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975DB3-B78A-47D2-A422-C2AEF5357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BB7B9FE-71EB-44E1-A2B1-94E1DEA3D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AD26AF-BF2B-485E-B93A-19946A1C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8C26-E44A-4ED1-8817-E3B96748013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196AAD-F7A1-4877-B693-57FCA8D0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AD7AF6-8B40-485C-9624-5B6ADE21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30FE-52C4-4C2F-9001-AA19791C2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6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26B133-7782-46CD-9FE8-65D55C9D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D1C1DB5-98BA-4A60-AA0D-C1667A96E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9A686C-DDDD-4B0E-AF4E-6B8880A1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8C26-E44A-4ED1-8817-E3B96748013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DC48BB-DE76-4548-8424-95304089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909D91-9576-4A4D-BDD1-5791B416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30FE-52C4-4C2F-9001-AA19791C2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3D656A8-D08F-442D-9A63-16EE03E52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A452BC8-D908-42D8-902D-4B081529A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F25046-5AB7-4137-A5E5-113A3D06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8C26-E44A-4ED1-8817-E3B96748013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EC0FEE-78CC-4BE3-8A05-612F628D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FFD22A-7DF1-4DD8-A03F-9C99660F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30FE-52C4-4C2F-9001-AA19791C2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2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E8C7BC-1A09-45D1-B1DD-1651280D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234EAD-6158-43E3-ACDF-2E7785038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9A6F6F-C751-4F1D-864D-4C02E9EF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8C26-E44A-4ED1-8817-E3B96748013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74B518-8553-4788-BDBC-8CB7DB27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29C449-4130-41D0-9442-33024B9A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30FE-52C4-4C2F-9001-AA19791C2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4F1A7A-C024-4944-8BE7-B86E36C3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85441A-3587-4788-8744-ED8D36F0F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1C6236-B068-489C-A3BA-04E74DEE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8C26-E44A-4ED1-8817-E3B96748013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B3D4F4-0134-48D8-A5A6-CD8CF0C4B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BC8B78-5BF2-4A1C-B333-F341CBFA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30FE-52C4-4C2F-9001-AA19791C2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9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042629-C31E-4429-A705-19579854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2B9C13-7372-47C8-9F83-13F24A5C7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EE04CFF-8AD5-4B3D-AA33-22B35BE60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787CAB2-FAA2-4F15-91CE-5F24AED2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8C26-E44A-4ED1-8817-E3B96748013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2AC6306-F570-4305-88AD-84DD0F05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3C0B36C-0CD3-410D-8705-5CCA3AFD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30FE-52C4-4C2F-9001-AA19791C2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1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F52A3C-9349-410A-B8DE-2C38D0E9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60E686D-361B-461E-9135-D23292E9F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D250191-08C5-4627-844A-3840110DA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7E31668-6528-4F37-8B77-7EBA54539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DCF6413-B12D-4311-99C1-110AFB0AB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05A3CD7-2570-42E2-9F4C-40533482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8C26-E44A-4ED1-8817-E3B96748013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06DEC78-BD19-47CB-9B2E-8577960A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3568E21-EE38-467E-8486-B01043D52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30FE-52C4-4C2F-9001-AA19791C2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56C99F-5BFD-4F46-AF43-F0164CFF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5330193-3F2E-4CCA-8622-ABD11DC8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8C26-E44A-4ED1-8817-E3B96748013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4D6CDF-ACE8-4726-92C1-C6D4D542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ABD4FBC-B16D-49B9-8350-DA10AECD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30FE-52C4-4C2F-9001-AA19791C2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8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C565F49-7B75-4806-A8CC-20EACAA6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8C26-E44A-4ED1-8817-E3B96748013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018F4CE-90F9-4698-9A41-875ABADC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9B4C1F-3D82-41D1-9327-1E7E75C2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30FE-52C4-4C2F-9001-AA19791C2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8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7913E5-694F-41D2-8D1F-5CAAFFE8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8A2E38-86A4-4DC6-B847-2A53353FE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7043F72-CAD2-49CD-B50B-A21F9BA64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7809B5F-6309-44FC-99CC-315B959AB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8C26-E44A-4ED1-8817-E3B96748013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F8804B-84C4-4260-A154-405154FA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BC1BA15-E7EE-4924-B665-B06B8227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30FE-52C4-4C2F-9001-AA19791C2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9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8C3988-AA85-4130-B9CD-4B3BB905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489F97B-5802-48DF-A596-68D79932F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E6A6E79-489F-47B4-BA58-60FCBB530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E6A5182-88F4-41A6-9724-1AA10358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8C26-E44A-4ED1-8817-E3B96748013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D181C2-F33D-48AE-B12E-17AF1E98A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E1B16E2-A991-436B-85F0-35DC3CBAE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C30FE-52C4-4C2F-9001-AA19791C2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1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C3D19AA-2B42-4E7B-9752-73EA1954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B080B58-E083-4C0B-BB10-4CA8CB2C6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313614-3036-40E6-ADA6-E4D3D0C6E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F8C26-E44A-4ED1-8817-E3B96748013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F34B45-643C-4DD7-A369-62D12DECC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72DE6D-EB1F-4512-AC06-7FAD67591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C30FE-52C4-4C2F-9001-AA19791C2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5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6148223A-DA51-4309-9AC9-DFF83329A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494" y="438551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Experiment No. 04 and 05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b="1" i="1" dirty="0"/>
              <a:t>Design and Implementation of Finite Impulse Response (FIR) Filter and adaptive filter(LMS)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2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7391AE-F74C-4B25-9BEE-7E268F0B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65" y="101058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Question-1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700" dirty="0"/>
              <a:t>Plot Hamming, Hann and Kaiser window functions used in design of a FIR filter. Comment on the results</a:t>
            </a:r>
            <a:br>
              <a:rPr lang="en-US" sz="2700" dirty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E62EAB-C97C-4C4D-9755-450003FF6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5575"/>
            <a:ext cx="10515600" cy="3021387"/>
          </a:xfrm>
        </p:spPr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rPr lang="en-US" b="1" dirty="0"/>
              <a:t>beta=5.2;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N=20;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n=1:1:20;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y=hamming(N);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y1=</a:t>
            </a:r>
            <a:r>
              <a:rPr lang="en-US" b="1" dirty="0" err="1"/>
              <a:t>hann</a:t>
            </a:r>
            <a:r>
              <a:rPr lang="en-US" b="1" dirty="0"/>
              <a:t>(N);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y2=</a:t>
            </a:r>
            <a:r>
              <a:rPr lang="en-US" b="1" dirty="0" err="1"/>
              <a:t>kaiser</a:t>
            </a:r>
            <a:r>
              <a:rPr lang="en-US" b="1" dirty="0"/>
              <a:t>(</a:t>
            </a:r>
            <a:r>
              <a:rPr lang="en-US" b="1" dirty="0" err="1"/>
              <a:t>N,beta</a:t>
            </a:r>
            <a:r>
              <a:rPr lang="en-US" b="1" dirty="0"/>
              <a:t>); </a:t>
            </a:r>
          </a:p>
          <a:p>
            <a:pPr marL="0" indent="0">
              <a:buNone/>
            </a:pPr>
            <a:r>
              <a:rPr lang="en-US" b="1" dirty="0"/>
              <a:t>plot(</a:t>
            </a:r>
            <a:r>
              <a:rPr lang="en-US" b="1" dirty="0" err="1"/>
              <a:t>n,y,'k</a:t>
            </a:r>
            <a:r>
              <a:rPr lang="en-US" b="1" dirty="0"/>
              <a:t>^-',n,y1,'kd:',n,y2,'k*:’) </a:t>
            </a:r>
          </a:p>
          <a:p>
            <a:pPr marL="0" indent="0">
              <a:buNone/>
            </a:pPr>
            <a:r>
              <a:rPr lang="en-US" b="1" dirty="0" err="1"/>
              <a:t>xlabel</a:t>
            </a:r>
            <a:r>
              <a:rPr lang="en-US" b="1" dirty="0"/>
              <a:t>('n')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ylabel</a:t>
            </a:r>
            <a:r>
              <a:rPr lang="en-US" b="1" dirty="0"/>
              <a:t>('h(n)')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legend('</a:t>
            </a:r>
            <a:r>
              <a:rPr lang="en-US" b="1" dirty="0" err="1"/>
              <a:t>Hamming','Hann','Kaiser</a:t>
            </a:r>
            <a:r>
              <a:rPr lang="en-US" b="1" dirty="0"/>
              <a:t>’) </a:t>
            </a:r>
          </a:p>
          <a:p>
            <a:pPr marL="0" indent="0">
              <a:buNone/>
            </a:pPr>
            <a:r>
              <a:rPr lang="en-US" b="1" dirty="0"/>
              <a:t>grid 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38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082CA3-C661-4C9B-A369-4B85EDBC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847" y="211940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Let us observe the impact of window function in impulse response of a LP FIR filter.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95C3F1-CCC9-492B-B9D3-C29B1D5E7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2731"/>
            <a:ext cx="10515600" cy="1325563"/>
          </a:xfrm>
        </p:spPr>
        <p:txBody>
          <a:bodyPr/>
          <a:lstStyle/>
          <a:p>
            <a:r>
              <a:rPr lang="en-US" dirty="0"/>
              <a:t>Compare between ideal and practical FIR LP filter 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249935A-1F6A-404C-B881-826C2B635AB0}"/>
              </a:ext>
            </a:extLst>
          </p:cNvPr>
          <p:cNvSpPr txBox="1">
            <a:spLocks/>
          </p:cNvSpPr>
          <p:nvPr/>
        </p:nvSpPr>
        <p:spPr>
          <a:xfrm>
            <a:off x="838200" y="1157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Question-2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0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3D3EDF-85ED-4BE0-884C-45652C77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5840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BCF462-6A2C-49DD-9152-7CBB8EE2B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9154"/>
            <a:ext cx="10515600" cy="5247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N=25; %Range of sample</a:t>
            </a:r>
          </a:p>
          <a:p>
            <a:pPr marL="0" indent="0">
              <a:buNone/>
            </a:pPr>
            <a:r>
              <a:rPr lang="en-US" sz="1400" dirty="0"/>
              <a:t>n=-N:1:N;</a:t>
            </a:r>
          </a:p>
          <a:p>
            <a:pPr marL="0" indent="0">
              <a:buNone/>
            </a:pPr>
            <a:r>
              <a:rPr lang="en-US" sz="1400" dirty="0"/>
              <a:t>fc=0.1930; %cutoff frequency of LP filter</a:t>
            </a:r>
          </a:p>
          <a:p>
            <a:pPr marL="0" indent="0">
              <a:buNone/>
            </a:pPr>
            <a:r>
              <a:rPr lang="en-US" sz="1400" dirty="0" err="1"/>
              <a:t>hd</a:t>
            </a:r>
            <a:r>
              <a:rPr lang="en-US" sz="1400" dirty="0"/>
              <a:t>=</a:t>
            </a:r>
            <a:r>
              <a:rPr lang="en-US" sz="1400" dirty="0" err="1"/>
              <a:t>sinc</a:t>
            </a:r>
            <a:r>
              <a:rPr lang="en-US" sz="1400" dirty="0"/>
              <a:t>(2*fc*n);%impulse response of ideal LP filter</a:t>
            </a:r>
          </a:p>
          <a:p>
            <a:pPr marL="0" indent="0">
              <a:buNone/>
            </a:pPr>
            <a:r>
              <a:rPr lang="da-DK" sz="1400" dirty="0"/>
              <a:t>subplot(2,1,1)</a:t>
            </a:r>
            <a:endParaRPr lang="en-US" sz="1400" dirty="0"/>
          </a:p>
          <a:p>
            <a:pPr marL="0" indent="0">
              <a:buNone/>
            </a:pPr>
            <a:r>
              <a:rPr lang="da-DK" sz="1400" dirty="0"/>
              <a:t>stem(n,hd) </a:t>
            </a:r>
            <a:endParaRPr lang="en-US" sz="1400" dirty="0"/>
          </a:p>
          <a:p>
            <a:pPr marL="0" indent="0">
              <a:buNone/>
            </a:pPr>
            <a:r>
              <a:rPr lang="da-DK" sz="1400" dirty="0"/>
              <a:t>xlabel('n')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ylabel</a:t>
            </a:r>
            <a:r>
              <a:rPr lang="en-US" sz="1400" dirty="0"/>
              <a:t>('</a:t>
            </a:r>
            <a:r>
              <a:rPr lang="en-US" sz="1400" dirty="0" err="1"/>
              <a:t>hD</a:t>
            </a:r>
            <a:r>
              <a:rPr lang="en-US" sz="1400" dirty="0"/>
              <a:t>')</a:t>
            </a:r>
          </a:p>
          <a:p>
            <a:pPr marL="0" indent="0">
              <a:buNone/>
            </a:pPr>
            <a:r>
              <a:rPr lang="en-US" sz="1400" dirty="0"/>
              <a:t>title('Impulse Response of Ideal LP FIR Filter')</a:t>
            </a:r>
          </a:p>
          <a:p>
            <a:pPr marL="0" indent="0">
              <a:buNone/>
            </a:pPr>
            <a:r>
              <a:rPr lang="en-US" sz="1400" dirty="0"/>
              <a:t>grid on</a:t>
            </a:r>
          </a:p>
          <a:p>
            <a:pPr marL="0" indent="0">
              <a:buNone/>
            </a:pPr>
            <a:r>
              <a:rPr lang="en-US" sz="1400" dirty="0" err="1"/>
              <a:t>wn</a:t>
            </a:r>
            <a:r>
              <a:rPr lang="en-US" sz="1400" dirty="0"/>
              <a:t>=</a:t>
            </a:r>
            <a:r>
              <a:rPr lang="en-US" sz="1400" dirty="0" err="1"/>
              <a:t>hann</a:t>
            </a:r>
            <a:r>
              <a:rPr lang="en-US" sz="1400" dirty="0"/>
              <a:t>(2*N+1);%</a:t>
            </a:r>
            <a:r>
              <a:rPr lang="en-US" sz="1400" dirty="0" err="1"/>
              <a:t>hanning</a:t>
            </a:r>
            <a:r>
              <a:rPr lang="en-US" sz="1400" dirty="0"/>
              <a:t> Window</a:t>
            </a:r>
          </a:p>
          <a:p>
            <a:pPr marL="0" indent="0">
              <a:buNone/>
            </a:pPr>
            <a:r>
              <a:rPr lang="en-US" sz="1400" dirty="0"/>
              <a:t>subplot(2,1,2)</a:t>
            </a:r>
          </a:p>
          <a:p>
            <a:pPr marL="0" indent="0">
              <a:buNone/>
            </a:pPr>
            <a:r>
              <a:rPr lang="en-US" sz="1400" dirty="0"/>
              <a:t>h=</a:t>
            </a:r>
            <a:r>
              <a:rPr lang="en-US" sz="1400" dirty="0" err="1"/>
              <a:t>hd</a:t>
            </a:r>
            <a:r>
              <a:rPr lang="en-US" sz="1400" dirty="0"/>
              <a:t>'.*</a:t>
            </a:r>
            <a:r>
              <a:rPr lang="en-US" sz="1400" dirty="0" err="1"/>
              <a:t>wn</a:t>
            </a:r>
            <a:r>
              <a:rPr lang="en-US" sz="1400" dirty="0"/>
              <a:t>;%Practical Impulse Response</a:t>
            </a:r>
          </a:p>
          <a:p>
            <a:pPr marL="0" indent="0">
              <a:buNone/>
            </a:pPr>
            <a:r>
              <a:rPr lang="da-DK" sz="1400" dirty="0"/>
              <a:t>stem(n,h)</a:t>
            </a:r>
            <a:endParaRPr lang="en-US" sz="1400" dirty="0"/>
          </a:p>
          <a:p>
            <a:pPr marL="0" indent="0">
              <a:buNone/>
            </a:pPr>
            <a:r>
              <a:rPr lang="da-DK" sz="1400" dirty="0"/>
              <a:t>xlabel('n')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ylabel</a:t>
            </a:r>
            <a:r>
              <a:rPr lang="en-US" sz="1400" dirty="0"/>
              <a:t>('h')</a:t>
            </a:r>
          </a:p>
          <a:p>
            <a:pPr marL="0" indent="0">
              <a:buNone/>
            </a:pPr>
            <a:r>
              <a:rPr lang="en-US" sz="1400" dirty="0"/>
              <a:t>title('Impulse Response of Practical LP FIR Filter')</a:t>
            </a:r>
          </a:p>
          <a:p>
            <a:pPr marL="0" indent="0">
              <a:buNone/>
            </a:pPr>
            <a:r>
              <a:rPr lang="en-US" sz="1400" dirty="0"/>
              <a:t>grid on</a:t>
            </a:r>
          </a:p>
        </p:txBody>
      </p:sp>
    </p:spTree>
    <p:extLst>
      <p:ext uri="{BB962C8B-B14F-4D97-AF65-F5344CB8AC3E}">
        <p14:creationId xmlns:p14="http://schemas.microsoft.com/office/powerpoint/2010/main" val="422945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DDB9A4-1753-4428-907F-9A8AF021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E67955-7B93-4E90-A943-18C66C562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Compare the performance of ideal and practical LP filter using hamming window function for the following specifications.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Fs = 8KHz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Passband edge frequency 1.5 </a:t>
            </a:r>
            <a:r>
              <a:rPr lang="en-US" dirty="0" err="1"/>
              <a:t>KHz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Transition width 0.5KHs</a:t>
            </a:r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/>
              <a:t>Stop band attenuation &gt;50dB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66801D-6748-4D51-8A13-C20275EC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no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72821B-3A4F-4EF2-8219-C12AB3A54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Apply LMS adaptive filter for a speech signal. Verify the sound quality using: sound(s), sound(</a:t>
            </a:r>
            <a:r>
              <a:rPr lang="en-US" sz="4000" dirty="0" err="1"/>
              <a:t>sn</a:t>
            </a:r>
            <a:r>
              <a:rPr lang="en-US" sz="4000" dirty="0"/>
              <a:t>) and sound(e) taking 20,000 samples in above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58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B65E22-B78F-4D92-A25B-CB5EF96E5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2051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E3C3118-5974-4859-9789-9DE84B27741E}"/>
              </a:ext>
            </a:extLst>
          </p:cNvPr>
          <p:cNvSpPr/>
          <p:nvPr/>
        </p:nvSpPr>
        <p:spPr>
          <a:xfrm>
            <a:off x="936812" y="1044670"/>
            <a:ext cx="1091452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/>
              </a:rPr>
              <a:t>clear </a:t>
            </a:r>
            <a:r>
              <a:rPr lang="en-US" dirty="0">
                <a:solidFill>
                  <a:srgbClr val="A709F5"/>
                </a:solidFill>
                <a:latin typeface="Menlo"/>
              </a:rPr>
              <a:t>all </a:t>
            </a:r>
          </a:p>
          <a:p>
            <a:r>
              <a:rPr lang="en-US" dirty="0">
                <a:solidFill>
                  <a:srgbClr val="A709F5"/>
                </a:solidFill>
                <a:latin typeface="Menlo"/>
              </a:rPr>
              <a:t>close all</a:t>
            </a:r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load </a:t>
            </a:r>
            <a:r>
              <a:rPr lang="en-US" dirty="0" err="1">
                <a:solidFill>
                  <a:srgbClr val="A709F5"/>
                </a:solidFill>
                <a:latin typeface="Menlo"/>
              </a:rPr>
              <a:t>handel</a:t>
            </a:r>
            <a:r>
              <a:rPr lang="en-US" dirty="0">
                <a:solidFill>
                  <a:srgbClr val="A709F5"/>
                </a:solidFill>
                <a:latin typeface="Menlo"/>
              </a:rPr>
              <a:t> </a:t>
            </a:r>
            <a:r>
              <a:rPr lang="en-US" dirty="0">
                <a:solidFill>
                  <a:srgbClr val="008013"/>
                </a:solidFill>
                <a:latin typeface="Menlo"/>
              </a:rPr>
              <a:t>%original signal</a:t>
            </a:r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s = y(1:4000); </a:t>
            </a:r>
            <a:r>
              <a:rPr lang="en-US" dirty="0">
                <a:solidFill>
                  <a:srgbClr val="008013"/>
                </a:solidFill>
                <a:latin typeface="Menlo"/>
              </a:rPr>
              <a:t>%taking 4000 samples of sound wave</a:t>
            </a:r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s=s';</a:t>
            </a:r>
          </a:p>
          <a:p>
            <a:r>
              <a:rPr lang="en-US" dirty="0">
                <a:latin typeface="Menlo"/>
              </a:rPr>
              <a:t>noise = 0.12*</a:t>
            </a:r>
            <a:r>
              <a:rPr lang="en-US" dirty="0" err="1">
                <a:latin typeface="Menlo"/>
              </a:rPr>
              <a:t>randn</a:t>
            </a:r>
            <a:r>
              <a:rPr lang="en-US" dirty="0">
                <a:latin typeface="Menlo"/>
              </a:rPr>
              <a:t>(1,length(s)); </a:t>
            </a:r>
            <a:r>
              <a:rPr lang="en-US" dirty="0">
                <a:solidFill>
                  <a:srgbClr val="008013"/>
                </a:solidFill>
                <a:latin typeface="Menlo"/>
              </a:rPr>
              <a:t>% random noise</a:t>
            </a:r>
            <a:endParaRPr lang="en-US" dirty="0">
              <a:latin typeface="Menlo"/>
            </a:endParaRPr>
          </a:p>
          <a:p>
            <a:r>
              <a:rPr lang="en-US" dirty="0" err="1">
                <a:latin typeface="Menlo"/>
              </a:rPr>
              <a:t>sn</a:t>
            </a:r>
            <a:r>
              <a:rPr lang="en-US" dirty="0">
                <a:latin typeface="Menlo"/>
              </a:rPr>
              <a:t>=</a:t>
            </a:r>
            <a:r>
              <a:rPr lang="en-US" dirty="0" err="1">
                <a:latin typeface="Menlo"/>
              </a:rPr>
              <a:t>s+noise</a:t>
            </a:r>
            <a:r>
              <a:rPr lang="en-US" dirty="0">
                <a:latin typeface="Menlo"/>
              </a:rPr>
              <a:t>;</a:t>
            </a:r>
            <a:r>
              <a:rPr lang="en-US" dirty="0">
                <a:solidFill>
                  <a:srgbClr val="008013"/>
                </a:solidFill>
                <a:latin typeface="Menlo"/>
              </a:rPr>
              <a:t>% noisy signal</a:t>
            </a:r>
            <a:endParaRPr lang="en-US" dirty="0">
              <a:latin typeface="Menlo"/>
            </a:endParaRPr>
          </a:p>
          <a:p>
            <a:r>
              <a:rPr lang="en-US" dirty="0">
                <a:solidFill>
                  <a:srgbClr val="008013"/>
                </a:solidFill>
                <a:latin typeface="Menlo"/>
              </a:rPr>
              <a:t>%LMS Algorithm</a:t>
            </a:r>
            <a:endParaRPr lang="en-US" dirty="0">
              <a:latin typeface="Menlo"/>
            </a:endParaRPr>
          </a:p>
          <a:p>
            <a:r>
              <a:rPr lang="en-US" dirty="0" err="1">
                <a:latin typeface="Menlo"/>
              </a:rPr>
              <a:t>lmsfilt</a:t>
            </a:r>
            <a:r>
              <a:rPr lang="en-US" dirty="0">
                <a:latin typeface="Menlo"/>
              </a:rPr>
              <a:t> = </a:t>
            </a:r>
            <a:r>
              <a:rPr lang="en-US" dirty="0" err="1">
                <a:latin typeface="Menlo"/>
              </a:rPr>
              <a:t>dsp.LMSFilter</a:t>
            </a:r>
            <a:r>
              <a:rPr lang="en-US" dirty="0">
                <a:latin typeface="Menlo"/>
              </a:rPr>
              <a:t>(</a:t>
            </a:r>
            <a:r>
              <a:rPr lang="en-US" dirty="0">
                <a:solidFill>
                  <a:srgbClr val="A709F5"/>
                </a:solidFill>
                <a:latin typeface="Menlo"/>
              </a:rPr>
              <a:t>'Length'</a:t>
            </a:r>
            <a:r>
              <a:rPr lang="en-US" dirty="0">
                <a:latin typeface="Menlo"/>
              </a:rPr>
              <a:t>, 16, </a:t>
            </a:r>
            <a:r>
              <a:rPr lang="en-US" dirty="0">
                <a:solidFill>
                  <a:srgbClr val="A709F5"/>
                </a:solidFill>
                <a:latin typeface="Menlo"/>
              </a:rPr>
              <a:t>'Method'</a:t>
            </a:r>
            <a:r>
              <a:rPr lang="en-US" dirty="0">
                <a:latin typeface="Menlo"/>
              </a:rPr>
              <a:t>, </a:t>
            </a:r>
            <a:r>
              <a:rPr lang="en-US" dirty="0">
                <a:solidFill>
                  <a:srgbClr val="A709F5"/>
                </a:solidFill>
                <a:latin typeface="Menlo"/>
              </a:rPr>
              <a:t>'Normalized LMS'</a:t>
            </a:r>
            <a:r>
              <a:rPr lang="en-US" dirty="0">
                <a:latin typeface="Menlo"/>
              </a:rPr>
              <a:t>, </a:t>
            </a:r>
            <a:r>
              <a:rPr lang="en-US" dirty="0">
                <a:solidFill>
                  <a:srgbClr val="A709F5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A709F5"/>
                </a:solidFill>
                <a:latin typeface="Menlo"/>
              </a:rPr>
              <a:t>StepSize</a:t>
            </a:r>
            <a:r>
              <a:rPr lang="en-US" dirty="0">
                <a:solidFill>
                  <a:srgbClr val="A709F5"/>
                </a:solidFill>
                <a:latin typeface="Menlo"/>
              </a:rPr>
              <a:t>'</a:t>
            </a:r>
            <a:r>
              <a:rPr lang="en-US" dirty="0">
                <a:latin typeface="Menlo"/>
              </a:rPr>
              <a:t>, 0.02); [</a:t>
            </a:r>
            <a:r>
              <a:rPr lang="en-US" dirty="0" err="1">
                <a:latin typeface="Menlo"/>
              </a:rPr>
              <a:t>y,e,w</a:t>
            </a:r>
            <a:r>
              <a:rPr lang="en-US" dirty="0">
                <a:latin typeface="Menlo"/>
              </a:rPr>
              <a:t>] = </a:t>
            </a:r>
            <a:r>
              <a:rPr lang="en-US" dirty="0" err="1">
                <a:latin typeface="Menlo"/>
              </a:rPr>
              <a:t>lmsfilt</a:t>
            </a:r>
            <a:r>
              <a:rPr lang="en-US" dirty="0">
                <a:latin typeface="Menlo"/>
              </a:rPr>
              <a:t>(noise', </a:t>
            </a:r>
            <a:r>
              <a:rPr lang="en-US" dirty="0" err="1">
                <a:latin typeface="Menlo"/>
              </a:rPr>
              <a:t>sn</a:t>
            </a:r>
            <a:r>
              <a:rPr lang="en-US" dirty="0">
                <a:latin typeface="Menlo"/>
              </a:rPr>
              <a:t>'); </a:t>
            </a:r>
            <a:r>
              <a:rPr lang="en-US" dirty="0">
                <a:solidFill>
                  <a:srgbClr val="008013"/>
                </a:solidFill>
                <a:latin typeface="Menlo"/>
              </a:rPr>
              <a:t>%filtering the signal with LMS of step size mu = 0.02</a:t>
            </a:r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t=1:1:length(s);</a:t>
            </a:r>
          </a:p>
          <a:p>
            <a:r>
              <a:rPr lang="en-US" dirty="0">
                <a:latin typeface="Menlo"/>
              </a:rPr>
              <a:t>t=t/500;</a:t>
            </a:r>
          </a:p>
          <a:p>
            <a:r>
              <a:rPr lang="en-US" dirty="0">
                <a:latin typeface="Menlo"/>
              </a:rPr>
              <a:t>subplot(3,1,1)</a:t>
            </a:r>
          </a:p>
          <a:p>
            <a:r>
              <a:rPr lang="en-US" dirty="0">
                <a:latin typeface="Menlo"/>
              </a:rPr>
              <a:t>plot(</a:t>
            </a:r>
            <a:r>
              <a:rPr lang="en-US" dirty="0" err="1">
                <a:latin typeface="Menlo"/>
              </a:rPr>
              <a:t>t,s,</a:t>
            </a:r>
            <a:r>
              <a:rPr lang="en-US" dirty="0" err="1">
                <a:solidFill>
                  <a:srgbClr val="A709F5"/>
                </a:solidFill>
                <a:latin typeface="Menlo"/>
              </a:rPr>
              <a:t>'r</a:t>
            </a:r>
            <a:r>
              <a:rPr lang="en-US" dirty="0">
                <a:solidFill>
                  <a:srgbClr val="A709F5"/>
                </a:solidFill>
                <a:latin typeface="Menlo"/>
              </a:rPr>
              <a:t>'</a:t>
            </a:r>
            <a:r>
              <a:rPr lang="en-US" dirty="0">
                <a:latin typeface="Menlo"/>
              </a:rPr>
              <a:t>)</a:t>
            </a:r>
          </a:p>
          <a:p>
            <a:r>
              <a:rPr lang="en-US" dirty="0">
                <a:latin typeface="Menlo"/>
              </a:rPr>
              <a:t>title(</a:t>
            </a:r>
            <a:r>
              <a:rPr lang="en-US" dirty="0">
                <a:solidFill>
                  <a:srgbClr val="A709F5"/>
                </a:solidFill>
                <a:latin typeface="Menlo"/>
              </a:rPr>
              <a:t>'Original Signal'</a:t>
            </a:r>
            <a:r>
              <a:rPr lang="en-US" dirty="0">
                <a:latin typeface="Menlo"/>
              </a:rPr>
              <a:t>)</a:t>
            </a:r>
          </a:p>
          <a:p>
            <a:r>
              <a:rPr lang="en-US" dirty="0">
                <a:latin typeface="Menlo"/>
              </a:rPr>
              <a:t>subplot(3,1,2)</a:t>
            </a:r>
          </a:p>
          <a:p>
            <a:r>
              <a:rPr lang="en-US" dirty="0">
                <a:latin typeface="Menlo"/>
              </a:rPr>
              <a:t>plot(t,</a:t>
            </a:r>
            <a:r>
              <a:rPr lang="en-US" dirty="0" err="1">
                <a:latin typeface="Menlo"/>
              </a:rPr>
              <a:t>sn</a:t>
            </a:r>
            <a:r>
              <a:rPr lang="en-US" dirty="0">
                <a:latin typeface="Menlo"/>
              </a:rPr>
              <a:t>,</a:t>
            </a:r>
            <a:r>
              <a:rPr lang="en-US" dirty="0">
                <a:solidFill>
                  <a:srgbClr val="A709F5"/>
                </a:solidFill>
                <a:latin typeface="Menlo"/>
              </a:rPr>
              <a:t>'b'</a:t>
            </a:r>
            <a:r>
              <a:rPr lang="en-US" dirty="0">
                <a:latin typeface="Menlo"/>
              </a:rPr>
              <a:t>)</a:t>
            </a:r>
          </a:p>
          <a:p>
            <a:r>
              <a:rPr lang="en-US" dirty="0">
                <a:latin typeface="Menlo"/>
              </a:rPr>
              <a:t>title(</a:t>
            </a:r>
            <a:r>
              <a:rPr lang="en-US" dirty="0">
                <a:solidFill>
                  <a:srgbClr val="A709F5"/>
                </a:solidFill>
                <a:latin typeface="Menlo"/>
              </a:rPr>
              <a:t>'Noisy Signal'</a:t>
            </a:r>
            <a:r>
              <a:rPr lang="en-US" dirty="0">
                <a:latin typeface="Menlo"/>
              </a:rPr>
              <a:t>)</a:t>
            </a:r>
          </a:p>
          <a:p>
            <a:r>
              <a:rPr lang="en-US" dirty="0">
                <a:latin typeface="Menlo"/>
              </a:rPr>
              <a:t>subplot(3,1,3)</a:t>
            </a:r>
          </a:p>
          <a:p>
            <a:r>
              <a:rPr lang="en-US" dirty="0">
                <a:latin typeface="Menlo"/>
              </a:rPr>
              <a:t>plot(</a:t>
            </a:r>
            <a:r>
              <a:rPr lang="en-US" dirty="0" err="1">
                <a:latin typeface="Menlo"/>
              </a:rPr>
              <a:t>t,e,</a:t>
            </a:r>
            <a:r>
              <a:rPr lang="en-US" dirty="0" err="1">
                <a:solidFill>
                  <a:srgbClr val="A709F5"/>
                </a:solidFill>
                <a:latin typeface="Menlo"/>
              </a:rPr>
              <a:t>'k</a:t>
            </a:r>
            <a:r>
              <a:rPr lang="en-US" dirty="0">
                <a:solidFill>
                  <a:srgbClr val="A709F5"/>
                </a:solidFill>
                <a:latin typeface="Menlo"/>
              </a:rPr>
              <a:t>'</a:t>
            </a:r>
            <a:r>
              <a:rPr lang="en-US" dirty="0">
                <a:latin typeface="Menlo"/>
              </a:rPr>
              <a:t>)</a:t>
            </a:r>
          </a:p>
          <a:p>
            <a:r>
              <a:rPr lang="en-US" dirty="0">
                <a:latin typeface="Menlo"/>
              </a:rPr>
              <a:t>title(</a:t>
            </a:r>
            <a:r>
              <a:rPr lang="en-US" dirty="0">
                <a:solidFill>
                  <a:srgbClr val="A709F5"/>
                </a:solidFill>
                <a:latin typeface="Menlo"/>
              </a:rPr>
              <a:t>'De-noised Signal'</a:t>
            </a:r>
            <a:r>
              <a:rPr lang="en-US" dirty="0">
                <a:latin typeface="Menl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6433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269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Menlo</vt:lpstr>
      <vt:lpstr>Office Theme</vt:lpstr>
      <vt:lpstr>Experiment No. 04 and 05     Design and Implementation of Finite Impulse Response (FIR) Filter and adaptive filter(LMS) </vt:lpstr>
      <vt:lpstr>Question-1  Plot Hamming, Hann and Kaiser window functions used in design of a FIR filter. Comment on the results  Solution</vt:lpstr>
      <vt:lpstr>Let us observe the impact of window function in impulse response of a LP FIR filter. </vt:lpstr>
      <vt:lpstr>Solution</vt:lpstr>
      <vt:lpstr>Homework</vt:lpstr>
      <vt:lpstr>Question no 3</vt:lpstr>
      <vt:lpstr>solution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 No. 04     Design and Implementation of Finite Impulse Response (FIR) Filter</dc:title>
  <dc:creator>sarnali.cse@gmail.com</dc:creator>
  <cp:lastModifiedBy>ThinkPad</cp:lastModifiedBy>
  <cp:revision>8</cp:revision>
  <dcterms:created xsi:type="dcterms:W3CDTF">2022-03-22T07:29:56Z</dcterms:created>
  <dcterms:modified xsi:type="dcterms:W3CDTF">2022-03-27T13:18:31Z</dcterms:modified>
</cp:coreProperties>
</file>