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  <p:sldMasterId id="214748367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iNzKA7YLZ1ZWnbjlE1WO7i7PlI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4427DD-A061-443E-9C71-766FB495B514}">
  <a:tblStyle styleId="{474427DD-A061-443E-9C71-766FB495B51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6" name="Google Shape;27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5" name="Google Shape;39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1" name="Google Shape;40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5" name="Google Shape;41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4" name="Google Shape;43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0" name="Google Shape;44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7" name="Google Shape;44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5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5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5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p5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3" name="Google Shape;113;p5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5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0" name="Google Shape;120;p5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5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2" name="Google Shape;122;p5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1"/>
          <p:cNvSpPr txBox="1"/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6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6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2"/>
          <p:cNvSpPr txBox="1"/>
          <p:nvPr>
            <p:ph type="title"/>
          </p:nvPr>
        </p:nvSpPr>
        <p:spPr>
          <a:xfrm>
            <a:off x="1792288" y="3600450"/>
            <a:ext cx="5486400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62"/>
          <p:cNvSpPr txBox="1"/>
          <p:nvPr>
            <p:ph idx="1" type="body"/>
          </p:nvPr>
        </p:nvSpPr>
        <p:spPr>
          <a:xfrm>
            <a:off x="1792288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6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6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64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6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6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1" name="Google Shape;161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7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1" name="Google Shape;181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4" name="Google Shape;184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8" name="Google Shape;188;p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" name="Google Shape;189;p7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0" name="Google Shape;190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3" name="Google Shape;19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6" name="Google Shape;196;p7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" name="Google Shape;197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4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4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49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4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5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5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4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4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4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4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"/>
          <p:cNvSpPr txBox="1"/>
          <p:nvPr>
            <p:ph type="title"/>
          </p:nvPr>
        </p:nvSpPr>
        <p:spPr>
          <a:xfrm>
            <a:off x="304800" y="579135"/>
            <a:ext cx="82677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Classification of Neurons by Activation Stages using an Artificial Neural Network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6" name="Google Shape;206;p1"/>
          <p:cNvCxnSpPr/>
          <p:nvPr/>
        </p:nvCxnSpPr>
        <p:spPr>
          <a:xfrm>
            <a:off x="304800" y="2007885"/>
            <a:ext cx="8153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1"/>
          <p:cNvSpPr txBox="1"/>
          <p:nvPr/>
        </p:nvSpPr>
        <p:spPr>
          <a:xfrm>
            <a:off x="5738069" y="2571750"/>
            <a:ext cx="202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Eric Xie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02/13/2021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Preliminary Code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918350" y="934869"/>
            <a:ext cx="7889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load("Response.genes.rank.Rdata")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load("NA.induced.cell.Rdata")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load("GSE102827neuron.activity.scRNAseq.Rdata")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Loads data files into 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Training Data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1"/>
          <p:cNvSpPr txBox="1"/>
          <p:nvPr/>
        </p:nvSpPr>
        <p:spPr>
          <a:xfrm>
            <a:off x="925425" y="941944"/>
            <a:ext cx="7889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EXC_0h_index &lt;- sample(slience_0h_cells,2222)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EXC_1h_index &lt;- sample(early_act_1h_cells,757)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EXC_4h_index &lt;- sample(late_act_4h_cells_v2,865)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half of each dataset as a training set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sample() randomizes the input values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set.seed(12345)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Randomized values are constant when repeated using this seed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Training Data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2"/>
          <p:cNvSpPr txBox="1"/>
          <p:nvPr/>
        </p:nvSpPr>
        <p:spPr>
          <a:xfrm>
            <a:off x="925425" y="941944"/>
            <a:ext cx="7889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EXC_train &lt;- t(data[,which(colnames(data) %in%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c(EXC_0h_index,EXC_1h_index,EXC_4h_index))])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 dataset with only excitatory neurons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EXC_train &lt;- EXC_train[,which(colnames(EXC_train)%in% rownames(EXC_rank))]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cells not in the EXC_rank dataset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Training Data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925425" y="941944"/>
            <a:ext cx="788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EXC_train &lt;- as.data.frame(EXC_train)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Formats the data as a table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600" y="2295369"/>
            <a:ext cx="4006752" cy="2603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Training Data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925425" y="941944"/>
            <a:ext cx="7889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EXC_train$class &lt;- 0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EXC_train$class[which(rownames(EXC_train) %in% EXC_1h_index)] &lt;- 0.5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EXC_train$class[which(rownames(EXC_train) %in% EXC_4h_index)] &lt;- 1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Classifies the activation level of each cell in EXC_train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Test Data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925425" y="941944"/>
            <a:ext cx="7889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EXC_test &lt;- data[,which(colnames(data)%in% c(slience_0h_cells,early_act_1h_cells,late_act_4h_cells_v2))]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EXC_test &lt;- t(EXC_test[,-which(colnames(EXC_test) %in% c(EXC_0h_index,EXC_1h_index,EXC_4h_index))])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EXC_test &lt;- EXC_test[,which(colnames(EXC_test)%in%rownames(EXC_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rank))]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EXC_test &lt;- as.data.frame(EXC_test)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Test Data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925425" y="941944"/>
            <a:ext cx="788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875" y="1225844"/>
            <a:ext cx="5384433" cy="334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Normalization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925425" y="941944"/>
            <a:ext cx="7889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 &lt;- function(x) {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return((x - min(x)) / (max(x) - min(x)))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 function (normalize) that places all values between 0 and 1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Normalization Formula" id="312" name="Google Shape;3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4800" y="2920900"/>
            <a:ext cx="4351126" cy="19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7"/>
          <p:cNvSpPr txBox="1"/>
          <p:nvPr/>
        </p:nvSpPr>
        <p:spPr>
          <a:xfrm>
            <a:off x="7110375" y="4167150"/>
            <a:ext cx="19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retrieved from https://www.wallstreetmojo.com/normalization-formula/</a:t>
            </a:r>
            <a:endParaRPr b="0" i="0" sz="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Normalization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925425" y="941944"/>
            <a:ext cx="7889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EXC_train_norm &lt;- as.data.frame(lapply(EXC_train, normalize))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EXC_test_norm &lt;- as.data.frame(lapply(EXC_test, normalize))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Normalizes the previously created datasets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Normalization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1696575" y="873244"/>
            <a:ext cx="788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Data                Normalized Data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6" name="Google Shape;3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250" y="1427351"/>
            <a:ext cx="2118675" cy="25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0675" y="1427351"/>
            <a:ext cx="2392950" cy="25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"/>
          <p:cNvSpPr txBox="1"/>
          <p:nvPr/>
        </p:nvSpPr>
        <p:spPr>
          <a:xfrm>
            <a:off x="925425" y="941944"/>
            <a:ext cx="7889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●"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 Info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●"/>
            </a:pPr>
            <a:r>
              <a:rPr b="0" i="0" lang="e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Analysis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●"/>
            </a:pPr>
            <a:r>
              <a:rPr b="0" i="0" lang="e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Progress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●"/>
            </a:pPr>
            <a:r>
              <a:rPr b="0" i="0" lang="e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Goals and Direction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Normalization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925425" y="941944"/>
            <a:ext cx="7889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summary(EXC_train_norm$class)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Gives a 5 digit summary of data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Verifies the data was normalized correctly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the function: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Min. 1st Qu.  Median    Mean 3rd Qu.    Max.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0.0000  0.0000  0.0000  0.3235  0.5000  1.0000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925425" y="941944"/>
            <a:ext cx="7889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concrete_model2 &lt;- neuralnet(formula = class ~Arc+Bdnf+Btg2+Cbln2...Ptgs2+Rnd3+Scg2, data = EXC_train_norm, hidden =2)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neuralnet package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 neural network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 - determines variables to analyze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- designates data frame containing formula variables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- number of hidden layers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22"/>
          <p:cNvSpPr txBox="1"/>
          <p:nvPr/>
        </p:nvSpPr>
        <p:spPr>
          <a:xfrm>
            <a:off x="925425" y="941944"/>
            <a:ext cx="788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plot(concrete_model2)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6" name="Google Shape;3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350" y="1549394"/>
            <a:ext cx="3342656" cy="334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3"/>
          <p:cNvSpPr txBox="1"/>
          <p:nvPr/>
        </p:nvSpPr>
        <p:spPr>
          <a:xfrm>
            <a:off x="925425" y="941944"/>
            <a:ext cx="7889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model_results2 &lt;- compute(concrete_model2, EXC_test_norm)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Runs the model on test data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predicted_strength2 &lt;- model_results2$net.result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the prediction values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Results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24"/>
          <p:cNvSpPr txBox="1"/>
          <p:nvPr/>
        </p:nvSpPr>
        <p:spPr>
          <a:xfrm>
            <a:off x="925425" y="941944"/>
            <a:ext cx="7889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EXC_result &lt;- as.data.frame(matrix(0.5,nrow(EXC_test),2))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colnames(EXC_result) &lt;- c("predict","real")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rownames(EXC_result) &lt;- rownames(EXC_test)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the framework for a matrix to store results in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9" name="Google Shape;3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3250" y="3255800"/>
            <a:ext cx="2529025" cy="17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Results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25"/>
          <p:cNvSpPr txBox="1"/>
          <p:nvPr/>
        </p:nvSpPr>
        <p:spPr>
          <a:xfrm>
            <a:off x="925425" y="941944"/>
            <a:ext cx="7889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EXC_result$predict[which(as.numeric(predicted_strength2)&lt;=0.33)] &lt;- 0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EXC_result$predict[which(as.numeric(predicted_strength2)&gt;=0.64)] &lt;- 1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Classifies the test data off of values in predicted_strength2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Results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925425" y="941944"/>
            <a:ext cx="7889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for(i in 1:nrow(EXC_result)){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EXC_result[i,2] &lt;- info[which(rownames(info)==rownames(EXC_result)[i]), stim"]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Classifies each neuron’s activation state in EXC_result using the info dataset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Results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27"/>
          <p:cNvSpPr txBox="1"/>
          <p:nvPr/>
        </p:nvSpPr>
        <p:spPr>
          <a:xfrm>
            <a:off x="1378200" y="873244"/>
            <a:ext cx="7889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predicted_strength2                EXC_result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8" name="Google Shape;3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7000" y="1494844"/>
            <a:ext cx="13144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1575" y="1427344"/>
            <a:ext cx="2058091" cy="3411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Results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925425" y="729694"/>
            <a:ext cx="7889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EXC_result$real.class &lt;- 0.5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EXC_result$real.class[which(EXC_result$real == "0h")] &lt;- 0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EXC_result$real.class[which(EXC_result$real == "4h")] &lt;- 1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 new column in EXC_result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“translates” the previous column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6" name="Google Shape;3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9650" y="1943175"/>
            <a:ext cx="2538575" cy="31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 Curve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925425" y="941944"/>
            <a:ext cx="7889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library(ROCR)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library(pROC)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 &lt;-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multiclass.roc(EXC_result$real.class,EXC_result$predict,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percent=F)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imported from pROC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Finds AUC of the predict column against the real.class column in EXC_result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Goals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611425" y="943988"/>
            <a:ext cx="8113800" cy="3255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activation state of a neuron using gene expression data from scRNA-seq dataset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i="0" lang="en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the accuracy of prediction using artificial neural network algorithm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●"/>
            </a:pPr>
            <a:r>
              <a:rPr b="0" i="0" lang="en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the efficiency  of computational process </a:t>
            </a:r>
            <a:r>
              <a:rPr b="0" i="1" lang="en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</a:t>
            </a:r>
            <a:r>
              <a:rPr b="0" i="0" lang="en" sz="2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optimizing the structure of the artificial neural network</a:t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 Curve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30"/>
          <p:cNvSpPr txBox="1"/>
          <p:nvPr/>
        </p:nvSpPr>
        <p:spPr>
          <a:xfrm>
            <a:off x="925425" y="941944"/>
            <a:ext cx="7889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plot(roc[['rocs']][[1]],xlim=c(1,0),ylim=c(0,1),col="red",cex.axis=1.5,cex.lab=1.5)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lines(roc[['rocs']][[2]],col="blue")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lines(roc[['rocs']][[3]],col="orange")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 plot of the ROC curve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 Curve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31"/>
          <p:cNvSpPr txBox="1"/>
          <p:nvPr/>
        </p:nvSpPr>
        <p:spPr>
          <a:xfrm>
            <a:off x="925425" y="941944"/>
            <a:ext cx="7889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5" name="Google Shape;4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7413" y="686275"/>
            <a:ext cx="4149175" cy="41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ROC Curve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925425" y="941944"/>
            <a:ext cx="7889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auc(roc[['rocs']][[1]])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auc(roc[['rocs']][[2]])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auc(roc[['rocs']][[3]])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ROCR package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Finds and prints the AUC values for each variable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2" name="Google Shape;4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075" y="3343152"/>
            <a:ext cx="2911050" cy="11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Progress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33"/>
          <p:cNvSpPr txBox="1"/>
          <p:nvPr/>
        </p:nvSpPr>
        <p:spPr>
          <a:xfrm>
            <a:off x="918350" y="934869"/>
            <a:ext cx="78894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neuronTest &lt;- c(1:20)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for(i in 1:20){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concrete_model2 &lt;- neuralnet(formula = class ~Arc+Bdnf+Btg2...Rnd3+Scg2, data = EXC_train_norm, hidden =i)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neuronTest[i] &lt;-(auc(roc[['rocs']][[1]])+auc(roc[['rocs']][[2]])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+auc(roc[['rocs']][[3]]))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print(neuronTest) }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Intended to find the combined AUC of ANNs with 1-20 neurons in hidden layer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Progress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34"/>
          <p:cNvSpPr txBox="1"/>
          <p:nvPr/>
        </p:nvSpPr>
        <p:spPr>
          <a:xfrm>
            <a:off x="918350" y="934869"/>
            <a:ext cx="7889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only test with 7 neurons max in hidden layer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did not converge in 1 of 1 repetition(s) within the stepmax.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Could not compute with the given time limit.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25" name="Google Shape;425;p34"/>
          <p:cNvGraphicFramePr/>
          <p:nvPr/>
        </p:nvGraphicFramePr>
        <p:xfrm>
          <a:off x="952475" y="107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{474427DD-A061-443E-9C71-766FB495B514}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2.425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2.712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2.635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2.676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2.690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2.675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Progress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35"/>
          <p:cNvSpPr txBox="1"/>
          <p:nvPr/>
        </p:nvSpPr>
        <p:spPr>
          <a:xfrm>
            <a:off x="918350" y="934869"/>
            <a:ext cx="78894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Stepmax</a:t>
            </a:r>
            <a:endParaRPr b="0" i="0" sz="24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Determines the maximum number of times the weights are adjusted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other words, the number of steps taken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Default is stepmax = 1e+05, or 100000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stepmax increases the computation time exponentially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Progress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36"/>
          <p:cNvSpPr txBox="1"/>
          <p:nvPr/>
        </p:nvSpPr>
        <p:spPr>
          <a:xfrm>
            <a:off x="918350" y="934869"/>
            <a:ext cx="78894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Threshold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“learning rate” of the program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that the weights are adjusted every step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if the threshold = 0.1, then the weights are adjusted by 0.1 or 10% of the estimated weight error each step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threshold decreases computation time at the expense of accuracy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Progress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918350" y="934869"/>
            <a:ext cx="7889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concrete_model2 &lt;- neuralnet(formula = class ~Arc...Scg2,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= EXC_train_norm, hidden =i, threshold = 0.05, stepmax = 1e+05, lifesign = "full")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4" name="Google Shape;44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400" y="2741544"/>
            <a:ext cx="58483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Progress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50" name="Google Shape;450;p38"/>
          <p:cNvGraphicFramePr/>
          <p:nvPr/>
        </p:nvGraphicFramePr>
        <p:xfrm>
          <a:off x="1111600" y="88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{474427DD-A061-443E-9C71-766FB495B514}</a:tableStyleId>
              </a:tblPr>
              <a:tblGrid>
                <a:gridCol w="778625"/>
                <a:gridCol w="778625"/>
                <a:gridCol w="778625"/>
                <a:gridCol w="778625"/>
                <a:gridCol w="778625"/>
                <a:gridCol w="778625"/>
                <a:gridCol w="778625"/>
                <a:gridCol w="778625"/>
              </a:tblGrid>
              <a:tr h="43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5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6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7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2.425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2.712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2.635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2.676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2.690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2.675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2.664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9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10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11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12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13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14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15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16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40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2.638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2.634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2.614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2.601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2.606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n/a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1" name="Google Shape;451;p38"/>
          <p:cNvSpPr txBox="1"/>
          <p:nvPr/>
        </p:nvSpPr>
        <p:spPr>
          <a:xfrm>
            <a:off x="1096625" y="3006850"/>
            <a:ext cx="627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after running previous code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Reached step maximum at 16 neurons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Goals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39"/>
          <p:cNvSpPr txBox="1"/>
          <p:nvPr/>
        </p:nvSpPr>
        <p:spPr>
          <a:xfrm>
            <a:off x="918350" y="934869"/>
            <a:ext cx="7889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different parameters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multiple trials at each neuron count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and test different artificial neuron network structures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Neuron Activation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4"/>
          <p:cNvSpPr txBox="1"/>
          <p:nvPr/>
        </p:nvSpPr>
        <p:spPr>
          <a:xfrm>
            <a:off x="495750" y="941944"/>
            <a:ext cx="7337100" cy="2632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 expression rates increase within certain genes upon activation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between activation and peak expression determines early or late response.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Occurs in both excitatory and inhibitory neurons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Scientists Develop Nanowiring for Optical Control of Neuron Activation |  Nanotechnologies, Neuroscience | Sci-News.com" id="226" name="Google Shape;2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8850" y="3627860"/>
            <a:ext cx="1794600" cy="140951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"/>
          <p:cNvSpPr txBox="1"/>
          <p:nvPr/>
        </p:nvSpPr>
        <p:spPr>
          <a:xfrm>
            <a:off x="5513750" y="4301580"/>
            <a:ext cx="17946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Retrieved from http://www.sci-news.com/othersciences/nanotechnologies/nanowiring-optical-control-neuron-activation-05754.html</a:t>
            </a:r>
            <a:endParaRPr b="0" i="0" sz="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Neuron Activation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467450" y="924206"/>
            <a:ext cx="7337100" cy="2355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Response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 expression reaches peak between 0-1 hr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following activation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Begins decreasing after the 1 hour mark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Primarily belongs to transcription factors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5"/>
          <p:cNvPicPr preferRelativeResize="0"/>
          <p:nvPr/>
        </p:nvPicPr>
        <p:blipFill rotWithShape="1">
          <a:blip r:embed="rId3">
            <a:alphaModFix/>
          </a:blip>
          <a:srcRect b="0" l="-1062" r="47922" t="0"/>
          <a:stretch/>
        </p:blipFill>
        <p:spPr>
          <a:xfrm>
            <a:off x="6397850" y="2497706"/>
            <a:ext cx="2357124" cy="207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Neuron Activation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6"/>
          <p:cNvSpPr txBox="1"/>
          <p:nvPr/>
        </p:nvSpPr>
        <p:spPr>
          <a:xfrm>
            <a:off x="495750" y="941944"/>
            <a:ext cx="7337100" cy="2632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 Response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 expression peaks between 4-6 hours following activation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Occurs as a result of synaptic plasticity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Strengthening of synapses impacts learning and memory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6"/>
          <p:cNvPicPr preferRelativeResize="0"/>
          <p:nvPr/>
        </p:nvPicPr>
        <p:blipFill rotWithShape="1">
          <a:blip r:embed="rId3">
            <a:alphaModFix/>
          </a:blip>
          <a:srcRect b="0" l="53425" r="0" t="0"/>
          <a:stretch/>
        </p:blipFill>
        <p:spPr>
          <a:xfrm>
            <a:off x="6942925" y="2814431"/>
            <a:ext cx="2065899" cy="207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Neural Networks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611425" y="929550"/>
            <a:ext cx="8113800" cy="2909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type of machine learning program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Layers of neurons holding numerical data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Made up of input layer, hidden layers, and output layer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types of neural network structures serving different purposes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Neural Network Models in R | Machine learning tutorial, Machine learning  book, Deep learning" id="248" name="Google Shape;2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6425" y="3631051"/>
            <a:ext cx="2735725" cy="12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7"/>
          <p:cNvSpPr txBox="1"/>
          <p:nvPr/>
        </p:nvSpPr>
        <p:spPr>
          <a:xfrm>
            <a:off x="5629325" y="4655344"/>
            <a:ext cx="209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Retrieved from https://www.datacamp.com/community/tutorials/neural-network-models-r</a:t>
            </a:r>
            <a:endParaRPr b="0" i="0" sz="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Design</a:t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8"/>
          <p:cNvSpPr txBox="1"/>
          <p:nvPr/>
        </p:nvSpPr>
        <p:spPr>
          <a:xfrm>
            <a:off x="594900" y="929550"/>
            <a:ext cx="8294400" cy="2355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neuron activation data using an artificial neural network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whole scRNA-seq data into two sets: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data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■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weights and biases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○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data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■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 accuracy of the program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/>
          <p:nvPr/>
        </p:nvSpPr>
        <p:spPr>
          <a:xfrm>
            <a:off x="0" y="-21981"/>
            <a:ext cx="9144000" cy="571500"/>
          </a:xfrm>
          <a:prstGeom prst="rect">
            <a:avLst/>
          </a:prstGeom>
          <a:solidFill>
            <a:srgbClr val="B7CCE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Preliminary Code</a:t>
            </a:r>
            <a:endParaRPr b="0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9"/>
          <p:cNvSpPr txBox="1"/>
          <p:nvPr/>
        </p:nvSpPr>
        <p:spPr>
          <a:xfrm>
            <a:off x="925425" y="941944"/>
            <a:ext cx="7889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options(stringsAsFactors = F)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Determines whether text in the files should be considered to be variables or not. 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library(caret)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library(neuralnet)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Loads packages containing tools used later in the program.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