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DF6F-D440-781D-7990-11A41966A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3DCA-8C8A-DAC5-62E7-33F7B04D1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9E1E5-6252-6646-021A-752B0B8B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F902-BF6D-9F35-D662-A24D0E70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544A-8784-F4B9-691E-93DF49D4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37DC-2114-D34C-51D6-6D74EB1E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BBDAD-DFF3-F6B1-8BF6-F0F46A18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5A864-4D8E-4D16-0CEA-66224A0F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AA5DD-2852-EC7D-6EF4-9D573DE9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5B131-AE4A-4978-7F57-AE157FE0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9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2162D-D787-32BF-5CF1-1C6EFFB0A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7C3BA-7EA4-39D9-8907-369E90F6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EFB0-B0C9-7F15-876D-04B4D2E0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56E2-22E5-F411-A5ED-D0615EEF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B0A0-40BD-B3CF-2964-6468300B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8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45B0-C1B3-070E-DCFB-26E7D723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801C-A70F-C7F1-E800-E56AFBCF1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56FA-C480-5063-82A9-DCCB64B8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5AA6-ED52-7B64-92DD-67DA1D3A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5C583-FA27-71CB-5D78-DAFCD31F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D8CB-24F1-D235-8672-D2437FE0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43CC8-253A-B73F-D40B-D1713E292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6A1C1-5FD3-CF98-6F59-B32A2FE6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6729-4B96-FA89-D4C6-4D3F0A6C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B2CFE-EA46-6D6B-D6B4-376D46E2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1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5BD8-0CFB-037C-28E1-CEDF323D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7E574-602D-6E44-8930-DEF6B492A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2560-EABD-3973-455E-31C7BCF0F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D2524-42F6-7F7F-732B-95B5CDE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9D0AF-61F7-79E5-D4B0-E9E8AFD8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38BE-7E09-E4E5-7669-F4E9D3B6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A590-FD7B-64A1-2CD4-544C082F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B48B-E9D4-DBD0-F40A-688C204B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39B45-B3E1-E8FC-A172-3036A86A3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A7C3D-79DB-0C97-0BDE-C5109C67B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3389A-F2E0-7D02-A38C-A6A8D4F3A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CC1C2B-1350-FDAF-3DA5-BA857BB3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24A26-1CF2-1BE1-923E-ADF89DD8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F38F4-7E5B-7330-5606-EB917324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79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5AAB-4E52-C2FC-1991-D91F9DF86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F6E1B-13A3-83B1-B50D-4D5B7D9A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01D75-8CFE-577E-2F76-81543F9E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5AFA-154B-E20E-FCEE-BBD4B3D2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3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9543A9-EDBC-5EE7-15D6-5353995E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AA84C6-88EB-50C6-CE66-FE167744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565F1-9884-ED62-E7C9-8F19C040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43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BF02-BC28-D910-14E9-C7D5DB6D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1F11-C3F4-7678-C9AB-32A530E5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E942-72FB-CA7B-D807-D13923DE2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71CBF-65E7-523E-5A00-7EA849D0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7809-36FA-115B-2501-EC0134EA5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28514-2FE8-1AE4-E5EE-A9D71DC5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7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D915-5522-B952-BA8A-C1A6662D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F7232-C89D-418C-A25B-D7C4381F7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C2448-6A03-CAEB-83EF-3A0F1EC0D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08CE-DA5E-8560-F174-F50DED99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4D7BD-DA24-4538-5063-57D2C3AD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D5163-B29B-C6D8-F3BD-7AB51584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0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CFBDF-6B17-5361-CE20-36967119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1912F-39CF-0AC0-66B7-B6819DD73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C450-CDD4-EEFE-D13A-323DDBF0E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603DA-F29C-4ED1-9790-72B47DE1912F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E635-1766-4A7D-AA16-144EDB919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A8BDB-73DC-D118-F96A-7B2A379F1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67B09-E9A7-465C-9902-FD17E1CC86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98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6BA2-F25B-991A-BCFC-72C312E95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Architectures</a:t>
            </a:r>
          </a:p>
        </p:txBody>
      </p:sp>
    </p:spTree>
    <p:extLst>
      <p:ext uri="{BB962C8B-B14F-4D97-AF65-F5344CB8AC3E}">
        <p14:creationId xmlns:p14="http://schemas.microsoft.com/office/powerpoint/2010/main" val="61558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C724-063C-B504-A4AC-0697BABC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Astroinformatics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galaxies and quasars: a new general method for photometric redshifts estimation</a:t>
            </a:r>
          </a:p>
        </p:txBody>
      </p:sp>
    </p:spTree>
    <p:extLst>
      <p:ext uri="{BB962C8B-B14F-4D97-AF65-F5344CB8AC3E}">
        <p14:creationId xmlns:p14="http://schemas.microsoft.com/office/powerpoint/2010/main" val="381384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14D43-C657-0B2B-9845-CB14DB29855C}"/>
              </a:ext>
            </a:extLst>
          </p:cNvPr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Weak-Gated Experts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14E6F3-6314-FAFA-5614-D59A690C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02" y="1214249"/>
            <a:ext cx="4448796" cy="5144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FC99A-4FD2-46D5-EEF2-E19DEBDD7F79}"/>
              </a:ext>
            </a:extLst>
          </p:cNvPr>
          <p:cNvSpPr txBox="1"/>
          <p:nvPr/>
        </p:nvSpPr>
        <p:spPr>
          <a:xfrm>
            <a:off x="5113867" y="1248115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Fuzzy K-Means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699878-C6C8-2CFD-0C2C-61B07555AA56}"/>
              </a:ext>
            </a:extLst>
          </p:cNvPr>
          <p:cNvSpPr txBox="1"/>
          <p:nvPr/>
        </p:nvSpPr>
        <p:spPr>
          <a:xfrm>
            <a:off x="5113867" y="2805982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D9A6F-2AFD-2093-DED5-A1BF4B9E597F}"/>
              </a:ext>
            </a:extLst>
          </p:cNvPr>
          <p:cNvSpPr txBox="1"/>
          <p:nvPr/>
        </p:nvSpPr>
        <p:spPr>
          <a:xfrm>
            <a:off x="5113867" y="4363849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8F9CF-7943-EAC5-2982-519A447F1EEE}"/>
              </a:ext>
            </a:extLst>
          </p:cNvPr>
          <p:cNvSpPr txBox="1"/>
          <p:nvPr/>
        </p:nvSpPr>
        <p:spPr>
          <a:xfrm>
            <a:off x="5113867" y="6173801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C6C46D-01C8-B012-6D58-479F144C033D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958667" y="1617447"/>
            <a:ext cx="0" cy="1188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F22785-4D25-2092-AFE3-7268200E8BA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958667" y="3175314"/>
            <a:ext cx="0" cy="1188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D8F7B5-5F12-9AA8-8F8E-77FE9A2E2FF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958667" y="4733181"/>
            <a:ext cx="0" cy="14406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76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14D43-C657-0B2B-9845-CB14DB29855C}"/>
              </a:ext>
            </a:extLst>
          </p:cNvPr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Photometry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67592-CE94-673F-1703-F1A1B2F36252}"/>
              </a:ext>
            </a:extLst>
          </p:cNvPr>
          <p:cNvSpPr txBox="1"/>
          <p:nvPr/>
        </p:nvSpPr>
        <p:spPr>
          <a:xfrm>
            <a:off x="1930399" y="1010523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4D Clustering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25BDE-279E-EBCC-9396-05046AD22C0C}"/>
              </a:ext>
            </a:extLst>
          </p:cNvPr>
          <p:cNvSpPr txBox="1"/>
          <p:nvPr/>
        </p:nvSpPr>
        <p:spPr>
          <a:xfrm>
            <a:off x="224365" y="2804656"/>
            <a:ext cx="158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Expert on Each Cluster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CF3701-D8CD-B36A-2336-9DCE1B23A232}"/>
              </a:ext>
            </a:extLst>
          </p:cNvPr>
          <p:cNvSpPr txBox="1"/>
          <p:nvPr/>
        </p:nvSpPr>
        <p:spPr>
          <a:xfrm>
            <a:off x="1937807" y="5868293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Distinct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FCF565-B845-6C80-A31E-7988BC5514AE}"/>
              </a:ext>
            </a:extLst>
          </p:cNvPr>
          <p:cNvSpPr txBox="1"/>
          <p:nvPr/>
        </p:nvSpPr>
        <p:spPr>
          <a:xfrm>
            <a:off x="2415117" y="2857528"/>
            <a:ext cx="222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Expert on Each Cluster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0750E6-ADF1-2A73-2167-E97257366BE7}"/>
              </a:ext>
            </a:extLst>
          </p:cNvPr>
          <p:cNvSpPr txBox="1"/>
          <p:nvPr/>
        </p:nvSpPr>
        <p:spPr>
          <a:xfrm>
            <a:off x="5096932" y="2821574"/>
            <a:ext cx="227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 Expert on Each Cluster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E61BA0-18D7-DA6E-829E-80F8DC50A62D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3513666" y="1379855"/>
            <a:ext cx="14817" cy="1477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F2C2B0-F7F7-F6F7-E072-2DC196F40C4D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3513666" y="1379855"/>
            <a:ext cx="2719917" cy="1441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9E0D63-23C6-E250-6005-10E15DF37CB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016000" y="1379855"/>
            <a:ext cx="2497666" cy="1424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465BD91-3D2E-E4F2-5B3B-2E5E9583BCDA}"/>
              </a:ext>
            </a:extLst>
          </p:cNvPr>
          <p:cNvSpPr txBox="1"/>
          <p:nvPr/>
        </p:nvSpPr>
        <p:spPr>
          <a:xfrm>
            <a:off x="1930398" y="4864221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Gated Network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B6876D-ED1E-CF37-0D89-18AB66970464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>
            <a:off x="1016000" y="3727986"/>
            <a:ext cx="2497665" cy="11362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F0687D-5711-5536-407D-3E223144CE0F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3513665" y="3503859"/>
            <a:ext cx="14818" cy="1360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FF407A-7FE9-5963-DCB8-CC137958686E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3513665" y="3467905"/>
            <a:ext cx="2719918" cy="1396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091A9C-F80F-DFD4-863A-DC3A415C78BC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>
            <a:off x="3513665" y="5233553"/>
            <a:ext cx="7409" cy="634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D56283C-98E0-3589-57E4-D06DEDECAB8C}"/>
              </a:ext>
            </a:extLst>
          </p:cNvPr>
          <p:cNvSpPr txBox="1"/>
          <p:nvPr/>
        </p:nvSpPr>
        <p:spPr>
          <a:xfrm>
            <a:off x="3634316" y="5371917"/>
            <a:ext cx="20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Combines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8E3C76-2C6C-37F4-8BBE-446B8D852160}"/>
              </a:ext>
            </a:extLst>
          </p:cNvPr>
          <p:cNvSpPr txBox="1"/>
          <p:nvPr/>
        </p:nvSpPr>
        <p:spPr>
          <a:xfrm>
            <a:off x="7332131" y="2527657"/>
            <a:ext cx="45635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Optical Photometry: </a:t>
            </a:r>
          </a:p>
          <a:p>
            <a:r>
              <a:rPr lang="en-US" dirty="0"/>
              <a:t>clustered 4D feature space -&gt; </a:t>
            </a:r>
          </a:p>
          <a:p>
            <a:r>
              <a:rPr lang="en-US" dirty="0"/>
              <a:t>train single expert on each cluster -&gt; </a:t>
            </a:r>
          </a:p>
          <a:p>
            <a:r>
              <a:rPr lang="en-US" dirty="0"/>
              <a:t>gating network combines distinct outputs</a:t>
            </a:r>
          </a:p>
        </p:txBody>
      </p:sp>
    </p:spTree>
    <p:extLst>
      <p:ext uri="{BB962C8B-B14F-4D97-AF65-F5344CB8AC3E}">
        <p14:creationId xmlns:p14="http://schemas.microsoft.com/office/powerpoint/2010/main" val="315265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14D43-C657-0B2B-9845-CB14DB29855C}"/>
              </a:ext>
            </a:extLst>
          </p:cNvPr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Redshift of Quasars with Optical Photometry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67592-CE94-673F-1703-F1A1B2F36252}"/>
              </a:ext>
            </a:extLst>
          </p:cNvPr>
          <p:cNvSpPr txBox="1"/>
          <p:nvPr/>
        </p:nvSpPr>
        <p:spPr>
          <a:xfrm>
            <a:off x="2489193" y="1060239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4D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E61B0-D1F6-37BE-6052-00EF06E763E7}"/>
              </a:ext>
            </a:extLst>
          </p:cNvPr>
          <p:cNvSpPr txBox="1"/>
          <p:nvPr/>
        </p:nvSpPr>
        <p:spPr>
          <a:xfrm>
            <a:off x="5520260" y="2585133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Experts Trained on 8D feature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0168C-569E-8334-AA15-456C166DBE8D}"/>
              </a:ext>
            </a:extLst>
          </p:cNvPr>
          <p:cNvSpPr txBox="1"/>
          <p:nvPr/>
        </p:nvSpPr>
        <p:spPr>
          <a:xfrm>
            <a:off x="2749549" y="2600658"/>
            <a:ext cx="267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Experts Trained on 8D feature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8652F-3FEC-7E95-DCB7-A36AE515BCF3}"/>
              </a:ext>
            </a:extLst>
          </p:cNvPr>
          <p:cNvSpPr txBox="1"/>
          <p:nvPr/>
        </p:nvSpPr>
        <p:spPr>
          <a:xfrm>
            <a:off x="0" y="2585134"/>
            <a:ext cx="248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Experts Trained on 8D feature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9A1F0-6E8F-403B-6ADE-485D56A8AB0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072460" y="1429571"/>
            <a:ext cx="16939" cy="1171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0C036F-FFC3-396E-C5F3-6DB06FC4AA0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1244597" y="1429571"/>
            <a:ext cx="2827863" cy="1155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F32556-4E42-7DFF-7A71-DD1776DB7C0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072460" y="1429571"/>
            <a:ext cx="2590800" cy="11555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AFC026E-36DC-F136-00F4-173C4843E49C}"/>
              </a:ext>
            </a:extLst>
          </p:cNvPr>
          <p:cNvSpPr txBox="1"/>
          <p:nvPr/>
        </p:nvSpPr>
        <p:spPr>
          <a:xfrm>
            <a:off x="2497662" y="5428429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Distinct Output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138D7-8154-54F7-3F59-AD788912625C}"/>
              </a:ext>
            </a:extLst>
          </p:cNvPr>
          <p:cNvSpPr txBox="1"/>
          <p:nvPr/>
        </p:nvSpPr>
        <p:spPr>
          <a:xfrm>
            <a:off x="2506132" y="4026513"/>
            <a:ext cx="316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Gated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C1BA79A-61F2-836B-4355-F01BD2C3A10C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flipH="1">
            <a:off x="4080929" y="4395845"/>
            <a:ext cx="8470" cy="1032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C0D40F-3159-02DF-831F-9F3EDA5031A1}"/>
              </a:ext>
            </a:extLst>
          </p:cNvPr>
          <p:cNvSpPr txBox="1"/>
          <p:nvPr/>
        </p:nvSpPr>
        <p:spPr>
          <a:xfrm>
            <a:off x="4140194" y="4704498"/>
            <a:ext cx="2015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Combines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0F7BED8-9796-64DF-7040-E22DFC57F570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4089399" y="3246989"/>
            <a:ext cx="0" cy="7795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DBE5C0-10AB-6D8D-D34E-023F3BB72A81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flipH="1">
            <a:off x="4089399" y="3231464"/>
            <a:ext cx="2573861" cy="795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AE9A90-F3D1-1BFE-E551-0B69CD18BEDD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1244597" y="3231465"/>
            <a:ext cx="2844802" cy="7950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73E36E5-8EA4-783C-4C71-708F5CF662DE}"/>
              </a:ext>
            </a:extLst>
          </p:cNvPr>
          <p:cNvSpPr txBox="1"/>
          <p:nvPr/>
        </p:nvSpPr>
        <p:spPr>
          <a:xfrm>
            <a:off x="7823200" y="2272188"/>
            <a:ext cx="41888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redshifts of quasars with optical photometry: </a:t>
            </a:r>
          </a:p>
          <a:p>
            <a:r>
              <a:rPr lang="en-US" dirty="0"/>
              <a:t>4D clustering -&gt; experts trained on 8D features space generated</a:t>
            </a:r>
          </a:p>
          <a:p>
            <a:r>
              <a:rPr lang="en-US" dirty="0"/>
              <a:t>by 4 colors -&gt; </a:t>
            </a:r>
          </a:p>
          <a:p>
            <a:r>
              <a:rPr lang="en-US" dirty="0"/>
              <a:t>rest similar to first experiment</a:t>
            </a:r>
          </a:p>
          <a:p>
            <a:r>
              <a:rPr lang="en-US" dirty="0"/>
              <a:t>(.15 for fuzzy clustering)</a:t>
            </a:r>
          </a:p>
        </p:txBody>
      </p:sp>
    </p:spTree>
    <p:extLst>
      <p:ext uri="{BB962C8B-B14F-4D97-AF65-F5344CB8AC3E}">
        <p14:creationId xmlns:p14="http://schemas.microsoft.com/office/powerpoint/2010/main" val="74833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D3B6-8CD4-D701-3C0F-2EEF5BBD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5094B-78E5-8F1E-681B-538132C2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Redshift and UV experiments seem to be similar as others except 6 uncertainties from 5 SDSS optical filters 2 UV filters</a:t>
            </a:r>
          </a:p>
        </p:txBody>
      </p:sp>
    </p:spTree>
    <p:extLst>
      <p:ext uri="{BB962C8B-B14F-4D97-AF65-F5344CB8AC3E}">
        <p14:creationId xmlns:p14="http://schemas.microsoft.com/office/powerpoint/2010/main" val="119436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C724-063C-B504-A4AC-0697BABC0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AstroCLIP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Cross-Modal Pre-Training for Astronomical Foundation Models</a:t>
            </a:r>
          </a:p>
        </p:txBody>
      </p:sp>
    </p:spTree>
    <p:extLst>
      <p:ext uri="{BB962C8B-B14F-4D97-AF65-F5344CB8AC3E}">
        <p14:creationId xmlns:p14="http://schemas.microsoft.com/office/powerpoint/2010/main" val="274911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14D43-C657-0B2B-9845-CB14DB29855C}"/>
              </a:ext>
            </a:extLst>
          </p:cNvPr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Spectrum Embedder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AD1773-8504-D1B5-5335-71CAF274964D}"/>
                  </a:ext>
                </a:extLst>
              </p:cNvPr>
              <p:cNvSpPr txBox="1"/>
              <p:nvPr/>
            </p:nvSpPr>
            <p:spPr>
              <a:xfrm>
                <a:off x="6095999" y="961198"/>
                <a:ext cx="5875868" cy="5102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dirty="0"/>
                  <a:t>Adopt transformer model similar to GPT-2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dirty="0"/>
                  <a:t>Steps for Pretrained Spectrum Embedder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Transform T dimensional native representation to sequence of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 20 </m:t>
                    </m:r>
                  </m:oMath>
                </a14:m>
                <a:endParaRPr lang="en-US" dirty="0"/>
              </a:p>
              <a:p>
                <a:pPr marL="800100" lvl="1" indent="-342900">
                  <a:buAutoNum type="arabicPeriod"/>
                </a:pPr>
                <a:r>
                  <a:rPr lang="en-US" dirty="0"/>
                  <a:t>Z-scored each sample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Embedded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r>
                  <a:rPr lang="en-US" dirty="0"/>
                  <a:t> respectively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1:,2:</m:t>
                        </m:r>
                      </m:sub>
                    </m:sSub>
                  </m:oMath>
                </a14:m>
                <a:r>
                  <a:rPr lang="en-US" dirty="0"/>
                  <a:t> to be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 20</m:t>
                    </m:r>
                  </m:oMath>
                </a14:m>
                <a:endParaRPr lang="en-US" dirty="0"/>
              </a:p>
              <a:p>
                <a:pPr marL="800100" lvl="1" indent="-342900">
                  <a:buAutoNum type="arabicPeriod"/>
                </a:pPr>
                <a:r>
                  <a:rPr lang="en-US" dirty="0"/>
                  <a:t>Pretrain transformer on spectra first using self-supervised learning paradigm</a:t>
                </a:r>
              </a:p>
              <a:p>
                <a:pPr marL="1200150" lvl="2" indent="-285750">
                  <a:buFontTx/>
                  <a:buChar char="-"/>
                </a:pPr>
                <a:r>
                  <a:rPr lang="en-US" dirty="0"/>
                  <a:t>Randomly replace 6 contiguous segments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dirty="0"/>
                  <a:t> with 0’s to minimize MSE</a:t>
                </a:r>
              </a:p>
              <a:p>
                <a:pPr marL="800100" lvl="1" indent="-342900">
                  <a:buAutoNum type="arabicPeriod" startAt="6"/>
                </a:pPr>
                <a:r>
                  <a:rPr lang="en-US" dirty="0"/>
                  <a:t>Freeze weights</a:t>
                </a:r>
              </a:p>
              <a:p>
                <a:pPr marL="800100" lvl="1" indent="-342900">
                  <a:buAutoNum type="arabicPeriod" startAt="6"/>
                </a:pPr>
                <a:r>
                  <a:rPr lang="en-US" dirty="0"/>
                  <a:t>Single cross-attention block to extract short embedding vector</a:t>
                </a:r>
              </a:p>
              <a:p>
                <a:pPr marL="800100" lvl="1" indent="-342900">
                  <a:buAutoNum type="arabicPeriod" startAt="6"/>
                </a:pPr>
                <a:r>
                  <a:rPr lang="en-US" dirty="0"/>
                  <a:t>Output of final transformer block as key and value and used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1×128</m:t>
                    </m:r>
                  </m:oMath>
                </a14:m>
                <a:r>
                  <a:rPr lang="en-US" b="0" dirty="0"/>
                  <a:t> as query vector</a:t>
                </a:r>
                <a:endParaRPr lang="en-US" dirty="0"/>
              </a:p>
              <a:p>
                <a:pPr marL="285750" indent="-285750">
                  <a:buFontTx/>
                  <a:buChar char="-"/>
                </a:pPr>
                <a:r>
                  <a:rPr lang="en-US" b="0" dirty="0"/>
                  <a:t>Pretrained </a:t>
                </a:r>
                <a:r>
                  <a:rPr lang="en-US" dirty="0"/>
                  <a:t>model fed into </a:t>
                </a:r>
                <a:r>
                  <a:rPr lang="en-US" dirty="0" err="1"/>
                  <a:t>AstroCLIP</a:t>
                </a:r>
                <a:r>
                  <a:rPr lang="en-US" dirty="0"/>
                  <a:t> model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b="0" dirty="0"/>
                  <a:t>Used </a:t>
                </a:r>
                <a:r>
                  <a:rPr lang="en-US" b="0" dirty="0" err="1"/>
                  <a:t>InfoNCE</a:t>
                </a:r>
                <a:r>
                  <a:rPr lang="en-US" b="0" dirty="0"/>
                  <a:t> objective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AD1773-8504-D1B5-5335-71CAF274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961198"/>
                <a:ext cx="5875868" cy="5102679"/>
              </a:xfrm>
              <a:prstGeom prst="rect">
                <a:avLst/>
              </a:prstGeom>
              <a:blipFill>
                <a:blip r:embed="rId2"/>
                <a:stretch>
                  <a:fillRect l="-934" t="-717" r="-1141"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FEF577A7-0204-4AA9-B5E2-2C90F34A8172}"/>
              </a:ext>
            </a:extLst>
          </p:cNvPr>
          <p:cNvSpPr/>
          <p:nvPr/>
        </p:nvSpPr>
        <p:spPr>
          <a:xfrm>
            <a:off x="1278466" y="4301067"/>
            <a:ext cx="296333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AstroCLIP</a:t>
            </a:r>
            <a:r>
              <a:rPr lang="en-US" dirty="0"/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C50FB-37B3-E21D-1D5B-8756D4D93398}"/>
              </a:ext>
            </a:extLst>
          </p:cNvPr>
          <p:cNvSpPr/>
          <p:nvPr/>
        </p:nvSpPr>
        <p:spPr>
          <a:xfrm>
            <a:off x="1278466" y="1387404"/>
            <a:ext cx="296333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 Spectrum Embedder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9F51CE-B53C-BC89-B4E0-8868DE9D5368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2760132" y="2759004"/>
            <a:ext cx="0" cy="1542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8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D14D43-C657-0B2B-9845-CB14DB29855C}"/>
              </a:ext>
            </a:extLst>
          </p:cNvPr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Pretrained Image Embedder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D1773-8504-D1B5-5335-71CAF274964D}"/>
              </a:ext>
            </a:extLst>
          </p:cNvPr>
          <p:cNvSpPr txBox="1"/>
          <p:nvPr/>
        </p:nvSpPr>
        <p:spPr>
          <a:xfrm>
            <a:off x="6096000" y="2690336"/>
            <a:ext cx="58758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Steps for Pretrained Spectrum Embedder</a:t>
            </a:r>
          </a:p>
          <a:p>
            <a:r>
              <a:rPr lang="en-US" dirty="0"/>
              <a:t>      1.     used pretrained image encoder from Stein et al</a:t>
            </a:r>
          </a:p>
          <a:p>
            <a:r>
              <a:rPr lang="en-US" dirty="0"/>
              <a:t>      2.     pretrained in self-supervised regime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Pretrained </a:t>
            </a:r>
            <a:r>
              <a:rPr lang="en-US" dirty="0"/>
              <a:t>model fed into </a:t>
            </a:r>
            <a:r>
              <a:rPr lang="en-US" dirty="0" err="1"/>
              <a:t>AstroCLIP</a:t>
            </a:r>
            <a:r>
              <a:rPr lang="en-US" dirty="0"/>
              <a:t> model</a:t>
            </a:r>
          </a:p>
          <a:p>
            <a:pPr marL="285750" indent="-285750">
              <a:buFontTx/>
              <a:buChar char="-"/>
            </a:pPr>
            <a:r>
              <a:rPr lang="en-US" b="0" dirty="0"/>
              <a:t>Used </a:t>
            </a:r>
            <a:r>
              <a:rPr lang="en-US" b="0" dirty="0" err="1"/>
              <a:t>InfoNCE</a:t>
            </a:r>
            <a:r>
              <a:rPr lang="en-US" b="0" dirty="0"/>
              <a:t> objective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577A7-0204-4AA9-B5E2-2C90F34A8172}"/>
              </a:ext>
            </a:extLst>
          </p:cNvPr>
          <p:cNvSpPr/>
          <p:nvPr/>
        </p:nvSpPr>
        <p:spPr>
          <a:xfrm>
            <a:off x="1278466" y="4301067"/>
            <a:ext cx="296333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AstroCLIP</a:t>
            </a:r>
            <a:r>
              <a:rPr lang="en-US" dirty="0"/>
              <a:t> Model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C50FB-37B3-E21D-1D5B-8756D4D93398}"/>
              </a:ext>
            </a:extLst>
          </p:cNvPr>
          <p:cNvSpPr/>
          <p:nvPr/>
        </p:nvSpPr>
        <p:spPr>
          <a:xfrm>
            <a:off x="1278466" y="1387404"/>
            <a:ext cx="2963332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Pretrained Image Embedder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9F51CE-B53C-BC89-B4E0-8868DE9D5368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2760132" y="2759004"/>
            <a:ext cx="0" cy="1542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7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311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Times New Roman</vt:lpstr>
      <vt:lpstr>Office Theme</vt:lpstr>
      <vt:lpstr>Model Architectures</vt:lpstr>
      <vt:lpstr>Astroinformatics of galaxies and quasars: a new general method for photometric redshifts estimation</vt:lpstr>
      <vt:lpstr>PowerPoint Presentation</vt:lpstr>
      <vt:lpstr>PowerPoint Presentation</vt:lpstr>
      <vt:lpstr>PowerPoint Presentation</vt:lpstr>
      <vt:lpstr>Others</vt:lpstr>
      <vt:lpstr>AstroCLIP: Cross-Modal Pre-Training for Astronomical Foundation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Tyler Yosep (tkj9ep)</dc:creator>
  <cp:lastModifiedBy>Kim, Tyler Yosep (tkj9ep)</cp:lastModifiedBy>
  <cp:revision>10</cp:revision>
  <dcterms:created xsi:type="dcterms:W3CDTF">2024-07-10T01:24:56Z</dcterms:created>
  <dcterms:modified xsi:type="dcterms:W3CDTF">2024-07-10T02:46:57Z</dcterms:modified>
</cp:coreProperties>
</file>