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embeddedFontLst>
    <p:embeddedFont>
      <p:font typeface="Play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1hOFrPo6zKLyi7km3elFWLV5g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lay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customschemas.google.com/relationships/presentationmetadata" Target="metadata"/><Relationship Id="rId25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b6776602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eb6776602f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b6776602f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2eb6776602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b6776602f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b6776602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baabe03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2ebaabe033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ebaabe033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2ebaabe033b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ebaabe03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2ebaabe033b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ebaabe033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2ebaabe033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baabe033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ebaabe033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Times New Roman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Model Architectures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Classification of Astronomical Bodies by Efficient Layer Fine-Tuning of Deep Neural Networks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/>
        </p:nvSpPr>
        <p:spPr>
          <a:xfrm>
            <a:off x="1015950" y="499508"/>
            <a:ext cx="1016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Transfer Learning</a:t>
            </a:r>
            <a:endParaRPr/>
          </a:p>
        </p:txBody>
      </p:sp>
      <p:sp>
        <p:nvSpPr>
          <p:cNvPr id="182" name="Google Shape;182;p11"/>
          <p:cNvSpPr/>
          <p:nvPr/>
        </p:nvSpPr>
        <p:spPr>
          <a:xfrm>
            <a:off x="4137900" y="1095875"/>
            <a:ext cx="3916200" cy="97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Preprocess Data to 512 x 512 x 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11"/>
          <p:cNvSpPr/>
          <p:nvPr/>
        </p:nvSpPr>
        <p:spPr>
          <a:xfrm>
            <a:off x="3528300" y="2774275"/>
            <a:ext cx="5440200" cy="20202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Transfer Models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Resnet50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Xception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VGG16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EfficientNet B2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DenseNet121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NasNetMobile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-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MobileNetV2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1"/>
          <p:cNvSpPr/>
          <p:nvPr/>
        </p:nvSpPr>
        <p:spPr>
          <a:xfrm>
            <a:off x="4290300" y="5632775"/>
            <a:ext cx="3916200" cy="974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Softmax Output with 3 classes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11"/>
          <p:cNvSpPr/>
          <p:nvPr/>
        </p:nvSpPr>
        <p:spPr>
          <a:xfrm>
            <a:off x="5849550" y="2127963"/>
            <a:ext cx="797700" cy="58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1"/>
          <p:cNvSpPr/>
          <p:nvPr/>
        </p:nvSpPr>
        <p:spPr>
          <a:xfrm>
            <a:off x="5849550" y="4919163"/>
            <a:ext cx="797700" cy="5889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eb6776602f_0_7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Classifying Radio Galaxies with Convolutional Neural Networks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b6776602f_0_20"/>
          <p:cNvSpPr txBox="1"/>
          <p:nvPr>
            <p:ph type="title"/>
          </p:nvPr>
        </p:nvSpPr>
        <p:spPr>
          <a:xfrm>
            <a:off x="2615400" y="0"/>
            <a:ext cx="6961200" cy="87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Deep Denoising Autoencoder Visualization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g2eb6776602f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355875"/>
            <a:ext cx="9715500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b6776602f_0_27"/>
          <p:cNvSpPr txBox="1"/>
          <p:nvPr>
            <p:ph type="title"/>
          </p:nvPr>
        </p:nvSpPr>
        <p:spPr>
          <a:xfrm>
            <a:off x="2615400" y="0"/>
            <a:ext cx="6961200" cy="87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Deep Denoising Autoencoder Training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2eb6776602f_0_27"/>
          <p:cNvSpPr/>
          <p:nvPr/>
        </p:nvSpPr>
        <p:spPr>
          <a:xfrm>
            <a:off x="830475" y="1130850"/>
            <a:ext cx="4204200" cy="123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Initial Setup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network is setup reading parameters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training images stored from FITS files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emissivity set to 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floor</a:t>
            </a: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 value of 10</a:t>
            </a:r>
            <a:r>
              <a:rPr baseline="30000" lang="en-US" sz="1800">
                <a:latin typeface="Times New Roman"/>
                <a:ea typeface="Times New Roman"/>
                <a:cs typeface="Times New Roman"/>
                <a:sym typeface="Times New Roman"/>
              </a:rPr>
              <a:t>-8</a:t>
            </a:r>
            <a:endParaRPr baseline="30000"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g2eb6776602f_0_27"/>
          <p:cNvSpPr/>
          <p:nvPr/>
        </p:nvSpPr>
        <p:spPr>
          <a:xfrm>
            <a:off x="5547000" y="1381500"/>
            <a:ext cx="1098000" cy="7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eb6776602f_0_27"/>
          <p:cNvSpPr/>
          <p:nvPr/>
        </p:nvSpPr>
        <p:spPr>
          <a:xfrm>
            <a:off x="7157325" y="1130850"/>
            <a:ext cx="4204200" cy="123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Preprocessing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normalise results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divide image into tiles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AutoNum type="arabicPeriod"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serialize tiles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g2eb6776602f_0_27"/>
          <p:cNvSpPr/>
          <p:nvPr/>
        </p:nvSpPr>
        <p:spPr>
          <a:xfrm>
            <a:off x="7157325" y="4030000"/>
            <a:ext cx="4204200" cy="123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Deep Denoising Architecture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g2eb6776602f_0_27"/>
          <p:cNvSpPr/>
          <p:nvPr/>
        </p:nvSpPr>
        <p:spPr>
          <a:xfrm rot="5400000">
            <a:off x="8652525" y="2700575"/>
            <a:ext cx="1213800" cy="99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 batches</a:t>
            </a:r>
            <a:endParaRPr/>
          </a:p>
        </p:txBody>
      </p:sp>
      <p:sp>
        <p:nvSpPr>
          <p:cNvPr id="208" name="Google Shape;208;g2eb6776602f_0_27"/>
          <p:cNvSpPr/>
          <p:nvPr/>
        </p:nvSpPr>
        <p:spPr>
          <a:xfrm>
            <a:off x="830475" y="4030000"/>
            <a:ext cx="4204200" cy="12369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The Network is Saved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g2eb6776602f_0_27"/>
          <p:cNvSpPr/>
          <p:nvPr/>
        </p:nvSpPr>
        <p:spPr>
          <a:xfrm rot="10800000">
            <a:off x="5547000" y="4280650"/>
            <a:ext cx="1098000" cy="73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ebaabe033b_0_0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Deep Learning Approach to Photometric Redshift Estimation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ebaabe033b_0_4"/>
          <p:cNvSpPr txBox="1"/>
          <p:nvPr>
            <p:ph type="title"/>
          </p:nvPr>
        </p:nvSpPr>
        <p:spPr>
          <a:xfrm>
            <a:off x="2615400" y="0"/>
            <a:ext cx="6961200" cy="87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Decision Tree Regressor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g2ebaabe033b_0_4"/>
          <p:cNvSpPr txBox="1"/>
          <p:nvPr/>
        </p:nvSpPr>
        <p:spPr>
          <a:xfrm>
            <a:off x="3185250" y="1869600"/>
            <a:ext cx="5821500" cy="3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regressor 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bandpass filters (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u, g, r, i, z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i="1"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 features</a:t>
            </a:r>
            <a:endParaRPr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each leaf predicts average redshift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ebaabe033b_0_10"/>
          <p:cNvSpPr txBox="1"/>
          <p:nvPr>
            <p:ph type="title"/>
          </p:nvPr>
        </p:nvSpPr>
        <p:spPr>
          <a:xfrm>
            <a:off x="2615400" y="0"/>
            <a:ext cx="6961200" cy="87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Fully Connected Neural Network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ebaabe033b_0_10"/>
          <p:cNvSpPr txBox="1"/>
          <p:nvPr/>
        </p:nvSpPr>
        <p:spPr>
          <a:xfrm>
            <a:off x="5962900" y="1869600"/>
            <a:ext cx="5821500" cy="31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 inputs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magnitudes of band passes and differences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shape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100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RELU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activation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function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dropout rate of 0.2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-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minimized used MSE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7" name="Google Shape;227;g2ebaabe033b_0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2600" y="651300"/>
            <a:ext cx="4082925" cy="584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ebaabe033b_0_16"/>
          <p:cNvSpPr txBox="1"/>
          <p:nvPr>
            <p:ph type="title"/>
          </p:nvPr>
        </p:nvSpPr>
        <p:spPr>
          <a:xfrm>
            <a:off x="838200" y="27662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Deep learning based detection of cosmological diffuse radio sources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baabe033b_0_20"/>
          <p:cNvSpPr txBox="1"/>
          <p:nvPr>
            <p:ph type="title"/>
          </p:nvPr>
        </p:nvSpPr>
        <p:spPr>
          <a:xfrm>
            <a:off x="2615400" y="0"/>
            <a:ext cx="6961200" cy="878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Cosmodeep Convolutional Neural Network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8" name="Google Shape;238;g2ebaabe033b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7013" y="878100"/>
            <a:ext cx="7797975" cy="30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2ebaabe033b_0_20"/>
          <p:cNvSpPr txBox="1"/>
          <p:nvPr/>
        </p:nvSpPr>
        <p:spPr>
          <a:xfrm>
            <a:off x="2528450" y="4087100"/>
            <a:ext cx="7466400" cy="24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Workflow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Generation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Tiling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Labelling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Feeding into Model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Astroinformatics of galaxies and quasars: a new general method for photometric redshifts estimation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Weak-Gated Experts</a:t>
            </a:r>
            <a:endParaRPr/>
          </a:p>
        </p:txBody>
      </p:sp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802" y="1214249"/>
            <a:ext cx="4448796" cy="514421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/>
          <p:nvPr/>
        </p:nvSpPr>
        <p:spPr>
          <a:xfrm>
            <a:off x="5113867" y="1248115"/>
            <a:ext cx="568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Fuzzy K-Means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5113867" y="2805982"/>
            <a:ext cx="568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Experts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5113867" y="4363849"/>
            <a:ext cx="568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Neural Network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5113867" y="6173801"/>
            <a:ext cx="5689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</p:txBody>
      </p:sp>
      <p:cxnSp>
        <p:nvCxnSpPr>
          <p:cNvPr id="100" name="Google Shape;100;p3"/>
          <p:cNvCxnSpPr>
            <a:stCxn id="96" idx="2"/>
            <a:endCxn id="97" idx="0"/>
          </p:cNvCxnSpPr>
          <p:nvPr/>
        </p:nvCxnSpPr>
        <p:spPr>
          <a:xfrm>
            <a:off x="7958667" y="1617447"/>
            <a:ext cx="0" cy="1188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1" name="Google Shape;101;p3"/>
          <p:cNvCxnSpPr>
            <a:stCxn id="97" idx="2"/>
            <a:endCxn id="98" idx="0"/>
          </p:cNvCxnSpPr>
          <p:nvPr/>
        </p:nvCxnSpPr>
        <p:spPr>
          <a:xfrm>
            <a:off x="7958667" y="3175314"/>
            <a:ext cx="0" cy="1188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02" name="Google Shape;102;p3"/>
          <p:cNvCxnSpPr>
            <a:stCxn id="98" idx="2"/>
            <a:endCxn id="99" idx="0"/>
          </p:cNvCxnSpPr>
          <p:nvPr/>
        </p:nvCxnSpPr>
        <p:spPr>
          <a:xfrm>
            <a:off x="7958667" y="4733181"/>
            <a:ext cx="0" cy="1440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Optical Photometry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1930399" y="1010523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4D Clustering</a:t>
            </a:r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224365" y="2804656"/>
            <a:ext cx="158327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Expert on Each Cluster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1937807" y="5868293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Output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2415117" y="2857528"/>
            <a:ext cx="222673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Expert on Each Cluster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5096932" y="2821574"/>
            <a:ext cx="227330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Expert on Each Cluster</a:t>
            </a:r>
            <a:endParaRPr/>
          </a:p>
        </p:txBody>
      </p:sp>
      <p:cxnSp>
        <p:nvCxnSpPr>
          <p:cNvPr id="113" name="Google Shape;113;p4"/>
          <p:cNvCxnSpPr>
            <a:stCxn id="108" idx="2"/>
            <a:endCxn id="111" idx="0"/>
          </p:cNvCxnSpPr>
          <p:nvPr/>
        </p:nvCxnSpPr>
        <p:spPr>
          <a:xfrm>
            <a:off x="3513666" y="1379855"/>
            <a:ext cx="14700" cy="1477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4"/>
          <p:cNvCxnSpPr>
            <a:stCxn id="108" idx="2"/>
            <a:endCxn id="112" idx="0"/>
          </p:cNvCxnSpPr>
          <p:nvPr/>
        </p:nvCxnSpPr>
        <p:spPr>
          <a:xfrm>
            <a:off x="3513666" y="1379855"/>
            <a:ext cx="2719800" cy="1441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5" name="Google Shape;115;p4"/>
          <p:cNvCxnSpPr>
            <a:stCxn id="108" idx="2"/>
            <a:endCxn id="109" idx="0"/>
          </p:cNvCxnSpPr>
          <p:nvPr/>
        </p:nvCxnSpPr>
        <p:spPr>
          <a:xfrm flipH="1">
            <a:off x="1015865" y="1379855"/>
            <a:ext cx="2497800" cy="1424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6" name="Google Shape;116;p4"/>
          <p:cNvSpPr txBox="1"/>
          <p:nvPr/>
        </p:nvSpPr>
        <p:spPr>
          <a:xfrm>
            <a:off x="1930398" y="4864221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Gated Network</a:t>
            </a:r>
            <a:endParaRPr/>
          </a:p>
        </p:txBody>
      </p:sp>
      <p:cxnSp>
        <p:nvCxnSpPr>
          <p:cNvPr id="117" name="Google Shape;117;p4"/>
          <p:cNvCxnSpPr>
            <a:stCxn id="109" idx="2"/>
            <a:endCxn id="116" idx="0"/>
          </p:cNvCxnSpPr>
          <p:nvPr/>
        </p:nvCxnSpPr>
        <p:spPr>
          <a:xfrm>
            <a:off x="1016000" y="3727986"/>
            <a:ext cx="2497800" cy="1136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8" name="Google Shape;118;p4"/>
          <p:cNvCxnSpPr>
            <a:stCxn id="111" idx="2"/>
            <a:endCxn id="116" idx="0"/>
          </p:cNvCxnSpPr>
          <p:nvPr/>
        </p:nvCxnSpPr>
        <p:spPr>
          <a:xfrm flipH="1">
            <a:off x="3513783" y="3503859"/>
            <a:ext cx="14700" cy="13605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9" name="Google Shape;119;p4"/>
          <p:cNvCxnSpPr>
            <a:stCxn id="112" idx="2"/>
            <a:endCxn id="116" idx="0"/>
          </p:cNvCxnSpPr>
          <p:nvPr/>
        </p:nvCxnSpPr>
        <p:spPr>
          <a:xfrm flipH="1">
            <a:off x="3513782" y="3467905"/>
            <a:ext cx="2719800" cy="1396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0" name="Google Shape;120;p4"/>
          <p:cNvCxnSpPr>
            <a:stCxn id="116" idx="2"/>
            <a:endCxn id="110" idx="0"/>
          </p:cNvCxnSpPr>
          <p:nvPr/>
        </p:nvCxnSpPr>
        <p:spPr>
          <a:xfrm>
            <a:off x="3513664" y="5233553"/>
            <a:ext cx="7500" cy="6348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1" name="Google Shape;121;p4"/>
          <p:cNvSpPr txBox="1"/>
          <p:nvPr/>
        </p:nvSpPr>
        <p:spPr>
          <a:xfrm>
            <a:off x="3634316" y="5371917"/>
            <a:ext cx="20150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7332131" y="2527657"/>
            <a:ext cx="456353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Optical Photometry: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clustered 4D feature space -&gt;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train single expert on each cluster -&gt;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gating network combines distinct outputs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Redshift of Quasars with Optical Photometry</a:t>
            </a:r>
            <a:endParaRPr/>
          </a:p>
        </p:txBody>
      </p:sp>
      <p:sp>
        <p:nvSpPr>
          <p:cNvPr id="128" name="Google Shape;128;p5"/>
          <p:cNvSpPr txBox="1"/>
          <p:nvPr/>
        </p:nvSpPr>
        <p:spPr>
          <a:xfrm>
            <a:off x="2489193" y="1060239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4D Clustering</a:t>
            </a:r>
            <a:endParaRPr/>
          </a:p>
        </p:txBody>
      </p:sp>
      <p:sp>
        <p:nvSpPr>
          <p:cNvPr id="129" name="Google Shape;129;p5"/>
          <p:cNvSpPr txBox="1"/>
          <p:nvPr/>
        </p:nvSpPr>
        <p:spPr>
          <a:xfrm>
            <a:off x="5520260" y="2585133"/>
            <a:ext cx="2286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Experts Trained on 8D feature space</a:t>
            </a:r>
            <a:endParaRPr/>
          </a:p>
        </p:txBody>
      </p:sp>
      <p:sp>
        <p:nvSpPr>
          <p:cNvPr id="130" name="Google Shape;130;p5"/>
          <p:cNvSpPr txBox="1"/>
          <p:nvPr/>
        </p:nvSpPr>
        <p:spPr>
          <a:xfrm>
            <a:off x="2749549" y="2600658"/>
            <a:ext cx="26797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Experts Trained on 8D feature space</a:t>
            </a:r>
            <a:endParaRPr/>
          </a:p>
        </p:txBody>
      </p:sp>
      <p:sp>
        <p:nvSpPr>
          <p:cNvPr id="131" name="Google Shape;131;p5"/>
          <p:cNvSpPr txBox="1"/>
          <p:nvPr/>
        </p:nvSpPr>
        <p:spPr>
          <a:xfrm>
            <a:off x="0" y="2585134"/>
            <a:ext cx="248919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Experts Trained on 8D feature space</a:t>
            </a:r>
            <a:endParaRPr/>
          </a:p>
        </p:txBody>
      </p:sp>
      <p:cxnSp>
        <p:nvCxnSpPr>
          <p:cNvPr id="132" name="Google Shape;132;p5"/>
          <p:cNvCxnSpPr>
            <a:stCxn id="128" idx="2"/>
            <a:endCxn id="130" idx="0"/>
          </p:cNvCxnSpPr>
          <p:nvPr/>
        </p:nvCxnSpPr>
        <p:spPr>
          <a:xfrm>
            <a:off x="4072460" y="1429571"/>
            <a:ext cx="16800" cy="11712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5"/>
          <p:cNvCxnSpPr>
            <a:stCxn id="128" idx="2"/>
            <a:endCxn id="131" idx="0"/>
          </p:cNvCxnSpPr>
          <p:nvPr/>
        </p:nvCxnSpPr>
        <p:spPr>
          <a:xfrm flipH="1">
            <a:off x="1244660" y="1429571"/>
            <a:ext cx="2827800" cy="1155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4" name="Google Shape;134;p5"/>
          <p:cNvCxnSpPr>
            <a:stCxn id="128" idx="2"/>
            <a:endCxn id="129" idx="0"/>
          </p:cNvCxnSpPr>
          <p:nvPr/>
        </p:nvCxnSpPr>
        <p:spPr>
          <a:xfrm>
            <a:off x="4072460" y="1429571"/>
            <a:ext cx="2590800" cy="11556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5" name="Google Shape;135;p5"/>
          <p:cNvSpPr txBox="1"/>
          <p:nvPr/>
        </p:nvSpPr>
        <p:spPr>
          <a:xfrm>
            <a:off x="2497662" y="5474816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Distinct Output</a:t>
            </a:r>
            <a:endParaRPr/>
          </a:p>
        </p:txBody>
      </p:sp>
      <p:sp>
        <p:nvSpPr>
          <p:cNvPr id="136" name="Google Shape;136;p5"/>
          <p:cNvSpPr txBox="1"/>
          <p:nvPr/>
        </p:nvSpPr>
        <p:spPr>
          <a:xfrm>
            <a:off x="2506132" y="4026513"/>
            <a:ext cx="31665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Gated Network</a:t>
            </a:r>
            <a:endParaRPr/>
          </a:p>
        </p:txBody>
      </p:sp>
      <p:cxnSp>
        <p:nvCxnSpPr>
          <p:cNvPr id="137" name="Google Shape;137;p5"/>
          <p:cNvCxnSpPr>
            <a:stCxn id="136" idx="2"/>
            <a:endCxn id="135" idx="0"/>
          </p:cNvCxnSpPr>
          <p:nvPr/>
        </p:nvCxnSpPr>
        <p:spPr>
          <a:xfrm flipH="1">
            <a:off x="4080999" y="4395845"/>
            <a:ext cx="8400" cy="10791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5"/>
          <p:cNvSpPr txBox="1"/>
          <p:nvPr/>
        </p:nvSpPr>
        <p:spPr>
          <a:xfrm>
            <a:off x="4140194" y="4704498"/>
            <a:ext cx="20150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Combines</a:t>
            </a:r>
            <a:endParaRPr/>
          </a:p>
        </p:txBody>
      </p:sp>
      <p:cxnSp>
        <p:nvCxnSpPr>
          <p:cNvPr id="139" name="Google Shape;139;p5"/>
          <p:cNvCxnSpPr>
            <a:stCxn id="130" idx="2"/>
            <a:endCxn id="136" idx="0"/>
          </p:cNvCxnSpPr>
          <p:nvPr/>
        </p:nvCxnSpPr>
        <p:spPr>
          <a:xfrm>
            <a:off x="4089399" y="3246989"/>
            <a:ext cx="0" cy="7794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0" name="Google Shape;140;p5"/>
          <p:cNvCxnSpPr>
            <a:stCxn id="129" idx="2"/>
            <a:endCxn id="136" idx="0"/>
          </p:cNvCxnSpPr>
          <p:nvPr/>
        </p:nvCxnSpPr>
        <p:spPr>
          <a:xfrm flipH="1">
            <a:off x="4089260" y="3231464"/>
            <a:ext cx="2574000" cy="795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41" name="Google Shape;141;p5"/>
          <p:cNvCxnSpPr>
            <a:stCxn id="131" idx="2"/>
            <a:endCxn id="136" idx="0"/>
          </p:cNvCxnSpPr>
          <p:nvPr/>
        </p:nvCxnSpPr>
        <p:spPr>
          <a:xfrm>
            <a:off x="1244597" y="3231465"/>
            <a:ext cx="2844900" cy="795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42" name="Google Shape;142;p5"/>
          <p:cNvSpPr txBox="1"/>
          <p:nvPr/>
        </p:nvSpPr>
        <p:spPr>
          <a:xfrm>
            <a:off x="7823200" y="2272188"/>
            <a:ext cx="418889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redshifts of quasars with optical photometry: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4D clustering -&gt; experts trained on 8D features space generated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4 colors -&gt;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similar to first experiment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(.15 for fuzzy clustering)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Others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Redshift and UV experiments seem to be similar as others except 6 uncertainties from 5 SDSS optical filters 2 UV filters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type="title"/>
          </p:nvPr>
        </p:nvSpPr>
        <p:spPr>
          <a:xfrm>
            <a:off x="838200" y="276621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i="1" lang="en-US" sz="4000">
                <a:latin typeface="Times New Roman"/>
                <a:ea typeface="Times New Roman"/>
                <a:cs typeface="Times New Roman"/>
                <a:sym typeface="Times New Roman"/>
              </a:rPr>
              <a:t>AstroCLIP: Cross-Modal Pre-Training for Astronomical Foundation Models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Pretrained Spectrum Embedder Model</a:t>
            </a:r>
            <a:endParaRPr/>
          </a:p>
        </p:txBody>
      </p:sp>
      <p:sp>
        <p:nvSpPr>
          <p:cNvPr id="159" name="Google Shape;159;p8"/>
          <p:cNvSpPr txBox="1"/>
          <p:nvPr/>
        </p:nvSpPr>
        <p:spPr>
          <a:xfrm>
            <a:off x="6095999" y="961198"/>
            <a:ext cx="5875868" cy="510267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074" l="-932" r="-1140" t="-7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0" name="Google Shape;160;p8"/>
          <p:cNvSpPr/>
          <p:nvPr/>
        </p:nvSpPr>
        <p:spPr>
          <a:xfrm>
            <a:off x="1278466" y="4301067"/>
            <a:ext cx="2963332" cy="1371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AstroCLIP Model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8"/>
          <p:cNvSpPr/>
          <p:nvPr/>
        </p:nvSpPr>
        <p:spPr>
          <a:xfrm>
            <a:off x="1278466" y="1387404"/>
            <a:ext cx="2963332" cy="1371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Pretrained Spectrum Embedder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8"/>
          <p:cNvSpPr/>
          <p:nvPr/>
        </p:nvSpPr>
        <p:spPr>
          <a:xfrm>
            <a:off x="2150688" y="3047338"/>
            <a:ext cx="1218900" cy="96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"/>
          <p:cNvSpPr txBox="1"/>
          <p:nvPr/>
        </p:nvSpPr>
        <p:spPr>
          <a:xfrm>
            <a:off x="1016000" y="499533"/>
            <a:ext cx="101600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Pretrained Image Embedder Model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6096000" y="2690336"/>
            <a:ext cx="5875868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Steps for Pretrained Spectrum Embedder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1.     used pretrained image encoder from Stein et 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2.     pretrained in self-supervised regime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Pretrained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fed into AstroCLIP model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-"/>
            </a:pP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 InfoNCE objective</a:t>
            </a:r>
            <a:endParaRPr/>
          </a:p>
        </p:txBody>
      </p:sp>
      <p:sp>
        <p:nvSpPr>
          <p:cNvPr id="169" name="Google Shape;169;p9"/>
          <p:cNvSpPr/>
          <p:nvPr/>
        </p:nvSpPr>
        <p:spPr>
          <a:xfrm>
            <a:off x="1278466" y="4301067"/>
            <a:ext cx="2963332" cy="1371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AstroCLIP Model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9"/>
          <p:cNvSpPr/>
          <p:nvPr/>
        </p:nvSpPr>
        <p:spPr>
          <a:xfrm>
            <a:off x="1278466" y="1387404"/>
            <a:ext cx="2963332" cy="1371600"/>
          </a:xfrm>
          <a:prstGeom prst="rect">
            <a:avLst/>
          </a:prstGeom>
          <a:solidFill>
            <a:srgbClr val="4A86E8"/>
          </a:solidFill>
          <a:ln cap="flat" cmpd="sng" w="19050">
            <a:solidFill>
              <a:srgbClr val="08283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Pretrained Image Embedder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9"/>
          <p:cNvSpPr/>
          <p:nvPr/>
        </p:nvSpPr>
        <p:spPr>
          <a:xfrm>
            <a:off x="2150688" y="3047338"/>
            <a:ext cx="1218900" cy="965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2024-07-10T01:24:56Z</dcterms:created>
  <dc:creator>Kim, Tyler Yosep (tkj9ep)</dc:creator>
</cp:coreProperties>
</file>