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9" r:id="rId7"/>
    <p:sldId id="261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2" r:id="rId16"/>
    <p:sldId id="277" r:id="rId17"/>
    <p:sldId id="278" r:id="rId18"/>
    <p:sldId id="279" r:id="rId19"/>
    <p:sldId id="263" r:id="rId20"/>
    <p:sldId id="266" r:id="rId21"/>
    <p:sldId id="264" r:id="rId22"/>
    <p:sldId id="267" r:id="rId23"/>
    <p:sldId id="265" r:id="rId24"/>
    <p:sldId id="268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Helvetica Neue Ligh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622550"/>
            <a:ext cx="9144000" cy="189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-125"/>
            <a:ext cx="9144000" cy="7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86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9144000" cy="7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3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3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None/>
              <a:defRPr sz="2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311700" y="1782426"/>
            <a:ext cx="8520600" cy="147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Learning for Interactive Robots</a:t>
            </a:r>
            <a:br>
              <a:rPr lang="en" dirty="0"/>
            </a:br>
            <a:br>
              <a:rPr lang="en" sz="1600" dirty="0"/>
            </a:br>
            <a:r>
              <a:rPr lang="en" sz="2000" dirty="0"/>
              <a:t>Lifelong Robot Library Learning: Bootstrapping Composable and Generalizable Skills for Embodied Control with Language Models</a:t>
            </a:r>
            <a:endParaRPr sz="1600"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2" name="Google Shape;62;p11"/>
          <p:cNvSpPr txBox="1"/>
          <p:nvPr/>
        </p:nvSpPr>
        <p:spPr>
          <a:xfrm>
            <a:off x="2950639" y="3599100"/>
            <a:ext cx="3059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Presenter: </a:t>
            </a:r>
            <a:r>
              <a:rPr lang="en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Tyler Kim</a:t>
            </a:r>
            <a:endParaRPr dirty="0"/>
          </a:p>
        </p:txBody>
      </p:sp>
      <p:grpSp>
        <p:nvGrpSpPr>
          <p:cNvPr id="63" name="Google Shape;63;p11"/>
          <p:cNvGrpSpPr/>
          <p:nvPr/>
        </p:nvGrpSpPr>
        <p:grpSpPr>
          <a:xfrm>
            <a:off x="3388141" y="95618"/>
            <a:ext cx="1890850" cy="1479192"/>
            <a:chOff x="825695" y="3569255"/>
            <a:chExt cx="1890850" cy="1479192"/>
          </a:xfrm>
        </p:grpSpPr>
        <p:pic>
          <p:nvPicPr>
            <p:cNvPr id="64" name="Google Shape;64;p11" descr="Franka Emika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5695" y="3686114"/>
              <a:ext cx="1266607" cy="1266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1" descr="Fetch Mobile Manipulator - Fetch Robotic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8055" y="3569255"/>
              <a:ext cx="798490" cy="14791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Google Shape;6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23422" y="4153807"/>
            <a:ext cx="1497156" cy="8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How LRLL works?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8765BE-E985-6847-E434-EEC6F64318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1890" y="2744683"/>
                <a:ext cx="5868155" cy="1662857"/>
              </a:xfrm>
            </p:spPr>
            <p:txBody>
              <a:bodyPr/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language demonstrations,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𝑖𝑛𝑠𝑡𝑟𝑢𝑐𝑡𝑖𝑜𝑛𝑠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𝑝𝑜𝑙𝑖𝑐𝑖𝑒𝑠</m:t>
                    </m:r>
                  </m:oMath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𝑐𝑦𝑐𝑙𝑒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96900" lvl="1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8765BE-E985-6847-E434-EEC6F6431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890" y="2744683"/>
                <a:ext cx="5868155" cy="1662857"/>
              </a:xfrm>
              <a:blipFill>
                <a:blip r:embed="rId2"/>
                <a:stretch>
                  <a:fillRect b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D4EC-B9CE-83D9-91DC-E45FB92C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145" y="932396"/>
            <a:ext cx="5067661" cy="1554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2CA23-1FF5-C248-6034-172031DBC101}"/>
              </a:ext>
            </a:extLst>
          </p:cNvPr>
          <p:cNvSpPr txBox="1"/>
          <p:nvPr/>
        </p:nvSpPr>
        <p:spPr>
          <a:xfrm>
            <a:off x="3899145" y="2402473"/>
            <a:ext cx="31858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Image taken from figure 2 from </a:t>
            </a:r>
            <a:r>
              <a:rPr lang="en-US" sz="500" dirty="0" err="1"/>
              <a:t>Tziafas</a:t>
            </a:r>
            <a:r>
              <a:rPr lang="en-US" sz="500" dirty="0"/>
              <a:t> and </a:t>
            </a:r>
            <a:r>
              <a:rPr lang="en-US" sz="500" dirty="0" err="1"/>
              <a:t>Kasaei</a:t>
            </a:r>
            <a:r>
              <a:rPr lang="en-US" sz="500" dirty="0"/>
              <a:t> 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DE94FB9-1B90-906B-1FF4-41234FE9B8F8}"/>
              </a:ext>
            </a:extLst>
          </p:cNvPr>
          <p:cNvSpPr/>
          <p:nvPr/>
        </p:nvSpPr>
        <p:spPr>
          <a:xfrm>
            <a:off x="6150820" y="3338764"/>
            <a:ext cx="822302" cy="368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58180-C779-B30D-391F-D030CE02E330}"/>
              </a:ext>
            </a:extLst>
          </p:cNvPr>
          <p:cNvSpPr/>
          <p:nvPr/>
        </p:nvSpPr>
        <p:spPr>
          <a:xfrm>
            <a:off x="7387563" y="2875686"/>
            <a:ext cx="999919" cy="1361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82292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D4EC-B9CE-83D9-91DC-E45FB92C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45" y="932396"/>
            <a:ext cx="5067661" cy="1554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2CA23-1FF5-C248-6034-172031DBC101}"/>
              </a:ext>
            </a:extLst>
          </p:cNvPr>
          <p:cNvSpPr txBox="1"/>
          <p:nvPr/>
        </p:nvSpPr>
        <p:spPr>
          <a:xfrm>
            <a:off x="3899145" y="2402473"/>
            <a:ext cx="31858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Image taken from figure 2 from </a:t>
            </a:r>
            <a:r>
              <a:rPr lang="en-US" sz="500" dirty="0" err="1"/>
              <a:t>Tziafas</a:t>
            </a:r>
            <a:r>
              <a:rPr lang="en-US" sz="500" dirty="0"/>
              <a:t> and </a:t>
            </a:r>
            <a:r>
              <a:rPr lang="en-US" sz="500" dirty="0" err="1"/>
              <a:t>Kasaei</a:t>
            </a:r>
            <a:r>
              <a:rPr lang="en-US" sz="500" dirty="0"/>
              <a:t> 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5DA92A-54B6-C74C-AE12-6E34C65A1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316" y="1480251"/>
            <a:ext cx="1734188" cy="45900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 Phase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7276" y="2745237"/>
                <a:ext cx="8640429" cy="2181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 Light"/>
                  <a:buChar char="●"/>
                  <a:defRPr sz="18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interact in environment to grow proficiency</a:t>
                </a: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LLM iteratively propose task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demonstration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current memory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hints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Proposed tasks are executed and verified in simulator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Successful =&gt; appended to memory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Repeated until iteration threshold or completed objective denoted in hints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stored in replay buffer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</m:t>
                            </m:r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=1&gt;}</m:t>
                    </m:r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76" y="2745237"/>
                <a:ext cx="8640429" cy="2181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86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D4EC-B9CE-83D9-91DC-E45FB92C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145" y="932396"/>
            <a:ext cx="5067661" cy="1554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2CA23-1FF5-C248-6034-172031DBC101}"/>
              </a:ext>
            </a:extLst>
          </p:cNvPr>
          <p:cNvSpPr txBox="1"/>
          <p:nvPr/>
        </p:nvSpPr>
        <p:spPr>
          <a:xfrm>
            <a:off x="3899145" y="2402473"/>
            <a:ext cx="31858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Image taken from figure 2 from </a:t>
            </a:r>
            <a:r>
              <a:rPr lang="en-US" sz="500" dirty="0" err="1"/>
              <a:t>Tziafas</a:t>
            </a:r>
            <a:r>
              <a:rPr lang="en-US" sz="500" dirty="0"/>
              <a:t> and </a:t>
            </a:r>
            <a:r>
              <a:rPr lang="en-US" sz="500" dirty="0" err="1"/>
              <a:t>Kasaei</a:t>
            </a:r>
            <a:r>
              <a:rPr lang="en-US" sz="500" dirty="0"/>
              <a:t> 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5DA92A-54B6-C74C-AE12-6E34C65A1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0316" y="1480251"/>
            <a:ext cx="1734188" cy="45900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 Phase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785" y="2661676"/>
                <a:ext cx="8640429" cy="2487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Helvetica Neue Light"/>
                  <a:buChar char="●"/>
                  <a:defRPr sz="18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●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Helvetica Neue Light"/>
                  <a:buChar char="○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000000"/>
                  </a:buClr>
                  <a:buSzPts val="1400"/>
                  <a:buFont typeface="Helvetica Neue Light"/>
                  <a:buChar char="■"/>
                  <a:defRPr sz="1400" b="0" i="0" u="none" strike="noStrike" cap="none">
                    <a:solidFill>
                      <a:srgbClr val="000000"/>
                    </a:solidFill>
                    <a:latin typeface="Helvetica Neue Light"/>
                    <a:ea typeface="Helvetica Neue Light"/>
                    <a:cs typeface="Helvetica Neue Light"/>
                    <a:sym typeface="Helvetica Neue Light"/>
                  </a:defRPr>
                </a:lvl9pPr>
              </a:lstStyle>
              <a:p>
                <a:pPr marL="114300" indent="0">
                  <a:buNone/>
                </a:pPr>
                <a:r>
                  <a:rPr 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Goal: </a:t>
                </a:r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compose new skills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 represented as abstract syntax tree of policy code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 experiences</a:t>
                </a: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Feed each cluster into LLM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experiences as examples to define new function to update library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Sup>
                      <m:sSubSup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𝐿𝐿𝑀𝐴𝑏𝑠𝑡𝑟𝑎𝑐𝑡</m:t>
                            </m:r>
                            <m:d>
                              <m:d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endPara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Demonstration policies refactored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fails in previously successful task =&gt; policy-success refactored and appended into memory</a:t>
                </a:r>
              </a:p>
              <a:p>
                <a:pPr lvl="1"/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Replay wake phase</a:t>
                </a:r>
              </a:p>
              <a:p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 Placeholder 10">
                <a:extLst>
                  <a:ext uri="{FF2B5EF4-FFF2-40B4-BE49-F238E27FC236}">
                    <a16:creationId xmlns:a16="http://schemas.microsoft.com/office/drawing/2014/main" id="{F68E4C48-5126-6730-3B21-A7A83F0B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85" y="2661676"/>
                <a:ext cx="8640429" cy="2487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37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48C6-E769-5DFF-BC98-0595BE6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0D585EB-9799-7960-D590-C114C225742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866725"/>
                <a:ext cx="8520600" cy="3797373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Zero-shot vision-language grounding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basic primitives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arm to certain pose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Opening/closing gripper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Experience indexed by instruction embedding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Provided by encoder-based LM [59]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[60]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retrieve experience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embedded with model and top-k experiences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 skill corresponds to python function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Replay buffer holds only explored experience of current cycle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Resets at beginning of cycle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0D585EB-9799-7960-D590-C114C2257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66725"/>
                <a:ext cx="8520600" cy="37973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7D9B-2FD9-F141-99AC-D9B913602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20A-E5BB-FC2F-B1DB-ACDD93E1D32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708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48C6-E769-5DFF-BC98-0595BE6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85EB-9799-7960-D590-C114C2257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6725"/>
            <a:ext cx="8520600" cy="37973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Prompts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 describing general purpose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information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task-code pairs from retrieved experiences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Chain-of-thoughts provided as comments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Variations: alter concepts present in instruction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Compositions: combinations of concepts present in demos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Abstraction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logic but account for variations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boilerplate snippets and abstract them to new functions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7D9B-2FD9-F141-99AC-D9B913602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20A-E5BB-FC2F-B1DB-ACDD93E1D32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7702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IV. 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9541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5BE-E985-6847-E434-EEC6F643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00" y="888086"/>
            <a:ext cx="8520600" cy="425541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gpt-3.5-turbo and </a:t>
            </a:r>
            <a:r>
              <a:rPr lang="en-US" sz="1400" dirty="0"/>
              <a:t>text-embedding-ada-002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400" dirty="0"/>
              <a:t>blocks-and-bowls setup replicated from previous works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41 task templates and 4 cycles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Spatial coordination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Visual reasoning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Object manipulation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rearrangement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Task instances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Seen instructions with seen (SA)/unseen (UA) attributes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Unseen instructions with unseen attributes (UI)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For lifelong setup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Forward-transfer</a:t>
            </a:r>
          </a:p>
          <a:p>
            <a:pPr lvl="2">
              <a:lnSpc>
                <a:spcPct val="100000"/>
              </a:lnSpc>
            </a:pPr>
            <a:r>
              <a:rPr lang="en-US" sz="1100" dirty="0"/>
              <a:t>Backward-transfer</a:t>
            </a:r>
          </a:p>
          <a:p>
            <a:pPr>
              <a:lnSpc>
                <a:spcPct val="100000"/>
              </a:lnSpc>
            </a:pPr>
            <a:r>
              <a:rPr lang="en-US" sz="1400" dirty="0"/>
              <a:t>Baselines</a:t>
            </a:r>
          </a:p>
          <a:p>
            <a:pPr lvl="1">
              <a:lnSpc>
                <a:spcPct val="100000"/>
              </a:lnSpc>
            </a:pPr>
            <a:r>
              <a:rPr lang="en-US" sz="1100" dirty="0" err="1"/>
              <a:t>CLIPort</a:t>
            </a:r>
            <a:endParaRPr lang="en-US" sz="1100" dirty="0"/>
          </a:p>
          <a:p>
            <a:pPr lvl="1">
              <a:lnSpc>
                <a:spcPct val="100000"/>
              </a:lnSpc>
            </a:pPr>
            <a:r>
              <a:rPr lang="en-US" sz="1100" dirty="0" err="1"/>
              <a:t>CaP</a:t>
            </a:r>
            <a:endParaRPr lang="en-US" sz="1100" dirty="0"/>
          </a:p>
          <a:p>
            <a:pPr lvl="1">
              <a:lnSpc>
                <a:spcPct val="100000"/>
              </a:lnSpc>
            </a:pPr>
            <a:r>
              <a:rPr lang="en-US" sz="1100" dirty="0"/>
              <a:t>LLRL-no-sleep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LLRL-no-wake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7056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5BE-E985-6847-E434-EEC6F643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00" y="1228770"/>
            <a:ext cx="3919319" cy="30274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Tabletop Manipulation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teacher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5 demonstrations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test for each cycle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1k trajectories per task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LLM-static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Demos append to prompt</a:t>
            </a:r>
          </a:p>
          <a:p>
            <a:pPr lvl="1">
              <a:lnSpc>
                <a:spcPct val="10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262091-3398-06A6-7F3D-FE95F21E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71512"/>
            <a:ext cx="4001058" cy="1800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CEA652-0D54-4630-A0DA-1ABC35206EBE}"/>
              </a:ext>
            </a:extLst>
          </p:cNvPr>
          <p:cNvSpPr txBox="1"/>
          <p:nvPr/>
        </p:nvSpPr>
        <p:spPr>
          <a:xfrm>
            <a:off x="4644362" y="3471988"/>
            <a:ext cx="32431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Table I of paper</a:t>
            </a:r>
          </a:p>
        </p:txBody>
      </p:sp>
    </p:spTree>
    <p:extLst>
      <p:ext uri="{BB962C8B-B14F-4D97-AF65-F5344CB8AC3E}">
        <p14:creationId xmlns:p14="http://schemas.microsoft.com/office/powerpoint/2010/main" val="1299704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IV. Experimental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765BE-E985-6847-E434-EEC6F6431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6972" y="1515691"/>
            <a:ext cx="1695814" cy="572700"/>
          </a:xfrm>
        </p:spPr>
        <p:txBody>
          <a:bodyPr/>
          <a:lstStyle/>
          <a:p>
            <a:pPr marL="114300" indent="0">
              <a:lnSpc>
                <a:spcPct val="10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30DA6-2219-3203-E061-00F54BA57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850" y="1088236"/>
            <a:ext cx="3243160" cy="1427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9187B8-A2C9-4489-1051-5A883A38F3A5}"/>
              </a:ext>
            </a:extLst>
          </p:cNvPr>
          <p:cNvSpPr txBox="1"/>
          <p:nvPr/>
        </p:nvSpPr>
        <p:spPr>
          <a:xfrm>
            <a:off x="5108850" y="2515436"/>
            <a:ext cx="32431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Table 2 of paper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DC33B1-4B5E-BD79-0F37-2051932D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00" y="2649252"/>
            <a:ext cx="7492600" cy="2337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5A578C-9436-D4C3-29BA-2F168322D321}"/>
              </a:ext>
            </a:extLst>
          </p:cNvPr>
          <p:cNvSpPr txBox="1"/>
          <p:nvPr/>
        </p:nvSpPr>
        <p:spPr>
          <a:xfrm>
            <a:off x="673300" y="4894540"/>
            <a:ext cx="324315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Image taken from figures 3 and 4</a:t>
            </a:r>
          </a:p>
        </p:txBody>
      </p:sp>
    </p:spTree>
    <p:extLst>
      <p:ext uri="{BB962C8B-B14F-4D97-AF65-F5344CB8AC3E}">
        <p14:creationId xmlns:p14="http://schemas.microsoft.com/office/powerpoint/2010/main" val="2758122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V. Strengths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667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311700" y="945666"/>
            <a:ext cx="8520600" cy="341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Paper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Knowledge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LRLL works?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Weaknesses</a:t>
            </a:r>
          </a:p>
          <a:p>
            <a:pPr marL="628650" lvl="0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92F4-0363-EFD5-FA3E-1FEC4AAB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V. Strengths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CC15D-0E3D-7CDD-6EDC-798612F8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400" y="1241695"/>
            <a:ext cx="8520600" cy="3416400"/>
          </a:xfrm>
        </p:spPr>
        <p:txBody>
          <a:bodyPr/>
          <a:lstStyle/>
          <a:p>
            <a:r>
              <a:rPr lang="en-US" sz="3200" dirty="0"/>
              <a:t>Excellent at learning new</a:t>
            </a:r>
          </a:p>
          <a:p>
            <a:r>
              <a:rPr lang="en-US" sz="3200" dirty="0"/>
              <a:t>Memory efficient</a:t>
            </a:r>
          </a:p>
          <a:p>
            <a:r>
              <a:rPr lang="en-US" sz="3200" dirty="0"/>
              <a:t>Dynamically learn skills for increasing complex situations</a:t>
            </a:r>
          </a:p>
          <a:p>
            <a:r>
              <a:rPr lang="en-US" sz="3200" dirty="0"/>
              <a:t>Minimal expert intervention</a:t>
            </a:r>
          </a:p>
          <a:p>
            <a:r>
              <a:rPr lang="en-US" sz="3200" dirty="0"/>
              <a:t>Scalability in learning new skills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F6CE5-BDC4-3B5D-BB93-CFC5C5FA6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7406A-D76E-8917-F803-18C4570DF43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096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VI. Weaknesses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4243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D909-EA2E-A171-5488-4380A262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VI. Weaknesses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084A5-17F0-3657-32AD-EBD96D8DB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53324"/>
            <a:ext cx="8520600" cy="3731589"/>
          </a:xfrm>
        </p:spPr>
        <p:txBody>
          <a:bodyPr/>
          <a:lstStyle/>
          <a:p>
            <a:r>
              <a:rPr lang="en-US" sz="2800" dirty="0"/>
              <a:t>Limited by choice of vision API</a:t>
            </a:r>
          </a:p>
          <a:p>
            <a:r>
              <a:rPr lang="en-US" sz="2800" dirty="0"/>
              <a:t>Limited scalability to skills that can be expressed symbolically</a:t>
            </a:r>
          </a:p>
          <a:p>
            <a:r>
              <a:rPr lang="en-US" sz="2800" dirty="0"/>
              <a:t>Refining initial prompts to exploration/abstraction modules when changing domains or LLM engines</a:t>
            </a:r>
          </a:p>
          <a:p>
            <a:r>
              <a:rPr lang="en-US" sz="2800" dirty="0"/>
              <a:t>Latency and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8710B-3BE8-D636-2D43-B310AC049E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D2C9A-F728-5CC7-3544-2E48C727C26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086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VII. Extensions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2460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075D-7707-A925-F8A4-A90F6656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VII. Extensions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DE05F-777E-8145-BD96-0956E7E7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</p:spPr>
        <p:txBody>
          <a:bodyPr/>
          <a:lstStyle/>
          <a:p>
            <a:r>
              <a:rPr lang="en-US" sz="2400" dirty="0"/>
              <a:t>Authors want investigate gap between GPT and other alternatives</a:t>
            </a:r>
          </a:p>
          <a:p>
            <a:r>
              <a:rPr lang="en-US" sz="2400" dirty="0"/>
              <a:t>What applications could LRLL have in a more complicated end-effector such as a humanoid hand?</a:t>
            </a:r>
          </a:p>
          <a:p>
            <a:r>
              <a:rPr lang="en-US" sz="2400" dirty="0"/>
              <a:t>How would a multimodal input affect the number of new skills that LRLL robot could learn?</a:t>
            </a:r>
          </a:p>
          <a:p>
            <a:r>
              <a:rPr lang="en-US" sz="2400" dirty="0"/>
              <a:t>What are other ways that LRLL can explore and propose different tasks?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0ABDF-E1EF-F4BC-2B44-9D7C30C72A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1D53-0080-DC66-5297-FFD4D612D4B7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512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I. Overview of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785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86D7-64DF-D879-A8ED-AE2DCF36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9ED3E-1D38-B279-2E26-22C6A090B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Georgios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Tziafas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Hamidreza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Kasaei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LLMs for generating policy code limit agent to stationary range of addressable tasks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Robot Library Learning (LRLL): LLM that grows robot skill library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storage and retrieval of past experiences to serve as context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Self-guided exploration policy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Distills recent experiences into new skills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new skills with minimal human online interaction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Bypasses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finetuning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Gradient-based optimization</a:t>
            </a:r>
          </a:p>
          <a:p>
            <a:pPr marL="5969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3364-6C7C-F19E-2F42-BF2DE80271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E6DC04-0803-7874-ACBF-41421999CBEA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546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II. Background Knowledge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726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48C6-E769-5DFF-BC98-0595BE60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Background 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585EB-9799-7960-D590-C114C2257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Machine Learning: computer systems that can learn and adapt without being explicitly trained</a:t>
            </a:r>
          </a:p>
          <a:p>
            <a:pPr lvl="1"/>
            <a:r>
              <a:rPr lang="en-US" dirty="0"/>
              <a:t>Finetuning: process of finding the best value for nontrainable parameters</a:t>
            </a:r>
          </a:p>
          <a:p>
            <a:pPr lvl="1"/>
            <a:r>
              <a:rPr lang="en-US" dirty="0"/>
              <a:t>Gradient-based optimization: the use of gradients to optimize an objective function</a:t>
            </a:r>
          </a:p>
          <a:p>
            <a:pPr lvl="1"/>
            <a:r>
              <a:rPr lang="en-US" dirty="0"/>
              <a:t>Large Language Models (LLM): a type of machine learning algorithm that generates natural language and others</a:t>
            </a:r>
          </a:p>
          <a:p>
            <a:r>
              <a:rPr lang="en-US" dirty="0"/>
              <a:t>General</a:t>
            </a:r>
          </a:p>
          <a:p>
            <a:pPr lvl="1"/>
            <a:r>
              <a:rPr lang="en-US" dirty="0"/>
              <a:t>Abstract Syntax Tree (AST): a tree representation of code</a:t>
            </a:r>
          </a:p>
          <a:p>
            <a:pPr lvl="1"/>
            <a:r>
              <a:rPr lang="en-US" dirty="0"/>
              <a:t>Cluster: a group of objects that are similar to each other</a:t>
            </a:r>
          </a:p>
          <a:p>
            <a:pPr lvl="1"/>
            <a:r>
              <a:rPr lang="en-US" dirty="0"/>
              <a:t>Chain-of-thought: process of approaching a task step-by-step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7D9B-2FD9-F141-99AC-D9B913602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7D20A-E5BB-FC2F-B1DB-ACDD93E1D32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295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50FF-5EEC-751C-5214-2E8481BE8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</p:spPr>
        <p:txBody>
          <a:bodyPr/>
          <a:lstStyle/>
          <a:p>
            <a:pPr algn="ctr"/>
            <a:r>
              <a:rPr lang="en-US" dirty="0"/>
              <a:t>III. How LRLL Works?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36E30-C87B-06FC-DD57-4D866BF07A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C2341-13FF-6811-A640-58468291EB0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150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D6D2-1B64-193A-D978-8BC65385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How LRLL works?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379D2-99D1-043F-9BE3-0EF6CB82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300" y="866725"/>
            <a:ext cx="8673000" cy="49500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Robot Library Learning or LRLL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AB01A-A2C4-690E-99C2-BF45D64F13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F4476-C36C-C9E6-F827-8CCB0600E7DF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49BD6-3057-02E6-DF53-1D7BBF895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7" y="1361732"/>
            <a:ext cx="8135485" cy="2495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600A31-0AEE-E458-09C2-AB3F2BD534C3}"/>
              </a:ext>
            </a:extLst>
          </p:cNvPr>
          <p:cNvSpPr txBox="1"/>
          <p:nvPr/>
        </p:nvSpPr>
        <p:spPr>
          <a:xfrm>
            <a:off x="504256" y="3781769"/>
            <a:ext cx="4344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Image taken from figure 2 from </a:t>
            </a:r>
            <a:r>
              <a:rPr lang="en-US" sz="1050" dirty="0" err="1"/>
              <a:t>Tziafas</a:t>
            </a:r>
            <a:r>
              <a:rPr lang="en-US" sz="1050" dirty="0"/>
              <a:t> and </a:t>
            </a:r>
            <a:r>
              <a:rPr lang="en-US" sz="1050" dirty="0" err="1"/>
              <a:t>Kasaei</a:t>
            </a:r>
            <a:r>
              <a:rPr lang="en-US" sz="1050" dirty="0"/>
              <a:t>  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57D5397-1E70-7444-A2A6-3A80A4AD9DBF}"/>
              </a:ext>
            </a:extLst>
          </p:cNvPr>
          <p:cNvSpPr txBox="1">
            <a:spLocks/>
          </p:cNvSpPr>
          <p:nvPr/>
        </p:nvSpPr>
        <p:spPr>
          <a:xfrm>
            <a:off x="159300" y="4105133"/>
            <a:ext cx="8673000" cy="1038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Wake-Sleep Cycle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agents interact with environment and users to grow experience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agent reflects on experience to expand capabilities</a:t>
            </a:r>
          </a:p>
          <a:p>
            <a:pPr marL="114300" indent="0">
              <a:buFont typeface="Helvetica Neue Light"/>
              <a:buNone/>
            </a:pPr>
            <a:endParaRPr lang="en-US" dirty="0"/>
          </a:p>
          <a:p>
            <a:pPr marL="114300" indent="0">
              <a:buFont typeface="Helvetica Neue Light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9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13CF-3BA8-3908-350D-76C3C3E9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How LRLL works?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8765BE-E985-6847-E434-EEC6F64318C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02400" y="2744683"/>
                <a:ext cx="8520600" cy="1662857"/>
              </a:xfrm>
            </p:spPr>
            <p:txBody>
              <a:bodyPr/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language demonstrations,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𝑖𝑛𝑠𝑡𝑟𝑢𝑐𝑡𝑖𝑜𝑛𝑠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𝑠𝑒𝑞𝑢𝑒𝑛𝑐𝑒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𝑝𝑜𝑙𝑖𝑐𝑖𝑒𝑠</m:t>
                    </m:r>
                  </m:oMath>
                </a14:m>
                <a:endParaRPr lang="en-US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𝑐𝑦𝑐𝑙𝑒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𝑛𝑢𝑚𝑏𝑒𝑟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96900" lvl="1" indent="0">
                  <a:buNone/>
                </a:pP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78765BE-E985-6847-E434-EEC6F6431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2400" y="2744683"/>
                <a:ext cx="8520600" cy="1662857"/>
              </a:xfrm>
              <a:blipFill>
                <a:blip r:embed="rId2"/>
                <a:stretch>
                  <a:fillRect b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AD7A-CACA-C1CD-6BF0-FEEB395F7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B02F4-FA15-8789-8ABE-CA48D7551F9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AD4EC-B9CE-83D9-91DC-E45FB92C8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145" y="932396"/>
            <a:ext cx="5067661" cy="15547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D2CA23-1FF5-C248-6034-172031DBC101}"/>
              </a:ext>
            </a:extLst>
          </p:cNvPr>
          <p:cNvSpPr txBox="1"/>
          <p:nvPr/>
        </p:nvSpPr>
        <p:spPr>
          <a:xfrm>
            <a:off x="3899145" y="2402473"/>
            <a:ext cx="318581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Image taken from figure 2 from </a:t>
            </a:r>
            <a:r>
              <a:rPr lang="en-US" sz="500" dirty="0" err="1"/>
              <a:t>Tziafas</a:t>
            </a:r>
            <a:r>
              <a:rPr lang="en-US" sz="500" dirty="0"/>
              <a:t> and </a:t>
            </a:r>
            <a:r>
              <a:rPr lang="en-US" sz="500" dirty="0" err="1"/>
              <a:t>Kasaei</a:t>
            </a:r>
            <a:r>
              <a:rPr lang="en-US" sz="5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740825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921</Words>
  <Application>Microsoft Office PowerPoint</Application>
  <PresentationFormat>On-screen Show (16:9)</PresentationFormat>
  <Paragraphs>208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Times New Roman</vt:lpstr>
      <vt:lpstr>Cambria Math</vt:lpstr>
      <vt:lpstr>Helvetica Neue Light</vt:lpstr>
      <vt:lpstr>Arial</vt:lpstr>
      <vt:lpstr>Simple Light</vt:lpstr>
      <vt:lpstr>Learning for Interactive Robots  Lifelong Robot Library Learning: Bootstrapping Composable and Generalizable Skills for Embodied Control with Language Models</vt:lpstr>
      <vt:lpstr>Overview</vt:lpstr>
      <vt:lpstr>I. Overview of Paper</vt:lpstr>
      <vt:lpstr>Overview of Paper</vt:lpstr>
      <vt:lpstr>II. Background Knowledge</vt:lpstr>
      <vt:lpstr>II. Background Knowledge</vt:lpstr>
      <vt:lpstr>III. How LRLL Works?</vt:lpstr>
      <vt:lpstr>III. How LRLL works?</vt:lpstr>
      <vt:lpstr>II. How LRLL works?</vt:lpstr>
      <vt:lpstr>II. How LRLL works?</vt:lpstr>
      <vt:lpstr>II. How LRLL works?</vt:lpstr>
      <vt:lpstr>II. How LRLL works?</vt:lpstr>
      <vt:lpstr>III. How LRLL works?</vt:lpstr>
      <vt:lpstr>III. How LRLL works?</vt:lpstr>
      <vt:lpstr>IV. Experimental Results</vt:lpstr>
      <vt:lpstr>IV. Experimental Results</vt:lpstr>
      <vt:lpstr>IV. Experimental Results</vt:lpstr>
      <vt:lpstr>IV. Experimental Results</vt:lpstr>
      <vt:lpstr>V. Strengths</vt:lpstr>
      <vt:lpstr>V. Strengths</vt:lpstr>
      <vt:lpstr>VI. Weaknesses</vt:lpstr>
      <vt:lpstr>VI. Weaknesses</vt:lpstr>
      <vt:lpstr>VII. Extensions </vt:lpstr>
      <vt:lpstr>VII. Extensions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Kim, Tyler Yosep (tkj9ep)</cp:lastModifiedBy>
  <cp:revision>88</cp:revision>
  <dcterms:modified xsi:type="dcterms:W3CDTF">2024-09-18T07:20:07Z</dcterms:modified>
</cp:coreProperties>
</file>