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</p:sldMasterIdLst>
  <p:notesMasterIdLst>
    <p:notesMasterId r:id="rId16"/>
  </p:notesMasterIdLst>
  <p:sldIdLst>
    <p:sldId id="256" r:id="rId4"/>
    <p:sldId id="303" r:id="rId5"/>
    <p:sldId id="297" r:id="rId6"/>
    <p:sldId id="308" r:id="rId7"/>
    <p:sldId id="307" r:id="rId8"/>
    <p:sldId id="309" r:id="rId9"/>
    <p:sldId id="311" r:id="rId10"/>
    <p:sldId id="310" r:id="rId11"/>
    <p:sldId id="304" r:id="rId12"/>
    <p:sldId id="305" r:id="rId13"/>
    <p:sldId id="306" r:id="rId14"/>
    <p:sldId id="281" r:id="rId15"/>
  </p:sldIdLst>
  <p:sldSz cx="12192000" cy="6858000"/>
  <p:notesSz cx="6858000" cy="9144000"/>
  <p:embeddedFontLst>
    <p:embeddedFont>
      <p:font typeface="Franklin Gothic" panose="020B0604020202020204" charset="0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wDrWeaKadJeMMCtY9REIXhqbg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B3E2C-B42F-46B8-B9B2-4D46A757BCCB}" v="7" dt="2024-12-10T21:37:01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9" Type="http://schemas.microsoft.com/office/2015/10/relationships/revisionInfo" Target="revisionInfo.xml"/><Relationship Id="rId3" Type="http://schemas.openxmlformats.org/officeDocument/2006/relationships/slideMaster" Target="slideMasters/slideMaster3.xml"/><Relationship Id="rId34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2E94CC7A-354B-6DF9-142B-F41677C3A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5bc413f0c_0_21:notes">
            <a:extLst>
              <a:ext uri="{FF2B5EF4-FFF2-40B4-BE49-F238E27FC236}">
                <a16:creationId xmlns:a16="http://schemas.microsoft.com/office/drawing/2014/main" id="{57E47083-4020-C734-4327-4D07271FC3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15bc413f0c_0_21:notes">
            <a:extLst>
              <a:ext uri="{FF2B5EF4-FFF2-40B4-BE49-F238E27FC236}">
                <a16:creationId xmlns:a16="http://schemas.microsoft.com/office/drawing/2014/main" id="{2E6A714E-16A6-301A-A1CD-D35B1B161B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15bc413f0c_0_21:notes">
            <a:extLst>
              <a:ext uri="{FF2B5EF4-FFF2-40B4-BE49-F238E27FC236}">
                <a16:creationId xmlns:a16="http://schemas.microsoft.com/office/drawing/2014/main" id="{55D1F77F-90AF-EE91-E4A2-6666C6A130D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760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6102BE71-ECB6-76EF-5858-1AF374F31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5bc413f0c_0_21:notes">
            <a:extLst>
              <a:ext uri="{FF2B5EF4-FFF2-40B4-BE49-F238E27FC236}">
                <a16:creationId xmlns:a16="http://schemas.microsoft.com/office/drawing/2014/main" id="{80AA63F4-D2A7-541E-2CD8-4A858525DF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15bc413f0c_0_21:notes">
            <a:extLst>
              <a:ext uri="{FF2B5EF4-FFF2-40B4-BE49-F238E27FC236}">
                <a16:creationId xmlns:a16="http://schemas.microsoft.com/office/drawing/2014/main" id="{ED957258-7A9F-AD6D-587D-FA903ED813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15bc413f0c_0_21:notes">
            <a:extLst>
              <a:ext uri="{FF2B5EF4-FFF2-40B4-BE49-F238E27FC236}">
                <a16:creationId xmlns:a16="http://schemas.microsoft.com/office/drawing/2014/main" id="{FA3FD6AD-6AFB-FED6-CD42-199EFFD4C32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4608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86E21D02-B9F5-4293-2C63-7CAA024C7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5bc413f0c_0_21:notes">
            <a:extLst>
              <a:ext uri="{FF2B5EF4-FFF2-40B4-BE49-F238E27FC236}">
                <a16:creationId xmlns:a16="http://schemas.microsoft.com/office/drawing/2014/main" id="{31F7C4F2-62E0-E942-F2A8-FA37944353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15bc413f0c_0_21:notes">
            <a:extLst>
              <a:ext uri="{FF2B5EF4-FFF2-40B4-BE49-F238E27FC236}">
                <a16:creationId xmlns:a16="http://schemas.microsoft.com/office/drawing/2014/main" id="{44B38675-6511-77D2-88C3-FEC95FE423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15bc413f0c_0_21:notes">
            <a:extLst>
              <a:ext uri="{FF2B5EF4-FFF2-40B4-BE49-F238E27FC236}">
                <a16:creationId xmlns:a16="http://schemas.microsoft.com/office/drawing/2014/main" id="{385C7AD5-64C6-846F-2A3D-5C524C866A3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444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5bc413f0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15bc413f0c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15bc413f0c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8739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2D727389-3AD5-CB01-0B13-FE8B09E78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5bc413f0c_0_21:notes">
            <a:extLst>
              <a:ext uri="{FF2B5EF4-FFF2-40B4-BE49-F238E27FC236}">
                <a16:creationId xmlns:a16="http://schemas.microsoft.com/office/drawing/2014/main" id="{351D89EB-197F-0724-CF09-C4DEB6E990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15bc413f0c_0_21:notes">
            <a:extLst>
              <a:ext uri="{FF2B5EF4-FFF2-40B4-BE49-F238E27FC236}">
                <a16:creationId xmlns:a16="http://schemas.microsoft.com/office/drawing/2014/main" id="{0F4E548B-B749-C246-4EE7-02EA928BE6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15bc413f0c_0_21:notes">
            <a:extLst>
              <a:ext uri="{FF2B5EF4-FFF2-40B4-BE49-F238E27FC236}">
                <a16:creationId xmlns:a16="http://schemas.microsoft.com/office/drawing/2014/main" id="{8DF60614-567C-AF8B-5EDC-C0A787450C3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9822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059AA789-2E96-85ED-0003-B7012283F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5bc413f0c_0_21:notes">
            <a:extLst>
              <a:ext uri="{FF2B5EF4-FFF2-40B4-BE49-F238E27FC236}">
                <a16:creationId xmlns:a16="http://schemas.microsoft.com/office/drawing/2014/main" id="{B985332E-D017-7418-34A4-F46FE53FD1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15bc413f0c_0_21:notes">
            <a:extLst>
              <a:ext uri="{FF2B5EF4-FFF2-40B4-BE49-F238E27FC236}">
                <a16:creationId xmlns:a16="http://schemas.microsoft.com/office/drawing/2014/main" id="{81D12C00-7047-6FAB-3DB5-F7A2E948F4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15bc413f0c_0_21:notes">
            <a:extLst>
              <a:ext uri="{FF2B5EF4-FFF2-40B4-BE49-F238E27FC236}">
                <a16:creationId xmlns:a16="http://schemas.microsoft.com/office/drawing/2014/main" id="{9D4ED071-4EB0-35B0-2347-A62559ADCA7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4198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8E7FA513-782D-AC50-D842-6B26E684C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5bc413f0c_0_21:notes">
            <a:extLst>
              <a:ext uri="{FF2B5EF4-FFF2-40B4-BE49-F238E27FC236}">
                <a16:creationId xmlns:a16="http://schemas.microsoft.com/office/drawing/2014/main" id="{9FCA014C-D574-8F67-2932-C859DC850C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15bc413f0c_0_21:notes">
            <a:extLst>
              <a:ext uri="{FF2B5EF4-FFF2-40B4-BE49-F238E27FC236}">
                <a16:creationId xmlns:a16="http://schemas.microsoft.com/office/drawing/2014/main" id="{133A7112-ADDE-5B92-8F9C-4585C1DBD9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15bc413f0c_0_21:notes">
            <a:extLst>
              <a:ext uri="{FF2B5EF4-FFF2-40B4-BE49-F238E27FC236}">
                <a16:creationId xmlns:a16="http://schemas.microsoft.com/office/drawing/2014/main" id="{ACBE10D6-251D-6B2F-2E9E-362FD6FFB2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7475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CDDE76F8-9D11-C217-694C-F7ED46802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5bc413f0c_0_21:notes">
            <a:extLst>
              <a:ext uri="{FF2B5EF4-FFF2-40B4-BE49-F238E27FC236}">
                <a16:creationId xmlns:a16="http://schemas.microsoft.com/office/drawing/2014/main" id="{34F3FEF9-F939-9158-803E-EAEB122A77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15bc413f0c_0_21:notes">
            <a:extLst>
              <a:ext uri="{FF2B5EF4-FFF2-40B4-BE49-F238E27FC236}">
                <a16:creationId xmlns:a16="http://schemas.microsoft.com/office/drawing/2014/main" id="{3E24952F-4802-2195-932D-242DBA006C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15bc413f0c_0_21:notes">
            <a:extLst>
              <a:ext uri="{FF2B5EF4-FFF2-40B4-BE49-F238E27FC236}">
                <a16:creationId xmlns:a16="http://schemas.microsoft.com/office/drawing/2014/main" id="{10A98819-98AC-3ADF-57A6-CF429D6E00F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1533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20865965-A327-BB50-50FD-91A9E9D2C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5bc413f0c_0_21:notes">
            <a:extLst>
              <a:ext uri="{FF2B5EF4-FFF2-40B4-BE49-F238E27FC236}">
                <a16:creationId xmlns:a16="http://schemas.microsoft.com/office/drawing/2014/main" id="{17F2A502-F1A5-8932-548C-6AE30684A2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15bc413f0c_0_21:notes">
            <a:extLst>
              <a:ext uri="{FF2B5EF4-FFF2-40B4-BE49-F238E27FC236}">
                <a16:creationId xmlns:a16="http://schemas.microsoft.com/office/drawing/2014/main" id="{69044AB4-CC72-A7EC-67C9-D989E97C76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15bc413f0c_0_21:notes">
            <a:extLst>
              <a:ext uri="{FF2B5EF4-FFF2-40B4-BE49-F238E27FC236}">
                <a16:creationId xmlns:a16="http://schemas.microsoft.com/office/drawing/2014/main" id="{96938913-C6D9-E809-B205-9A58EAE4856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8178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AEA846B8-6DE7-DBD4-903C-AEE51ACBE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5bc413f0c_0_21:notes">
            <a:extLst>
              <a:ext uri="{FF2B5EF4-FFF2-40B4-BE49-F238E27FC236}">
                <a16:creationId xmlns:a16="http://schemas.microsoft.com/office/drawing/2014/main" id="{7DF1C4CC-C18E-9986-710A-F98BDC91CB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15bc413f0c_0_21:notes">
            <a:extLst>
              <a:ext uri="{FF2B5EF4-FFF2-40B4-BE49-F238E27FC236}">
                <a16:creationId xmlns:a16="http://schemas.microsoft.com/office/drawing/2014/main" id="{AEFB57B4-AD00-8155-8C02-C26B7E2ED1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15bc413f0c_0_21:notes">
            <a:extLst>
              <a:ext uri="{FF2B5EF4-FFF2-40B4-BE49-F238E27FC236}">
                <a16:creationId xmlns:a16="http://schemas.microsoft.com/office/drawing/2014/main" id="{128892BF-E28D-E798-8BB0-F4DC656182B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25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377952" y="2743518"/>
            <a:ext cx="11814048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sng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377825" y="3503864"/>
            <a:ext cx="11814175" cy="45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1792288" y="6132513"/>
            <a:ext cx="9826625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body" idx="2"/>
          </p:nvPr>
        </p:nvSpPr>
        <p:spPr>
          <a:xfrm>
            <a:off x="1792287" y="2267713"/>
            <a:ext cx="9826625" cy="2645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body" idx="3"/>
          </p:nvPr>
        </p:nvSpPr>
        <p:spPr>
          <a:xfrm>
            <a:off x="1792288" y="736600"/>
            <a:ext cx="9826625" cy="836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sng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Hierarchy">
  <p:cSld name="Text Hierarch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/>
          <p:nvPr/>
        </p:nvSpPr>
        <p:spPr>
          <a:xfrm>
            <a:off x="299803" y="6408973"/>
            <a:ext cx="4646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‹#›</a:t>
            </a:fld>
            <a:endParaRPr sz="1600" b="1" i="0" u="none" strike="noStrike" cap="none">
              <a:solidFill>
                <a:schemeClr val="l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390144" y="1221391"/>
            <a:ext cx="11411331" cy="47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C4B"/>
              </a:buClr>
              <a:buSzPts val="3200"/>
              <a:buFont typeface="Arial"/>
              <a:buNone/>
              <a:defRPr sz="3200" b="1" i="0" u="sng" strike="noStrike" cap="none">
                <a:solidFill>
                  <a:srgbClr val="222C4B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body" idx="2"/>
          </p:nvPr>
        </p:nvSpPr>
        <p:spPr>
          <a:xfrm>
            <a:off x="3547871" y="2597277"/>
            <a:ext cx="5095875" cy="223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3"/>
          <p:cNvSpPr/>
          <p:nvPr/>
        </p:nvSpPr>
        <p:spPr>
          <a:xfrm>
            <a:off x="0" y="0"/>
            <a:ext cx="380144" cy="6858000"/>
          </a:xfrm>
          <a:prstGeom prst="rect">
            <a:avLst/>
          </a:prstGeom>
          <a:solidFill>
            <a:srgbClr val="E471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" y="0"/>
            <a:ext cx="17272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11466" y="5408343"/>
            <a:ext cx="5746163" cy="44286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5"/>
          <p:cNvSpPr/>
          <p:nvPr/>
        </p:nvSpPr>
        <p:spPr>
          <a:xfrm>
            <a:off x="0" y="0"/>
            <a:ext cx="380144" cy="6858000"/>
          </a:xfrm>
          <a:prstGeom prst="rect">
            <a:avLst/>
          </a:prstGeom>
          <a:solidFill>
            <a:srgbClr val="E471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" y="0"/>
            <a:ext cx="1727200" cy="205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25"/>
          <p:cNvCxnSpPr/>
          <p:nvPr/>
        </p:nvCxnSpPr>
        <p:spPr>
          <a:xfrm>
            <a:off x="1763774" y="5951020"/>
            <a:ext cx="206044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/>
          <p:nvPr/>
        </p:nvSpPr>
        <p:spPr>
          <a:xfrm rot="5400000">
            <a:off x="5905928" y="-5525784"/>
            <a:ext cx="380144" cy="11431712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7"/>
          <p:cNvSpPr/>
          <p:nvPr/>
        </p:nvSpPr>
        <p:spPr>
          <a:xfrm>
            <a:off x="0" y="0"/>
            <a:ext cx="380144" cy="68580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" y="0"/>
            <a:ext cx="17272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7"/>
          <p:cNvSpPr/>
          <p:nvPr/>
        </p:nvSpPr>
        <p:spPr>
          <a:xfrm>
            <a:off x="11811856" y="0"/>
            <a:ext cx="380144" cy="68580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7"/>
          <p:cNvSpPr/>
          <p:nvPr/>
        </p:nvSpPr>
        <p:spPr>
          <a:xfrm rot="5400000">
            <a:off x="5905928" y="952072"/>
            <a:ext cx="380144" cy="11431712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41664" y="6474528"/>
            <a:ext cx="3070192" cy="23662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7"/>
          <p:cNvSpPr/>
          <p:nvPr/>
        </p:nvSpPr>
        <p:spPr>
          <a:xfrm rot="5400000">
            <a:off x="6009063" y="675062"/>
            <a:ext cx="173874" cy="11431712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>
            <a:spLocks noGrp="1"/>
          </p:cNvSpPr>
          <p:nvPr>
            <p:ph type="body" idx="2"/>
          </p:nvPr>
        </p:nvSpPr>
        <p:spPr>
          <a:xfrm>
            <a:off x="3716550" y="3908948"/>
            <a:ext cx="47589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1600" b="0" dirty="0">
                <a:latin typeface="Franklin Gothic"/>
                <a:ea typeface="Franklin Gothic"/>
                <a:cs typeface="Franklin Gothic"/>
                <a:sym typeface="Franklin Gothic"/>
              </a:rPr>
              <a:t>Woosung Kim, Jon Reasoner, and Tyler </a:t>
            </a:r>
            <a:r>
              <a:rPr lang="en-US" sz="1600" b="0" dirty="0"/>
              <a:t>K</a:t>
            </a:r>
            <a:r>
              <a:rPr lang="en-US" sz="1600" b="0" dirty="0">
                <a:latin typeface="Franklin Gothic"/>
                <a:ea typeface="Franklin Gothic"/>
                <a:cs typeface="Franklin Gothic"/>
                <a:sym typeface="Franklin Gothic"/>
              </a:rPr>
              <a:t>im</a:t>
            </a:r>
          </a:p>
        </p:txBody>
      </p:sp>
      <p:sp>
        <p:nvSpPr>
          <p:cNvPr id="43" name="Google Shape;43;p1"/>
          <p:cNvSpPr txBox="1"/>
          <p:nvPr/>
        </p:nvSpPr>
        <p:spPr>
          <a:xfrm>
            <a:off x="691242" y="1789475"/>
            <a:ext cx="10809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Diffusion-Based Trajectory Planning for Conflicts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A8BFCE5E-BE77-3DC2-84D8-C86B358F2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bc413f0c_0_21">
            <a:extLst>
              <a:ext uri="{FF2B5EF4-FFF2-40B4-BE49-F238E27FC236}">
                <a16:creationId xmlns:a16="http://schemas.microsoft.com/office/drawing/2014/main" id="{762D8B24-8A92-923F-1CC6-73508EBC40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5721" y="681846"/>
            <a:ext cx="105108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C4B"/>
              </a:buClr>
              <a:buSzPts val="3800"/>
              <a:buNone/>
            </a:pPr>
            <a:r>
              <a:rPr lang="en-US" sz="3800" u="none" dirty="0"/>
              <a:t>Evaluating Success</a:t>
            </a:r>
            <a:endParaRPr dirty="0"/>
          </a:p>
        </p:txBody>
      </p:sp>
      <p:sp>
        <p:nvSpPr>
          <p:cNvPr id="90" name="Google Shape;90;g115bc413f0c_0_21">
            <a:extLst>
              <a:ext uri="{FF2B5EF4-FFF2-40B4-BE49-F238E27FC236}">
                <a16:creationId xmlns:a16="http://schemas.microsoft.com/office/drawing/2014/main" id="{93574295-C79C-76B9-DBB6-253D5FFFB435}"/>
              </a:ext>
            </a:extLst>
          </p:cNvPr>
          <p:cNvSpPr txBox="1"/>
          <p:nvPr/>
        </p:nvSpPr>
        <p:spPr>
          <a:xfrm>
            <a:off x="6466650" y="1996700"/>
            <a:ext cx="464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78736F-2859-8E9D-594C-399ECB4C4981}"/>
              </a:ext>
            </a:extLst>
          </p:cNvPr>
          <p:cNvSpPr txBox="1"/>
          <p:nvPr/>
        </p:nvSpPr>
        <p:spPr>
          <a:xfrm>
            <a:off x="1181100" y="1552575"/>
            <a:ext cx="98202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Cool images and videos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4000"/>
    </mc:Choice>
    <mc:Fallback xmlns="">
      <p:transition spd="slow" advClick="0" advTm="24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BE06D38F-DEA7-43C3-78E0-0E3D4A05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5bc413f0c_0_21">
            <a:extLst>
              <a:ext uri="{FF2B5EF4-FFF2-40B4-BE49-F238E27FC236}">
                <a16:creationId xmlns:a16="http://schemas.microsoft.com/office/drawing/2014/main" id="{3F2A14C7-9F42-B137-F0C9-81E7F68EB5A3}"/>
              </a:ext>
            </a:extLst>
          </p:cNvPr>
          <p:cNvSpPr txBox="1"/>
          <p:nvPr/>
        </p:nvSpPr>
        <p:spPr>
          <a:xfrm>
            <a:off x="6466650" y="1996700"/>
            <a:ext cx="464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89;g115bc413f0c_0_21">
            <a:extLst>
              <a:ext uri="{FF2B5EF4-FFF2-40B4-BE49-F238E27FC236}">
                <a16:creationId xmlns:a16="http://schemas.microsoft.com/office/drawing/2014/main" id="{BF2C9DD2-ADA1-77D0-2E27-66E37990ECE9}"/>
              </a:ext>
            </a:extLst>
          </p:cNvPr>
          <p:cNvSpPr txBox="1">
            <a:spLocks/>
          </p:cNvSpPr>
          <p:nvPr/>
        </p:nvSpPr>
        <p:spPr>
          <a:xfrm>
            <a:off x="955721" y="681846"/>
            <a:ext cx="105108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C4B"/>
              </a:buClr>
              <a:buSzPts val="3200"/>
              <a:buFont typeface="Arial"/>
              <a:buNone/>
              <a:defRPr sz="3200" b="1" i="0" u="sng" strike="noStrike" cap="none">
                <a:solidFill>
                  <a:srgbClr val="222C4B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3800"/>
            </a:pPr>
            <a:r>
              <a:rPr lang="en-US" sz="3800" u="none" dirty="0"/>
              <a:t>Proof of Concept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CDFDE8-B138-9D7D-3C8E-3461595FA1B8}"/>
              </a:ext>
            </a:extLst>
          </p:cNvPr>
          <p:cNvSpPr txBox="1"/>
          <p:nvPr/>
        </p:nvSpPr>
        <p:spPr>
          <a:xfrm>
            <a:off x="1181100" y="1552575"/>
            <a:ext cx="98202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Final thoughts about life in general</a:t>
            </a: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Future Work: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Thing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Thing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Thing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2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8000"/>
    </mc:Choice>
    <mc:Fallback xmlns="">
      <p:transition spd="slow" advClick="0" advTm="28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>
            <a:spLocks noGrp="1"/>
          </p:cNvSpPr>
          <p:nvPr>
            <p:ph type="body" idx="3"/>
          </p:nvPr>
        </p:nvSpPr>
        <p:spPr>
          <a:xfrm>
            <a:off x="2406656" y="3036350"/>
            <a:ext cx="2943000" cy="8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u="sng" dirty="0"/>
              <a:t>QUESTIONS?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35E70955-3ED3-9411-B894-59C349C47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bc413f0c_0_21">
            <a:extLst>
              <a:ext uri="{FF2B5EF4-FFF2-40B4-BE49-F238E27FC236}">
                <a16:creationId xmlns:a16="http://schemas.microsoft.com/office/drawing/2014/main" id="{DBFFB1B6-87CF-92CA-8BEE-5C9421EC21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5721" y="448166"/>
            <a:ext cx="105108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C4B"/>
              </a:buClr>
              <a:buSzPts val="3800"/>
              <a:buNone/>
            </a:pPr>
            <a:r>
              <a:rPr lang="en-US" sz="3800" u="none" dirty="0"/>
              <a:t>Problem: Deadlocks due to Symmetry</a:t>
            </a:r>
            <a:endParaRPr dirty="0"/>
          </a:p>
        </p:txBody>
      </p:sp>
      <p:sp>
        <p:nvSpPr>
          <p:cNvPr id="90" name="Google Shape;90;g115bc413f0c_0_21">
            <a:extLst>
              <a:ext uri="{FF2B5EF4-FFF2-40B4-BE49-F238E27FC236}">
                <a16:creationId xmlns:a16="http://schemas.microsoft.com/office/drawing/2014/main" id="{27C47859-B607-B87B-6D30-DB94D87872CF}"/>
              </a:ext>
            </a:extLst>
          </p:cNvPr>
          <p:cNvSpPr txBox="1"/>
          <p:nvPr/>
        </p:nvSpPr>
        <p:spPr>
          <a:xfrm>
            <a:off x="6466650" y="1996700"/>
            <a:ext cx="464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F58B16-29D1-FCCC-F5BA-C941E52030BC}"/>
              </a:ext>
            </a:extLst>
          </p:cNvPr>
          <p:cNvSpPr txBox="1">
            <a:spLocks/>
          </p:cNvSpPr>
          <p:nvPr/>
        </p:nvSpPr>
        <p:spPr>
          <a:xfrm>
            <a:off x="807185" y="2003538"/>
            <a:ext cx="5403936" cy="309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C4B"/>
              </a:buClr>
              <a:buSzPts val="3200"/>
              <a:buFont typeface="Arial"/>
              <a:buNone/>
              <a:defRPr sz="3200" b="1" i="0" u="sng" strike="noStrike" cap="none">
                <a:solidFill>
                  <a:srgbClr val="222C4B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 algn="l">
              <a:buFont typeface="Arial" panose="020B0604020202020204" pitchFamily="34" charset="0"/>
              <a:buChar char="•"/>
            </a:pPr>
            <a:r>
              <a:rPr lang="en-US" u="none" dirty="0"/>
              <a:t>Symmetry serves as a major factor in deadlocks</a:t>
            </a:r>
          </a:p>
          <a:p>
            <a:pPr indent="-457200" algn="l">
              <a:buFont typeface="Arial" panose="020B0604020202020204" pitchFamily="34" charset="0"/>
              <a:buChar char="•"/>
            </a:pPr>
            <a:r>
              <a:rPr lang="en-US" u="none" dirty="0"/>
              <a:t>Multiple robots struggle to socially adapt to scenarios such as entering a doorway at the same time</a:t>
            </a:r>
          </a:p>
          <a:p>
            <a:pPr algn="l"/>
            <a:endParaRPr lang="en-US" b="0" u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E11D7-8D08-08EF-ED09-01012B123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574" y="1672613"/>
            <a:ext cx="4814947" cy="375282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0213D0-EFBC-4DA7-81B6-42F1E3F34F90}"/>
              </a:ext>
            </a:extLst>
          </p:cNvPr>
          <p:cNvSpPr txBox="1">
            <a:spLocks/>
          </p:cNvSpPr>
          <p:nvPr/>
        </p:nvSpPr>
        <p:spPr>
          <a:xfrm>
            <a:off x="7419703" y="5035666"/>
            <a:ext cx="3544388" cy="2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C4B"/>
              </a:buClr>
              <a:buSzPts val="3200"/>
              <a:buFont typeface="Arial"/>
              <a:buNone/>
              <a:defRPr sz="3200" b="1" i="0" u="sng" strike="noStrike" cap="none">
                <a:solidFill>
                  <a:srgbClr val="222C4B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US" u="none" dirty="0"/>
              <a:t>Image taken from </a:t>
            </a:r>
            <a:r>
              <a:rPr lang="en-US" u="none" dirty="0" err="1"/>
              <a:t>Jiaoyang</a:t>
            </a:r>
            <a:r>
              <a:rPr lang="en-US" u="none" dirty="0"/>
              <a:t> Li’s guest lecture</a:t>
            </a:r>
          </a:p>
        </p:txBody>
      </p:sp>
    </p:spTree>
    <p:extLst>
      <p:ext uri="{BB962C8B-B14F-4D97-AF65-F5344CB8AC3E}">
        <p14:creationId xmlns:p14="http://schemas.microsoft.com/office/powerpoint/2010/main" val="196136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bc413f0c_0_21"/>
          <p:cNvSpPr txBox="1">
            <a:spLocks noGrp="1"/>
          </p:cNvSpPr>
          <p:nvPr>
            <p:ph type="body" idx="1"/>
          </p:nvPr>
        </p:nvSpPr>
        <p:spPr>
          <a:xfrm>
            <a:off x="955721" y="448166"/>
            <a:ext cx="105108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C4B"/>
              </a:buClr>
              <a:buSzPts val="3800"/>
              <a:buNone/>
            </a:pPr>
            <a:r>
              <a:rPr lang="en-US" sz="3800" u="none" dirty="0"/>
              <a:t>Motivation: Deadlocks have Consequences</a:t>
            </a:r>
            <a:endParaRPr dirty="0"/>
          </a:p>
        </p:txBody>
      </p:sp>
      <p:sp>
        <p:nvSpPr>
          <p:cNvPr id="90" name="Google Shape;90;g115bc413f0c_0_21"/>
          <p:cNvSpPr txBox="1"/>
          <p:nvPr/>
        </p:nvSpPr>
        <p:spPr>
          <a:xfrm>
            <a:off x="6466650" y="1996700"/>
            <a:ext cx="464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5A096-E8E5-D37B-20B8-27D5F60FBF2F}"/>
              </a:ext>
            </a:extLst>
          </p:cNvPr>
          <p:cNvSpPr txBox="1"/>
          <p:nvPr/>
        </p:nvSpPr>
        <p:spPr>
          <a:xfrm>
            <a:off x="724478" y="4422702"/>
            <a:ext cx="1946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Symmetry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D28985-1D6B-BC73-FF19-8C9590C432D9}"/>
              </a:ext>
            </a:extLst>
          </p:cNvPr>
          <p:cNvSpPr txBox="1"/>
          <p:nvPr/>
        </p:nvSpPr>
        <p:spPr>
          <a:xfrm>
            <a:off x="711645" y="2652563"/>
            <a:ext cx="1946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Safety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C350D-6F79-6199-12D1-B3AFC616E009}"/>
              </a:ext>
            </a:extLst>
          </p:cNvPr>
          <p:cNvSpPr txBox="1"/>
          <p:nvPr/>
        </p:nvSpPr>
        <p:spPr>
          <a:xfrm>
            <a:off x="774639" y="5816761"/>
            <a:ext cx="1946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Effectiveness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97CF72-9F3E-5D1C-6FA8-2F2473359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21" y="1354253"/>
            <a:ext cx="1315126" cy="1284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3075B7-FBAE-66A2-CC97-51BA03752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721" y="3402187"/>
            <a:ext cx="1340792" cy="104502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4AB8878-FA6A-39A4-A611-0F2DA1E60DCE}"/>
              </a:ext>
            </a:extLst>
          </p:cNvPr>
          <p:cNvSpPr/>
          <p:nvPr/>
        </p:nvSpPr>
        <p:spPr>
          <a:xfrm>
            <a:off x="1220995" y="5172326"/>
            <a:ext cx="1079863" cy="6444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3F65F-13CB-8575-4B72-4BE4ACF5EF99}"/>
              </a:ext>
            </a:extLst>
          </p:cNvPr>
          <p:cNvSpPr txBox="1"/>
          <p:nvPr/>
        </p:nvSpPr>
        <p:spPr>
          <a:xfrm>
            <a:off x="2658555" y="1781301"/>
            <a:ext cx="7904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Deadlocks in autonomous vehicles can be a safety hazard especially on a highway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EC4A5-20FD-C0B3-222D-3A9AA5B6B418}"/>
              </a:ext>
            </a:extLst>
          </p:cNvPr>
          <p:cNvSpPr txBox="1"/>
          <p:nvPr/>
        </p:nvSpPr>
        <p:spPr>
          <a:xfrm>
            <a:off x="2658555" y="3510229"/>
            <a:ext cx="7904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Symmetry is still a major problem in causing deadlocks for multiple robots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07486F-7C39-BBDD-5F99-0597613E5CB1}"/>
              </a:ext>
            </a:extLst>
          </p:cNvPr>
          <p:cNvSpPr txBox="1"/>
          <p:nvPr/>
        </p:nvSpPr>
        <p:spPr>
          <a:xfrm>
            <a:off x="2747214" y="5079044"/>
            <a:ext cx="7904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Deadlocks prevents people from getting to where they need to be</a:t>
            </a:r>
          </a:p>
        </p:txBody>
      </p:sp>
    </p:spTree>
    <p:extLst>
      <p:ext uri="{BB962C8B-B14F-4D97-AF65-F5344CB8AC3E}">
        <p14:creationId xmlns:p14="http://schemas.microsoft.com/office/powerpoint/2010/main" val="190064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B50B0618-F49D-BE6F-5BCE-CAAEBC589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bc413f0c_0_21">
            <a:extLst>
              <a:ext uri="{FF2B5EF4-FFF2-40B4-BE49-F238E27FC236}">
                <a16:creationId xmlns:a16="http://schemas.microsoft.com/office/drawing/2014/main" id="{97956738-0B8B-3CC0-7406-8187ACBE46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5721" y="448166"/>
            <a:ext cx="105108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C4B"/>
              </a:buClr>
              <a:buSzPts val="3800"/>
              <a:buNone/>
            </a:pPr>
            <a:r>
              <a:rPr lang="en-US" sz="3800" u="none" dirty="0"/>
              <a:t>Problem Statement/Taxonomy</a:t>
            </a:r>
            <a:endParaRPr dirty="0"/>
          </a:p>
        </p:txBody>
      </p:sp>
      <p:sp>
        <p:nvSpPr>
          <p:cNvPr id="90" name="Google Shape;90;g115bc413f0c_0_21">
            <a:extLst>
              <a:ext uri="{FF2B5EF4-FFF2-40B4-BE49-F238E27FC236}">
                <a16:creationId xmlns:a16="http://schemas.microsoft.com/office/drawing/2014/main" id="{7C81DA3D-6D69-074A-4557-C02DAF3C9BAD}"/>
              </a:ext>
            </a:extLst>
          </p:cNvPr>
          <p:cNvSpPr txBox="1"/>
          <p:nvPr/>
        </p:nvSpPr>
        <p:spPr>
          <a:xfrm>
            <a:off x="6466650" y="1996700"/>
            <a:ext cx="464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8A8146-D40D-AD02-BC4B-449401AFD280}"/>
              </a:ext>
            </a:extLst>
          </p:cNvPr>
          <p:cNvSpPr txBox="1">
            <a:spLocks/>
          </p:cNvSpPr>
          <p:nvPr/>
        </p:nvSpPr>
        <p:spPr>
          <a:xfrm>
            <a:off x="838200" y="1127760"/>
            <a:ext cx="10515600" cy="5049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C4B"/>
              </a:buClr>
              <a:buSzPts val="3200"/>
              <a:buFont typeface="Arial"/>
              <a:buNone/>
              <a:defRPr sz="3200" b="1" i="0" u="sng" strike="noStrike" cap="none">
                <a:solidFill>
                  <a:srgbClr val="222C4B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US" sz="5400" b="0" u="none" dirty="0"/>
              <a:t>Continuous action space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US" sz="5400" b="0" u="none" dirty="0"/>
              <a:t>Decentralized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US" sz="5400" b="0" u="none" dirty="0"/>
              <a:t>Environment – fully observable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US" sz="5400" b="0" u="none" dirty="0"/>
              <a:t>Agent – partially observable</a:t>
            </a:r>
          </a:p>
          <a:p>
            <a:pPr marL="685800" indent="-457200" algn="l">
              <a:buFont typeface="Arial" panose="020B0604020202020204" pitchFamily="34" charset="0"/>
              <a:buChar char="•"/>
            </a:pPr>
            <a:r>
              <a:rPr lang="en-US" sz="5400" b="0" u="none" dirty="0"/>
              <a:t>No-Communication</a:t>
            </a:r>
          </a:p>
        </p:txBody>
      </p:sp>
    </p:spTree>
    <p:extLst>
      <p:ext uri="{BB962C8B-B14F-4D97-AF65-F5344CB8AC3E}">
        <p14:creationId xmlns:p14="http://schemas.microsoft.com/office/powerpoint/2010/main" val="389578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270ECC64-A1C1-C7FF-4941-B44242CAB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bc413f0c_0_21">
            <a:extLst>
              <a:ext uri="{FF2B5EF4-FFF2-40B4-BE49-F238E27FC236}">
                <a16:creationId xmlns:a16="http://schemas.microsoft.com/office/drawing/2014/main" id="{3EEEE271-EA34-EA7B-F3B6-E40B20331F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5721" y="448166"/>
            <a:ext cx="105108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C4B"/>
              </a:buClr>
              <a:buSzPts val="3800"/>
              <a:buNone/>
            </a:pPr>
            <a:r>
              <a:rPr lang="en-US" sz="3800" u="none" dirty="0"/>
              <a:t>SOTA: Conflict-Based Search (CBS)</a:t>
            </a:r>
            <a:endParaRPr dirty="0"/>
          </a:p>
        </p:txBody>
      </p:sp>
      <p:sp>
        <p:nvSpPr>
          <p:cNvPr id="90" name="Google Shape;90;g115bc413f0c_0_21">
            <a:extLst>
              <a:ext uri="{FF2B5EF4-FFF2-40B4-BE49-F238E27FC236}">
                <a16:creationId xmlns:a16="http://schemas.microsoft.com/office/drawing/2014/main" id="{343D7F3C-3A6F-DAC8-7EBC-6BAC783AAE97}"/>
              </a:ext>
            </a:extLst>
          </p:cNvPr>
          <p:cNvSpPr txBox="1"/>
          <p:nvPr/>
        </p:nvSpPr>
        <p:spPr>
          <a:xfrm>
            <a:off x="6466650" y="1996700"/>
            <a:ext cx="464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B61FC6-7F74-28A1-5D90-6E570E5F78B9}"/>
              </a:ext>
            </a:extLst>
          </p:cNvPr>
          <p:cNvSpPr txBox="1">
            <a:spLocks/>
          </p:cNvSpPr>
          <p:nvPr/>
        </p:nvSpPr>
        <p:spPr>
          <a:xfrm>
            <a:off x="838200" y="1500051"/>
            <a:ext cx="5257800" cy="429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C4B"/>
              </a:buClr>
              <a:buSzPts val="3200"/>
              <a:buFont typeface="Arial"/>
              <a:buNone/>
              <a:defRPr sz="3200" b="1" i="0" u="sng" strike="noStrike" cap="none">
                <a:solidFill>
                  <a:srgbClr val="222C4B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42950" indent="-514350" algn="l">
              <a:buFont typeface="+mj-lt"/>
              <a:buAutoNum type="arabicPeriod"/>
            </a:pPr>
            <a:r>
              <a:rPr lang="en-US" sz="3600" u="none" dirty="0"/>
              <a:t>Each Agents’ trajectory is generated</a:t>
            </a:r>
          </a:p>
          <a:p>
            <a:pPr marL="742950" indent="-514350" algn="l">
              <a:buFont typeface="+mj-lt"/>
              <a:buAutoNum type="arabicPeriod"/>
            </a:pPr>
            <a:r>
              <a:rPr lang="en-US" sz="3600" u="none" dirty="0"/>
              <a:t>If a conflict is found, additional copies (nodes) are created where an agent’s trajectory is replanned to avoid collision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805FF-549C-0556-61AA-B5ABA3EC4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650" y="1872343"/>
            <a:ext cx="4782103" cy="311331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7757C7-787F-6973-362D-AD0A160786A5}"/>
              </a:ext>
            </a:extLst>
          </p:cNvPr>
          <p:cNvSpPr txBox="1">
            <a:spLocks/>
          </p:cNvSpPr>
          <p:nvPr/>
        </p:nvSpPr>
        <p:spPr>
          <a:xfrm>
            <a:off x="7085507" y="4929051"/>
            <a:ext cx="3544388" cy="2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C4B"/>
              </a:buClr>
              <a:buSzPts val="3200"/>
              <a:buFont typeface="Arial"/>
              <a:buNone/>
              <a:defRPr sz="3200" b="1" i="0" u="sng" strike="noStrike" cap="none">
                <a:solidFill>
                  <a:srgbClr val="222C4B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US" u="none" dirty="0"/>
              <a:t>Image taken from </a:t>
            </a:r>
            <a:r>
              <a:rPr lang="en-US" u="none" dirty="0" err="1"/>
              <a:t>Jiaoyang</a:t>
            </a:r>
            <a:r>
              <a:rPr lang="en-US" u="none" dirty="0"/>
              <a:t> Li’s guest lecture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FAE92F-BAC7-B7E4-3D4D-7EE58D412DCC}"/>
              </a:ext>
            </a:extLst>
          </p:cNvPr>
          <p:cNvSpPr txBox="1"/>
          <p:nvPr/>
        </p:nvSpPr>
        <p:spPr>
          <a:xfrm>
            <a:off x="838200" y="5681786"/>
            <a:ext cx="10628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Guni Sharon et al. “Conflict-based search for optimal multi-agent pathfinding”. In: Artificial Intelligence 219 (2015), pp. 40–66.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issn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0004-3702.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https://doi.org/10.1016/j.artint.2014.11.006. url: https://www.sciencedirect.com/science/article/pii/S0004370214001386.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74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F7DF79AB-CFAE-7C81-F239-AC9086135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bc413f0c_0_21">
            <a:extLst>
              <a:ext uri="{FF2B5EF4-FFF2-40B4-BE49-F238E27FC236}">
                <a16:creationId xmlns:a16="http://schemas.microsoft.com/office/drawing/2014/main" id="{AB6AB43A-169D-9C0D-7D15-904A1A2A6D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5721" y="448166"/>
            <a:ext cx="105108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C4B"/>
              </a:buClr>
              <a:buSzPts val="3800"/>
              <a:buNone/>
            </a:pPr>
            <a:r>
              <a:rPr lang="en-US" sz="3800" u="none" dirty="0"/>
              <a:t>SOTA: CBS Limitations</a:t>
            </a:r>
            <a:endParaRPr dirty="0"/>
          </a:p>
        </p:txBody>
      </p:sp>
      <p:sp>
        <p:nvSpPr>
          <p:cNvPr id="90" name="Google Shape;90;g115bc413f0c_0_21">
            <a:extLst>
              <a:ext uri="{FF2B5EF4-FFF2-40B4-BE49-F238E27FC236}">
                <a16:creationId xmlns:a16="http://schemas.microsoft.com/office/drawing/2014/main" id="{7A2E7248-4BBA-BA21-914C-6576E73B9F56}"/>
              </a:ext>
            </a:extLst>
          </p:cNvPr>
          <p:cNvSpPr txBox="1"/>
          <p:nvPr/>
        </p:nvSpPr>
        <p:spPr>
          <a:xfrm>
            <a:off x="6466650" y="1996700"/>
            <a:ext cx="464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005C58-9BBC-4867-7A35-0F95A1B64963}"/>
              </a:ext>
            </a:extLst>
          </p:cNvPr>
          <p:cNvSpPr txBox="1">
            <a:spLocks/>
          </p:cNvSpPr>
          <p:nvPr/>
        </p:nvSpPr>
        <p:spPr>
          <a:xfrm>
            <a:off x="840600" y="1819002"/>
            <a:ext cx="10510800" cy="3219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C4B"/>
              </a:buClr>
              <a:buSzPts val="3200"/>
              <a:buFont typeface="Arial"/>
              <a:buNone/>
              <a:defRPr sz="3200" b="1" i="0" u="sng" strike="noStrike" cap="none">
                <a:solidFill>
                  <a:srgbClr val="222C4B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42950" indent="-514350" algn="l">
              <a:buFont typeface="+mj-lt"/>
              <a:buAutoNum type="arabicPeriod"/>
            </a:pPr>
            <a:r>
              <a:rPr lang="en-US" sz="6000" u="none" dirty="0"/>
              <a:t>Collisions due to symmetry</a:t>
            </a:r>
          </a:p>
          <a:p>
            <a:pPr marL="742950" indent="-514350" algn="l">
              <a:buFont typeface="+mj-lt"/>
              <a:buAutoNum type="arabicPeriod"/>
            </a:pPr>
            <a:r>
              <a:rPr lang="en-US" sz="6000" u="none" dirty="0"/>
              <a:t>Increasing computational cost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7DC3C4-03AA-087E-EBB5-EFC29033D824}"/>
              </a:ext>
            </a:extLst>
          </p:cNvPr>
          <p:cNvSpPr txBox="1"/>
          <p:nvPr/>
        </p:nvSpPr>
        <p:spPr>
          <a:xfrm>
            <a:off x="838200" y="5681786"/>
            <a:ext cx="10628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Guni Sharon et al. “Conflict-based search for optimal multi-agent pathfinding”. In: Artificial Intelligence 219 (2015), pp. 40–66.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issn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0004-3702.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https://doi.org/10.1016/j.artint.2014.11.006. url: https://www.sciencedirect.com/science/article/pii/S0004370214001386.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1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643FE746-7229-33D9-3BA6-19E5543B5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bc413f0c_0_21">
            <a:extLst>
              <a:ext uri="{FF2B5EF4-FFF2-40B4-BE49-F238E27FC236}">
                <a16:creationId xmlns:a16="http://schemas.microsoft.com/office/drawing/2014/main" id="{B9619980-419A-17CE-0E06-A771CAB9D0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5721" y="448166"/>
            <a:ext cx="105108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C4B"/>
              </a:buClr>
              <a:buSzPts val="3800"/>
              <a:buNone/>
            </a:pPr>
            <a:r>
              <a:rPr lang="en-US" sz="3800" u="none" dirty="0"/>
              <a:t>SOTA: CBS Symmetry Constraint</a:t>
            </a:r>
            <a:endParaRPr dirty="0"/>
          </a:p>
        </p:txBody>
      </p:sp>
      <p:sp>
        <p:nvSpPr>
          <p:cNvPr id="90" name="Google Shape;90;g115bc413f0c_0_21">
            <a:extLst>
              <a:ext uri="{FF2B5EF4-FFF2-40B4-BE49-F238E27FC236}">
                <a16:creationId xmlns:a16="http://schemas.microsoft.com/office/drawing/2014/main" id="{52CF9F27-FB4A-3677-F5A2-4F9CE11A42B8}"/>
              </a:ext>
            </a:extLst>
          </p:cNvPr>
          <p:cNvSpPr txBox="1"/>
          <p:nvPr/>
        </p:nvSpPr>
        <p:spPr>
          <a:xfrm>
            <a:off x="6466650" y="1996700"/>
            <a:ext cx="464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FCE9C4-98CD-523C-704E-FA39E1A462F4}"/>
              </a:ext>
            </a:extLst>
          </p:cNvPr>
          <p:cNvSpPr txBox="1">
            <a:spLocks/>
          </p:cNvSpPr>
          <p:nvPr/>
        </p:nvSpPr>
        <p:spPr>
          <a:xfrm>
            <a:off x="838200" y="1390637"/>
            <a:ext cx="10278150" cy="203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C4B"/>
              </a:buClr>
              <a:buSzPts val="3200"/>
              <a:buFont typeface="Arial"/>
              <a:buNone/>
              <a:defRPr sz="3200" b="1" i="0" u="sng" strike="noStrike" cap="none">
                <a:solidFill>
                  <a:srgbClr val="222C4B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71550" indent="-742950" algn="l">
              <a:buAutoNum type="arabicPeriod"/>
            </a:pPr>
            <a:r>
              <a:rPr lang="en-US" sz="3600" u="none" dirty="0"/>
              <a:t>Li et al – adding symmetry breaking constraints</a:t>
            </a:r>
          </a:p>
          <a:p>
            <a:pPr marL="971550" indent="-742950" algn="l">
              <a:buAutoNum type="arabicPeriod"/>
            </a:pPr>
            <a:r>
              <a:rPr lang="en-US" sz="3600" u="none" dirty="0"/>
              <a:t>Proposed an MDD data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4F67A-58B8-28D8-ECC4-0B50E97B6024}"/>
              </a:ext>
            </a:extLst>
          </p:cNvPr>
          <p:cNvSpPr txBox="1"/>
          <p:nvPr/>
        </p:nvSpPr>
        <p:spPr>
          <a:xfrm>
            <a:off x="838200" y="5734038"/>
            <a:ext cx="106283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Hang Ma, T. K. Satish Kumar, and Sven Koenig. “Multi-Agent Path Finding with Delay Probabilities”. In: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abs/1612.05309 (2016).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1612.05309. url: http://arxiv.org/abs/1612.05309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643F90-E43E-4348-5D23-56BE6233D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811" y="3356047"/>
            <a:ext cx="6468378" cy="221010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79BB87-4A1F-8C61-D93C-858D89E74263}"/>
              </a:ext>
            </a:extLst>
          </p:cNvPr>
          <p:cNvSpPr txBox="1">
            <a:spLocks/>
          </p:cNvSpPr>
          <p:nvPr/>
        </p:nvSpPr>
        <p:spPr>
          <a:xfrm>
            <a:off x="4323806" y="5434596"/>
            <a:ext cx="3544388" cy="2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C4B"/>
              </a:buClr>
              <a:buSzPts val="3200"/>
              <a:buFont typeface="Arial"/>
              <a:buNone/>
              <a:defRPr sz="3200" b="1" i="0" u="sng" strike="noStrike" cap="none">
                <a:solidFill>
                  <a:srgbClr val="222C4B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US" u="none" dirty="0"/>
              <a:t>Image taken from </a:t>
            </a:r>
            <a:r>
              <a:rPr lang="en-US" u="none" dirty="0" err="1"/>
              <a:t>Jiaoyang</a:t>
            </a:r>
            <a:r>
              <a:rPr lang="en-US" u="none" dirty="0"/>
              <a:t> Li’s guest lecture</a:t>
            </a:r>
          </a:p>
        </p:txBody>
      </p:sp>
    </p:spTree>
    <p:extLst>
      <p:ext uri="{BB962C8B-B14F-4D97-AF65-F5344CB8AC3E}">
        <p14:creationId xmlns:p14="http://schemas.microsoft.com/office/powerpoint/2010/main" val="108860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9AFFBAEB-85A8-6B96-618A-5650C8293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bc413f0c_0_21">
            <a:extLst>
              <a:ext uri="{FF2B5EF4-FFF2-40B4-BE49-F238E27FC236}">
                <a16:creationId xmlns:a16="http://schemas.microsoft.com/office/drawing/2014/main" id="{DC87FF79-DB1D-BF45-A679-44A68721D9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5721" y="448166"/>
            <a:ext cx="105108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C4B"/>
              </a:buClr>
              <a:buSzPts val="3800"/>
              <a:buNone/>
            </a:pPr>
            <a:r>
              <a:rPr lang="en-US" sz="3800" u="none" dirty="0"/>
              <a:t>SOTA: CBS Symmetry Constraint Limitations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9DFA4A-EE1C-E1AA-68CC-0917DE74F1C5}"/>
              </a:ext>
            </a:extLst>
          </p:cNvPr>
          <p:cNvSpPr txBox="1">
            <a:spLocks/>
          </p:cNvSpPr>
          <p:nvPr/>
        </p:nvSpPr>
        <p:spPr>
          <a:xfrm>
            <a:off x="894559" y="1283425"/>
            <a:ext cx="10510799" cy="429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C4B"/>
              </a:buClr>
              <a:buSzPts val="3200"/>
              <a:buFont typeface="Arial"/>
              <a:buNone/>
              <a:defRPr sz="3200" b="1" i="0" u="sng" strike="noStrike" cap="none">
                <a:solidFill>
                  <a:srgbClr val="222C4B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800100" indent="-571500" algn="l">
              <a:buFont typeface="Arial" panose="020B0604020202020204" pitchFamily="34" charset="0"/>
              <a:buChar char="•"/>
            </a:pPr>
            <a:r>
              <a:rPr lang="en-US" sz="3600" u="none" dirty="0"/>
              <a:t>More scalable than vanilla CBS but not completely</a:t>
            </a:r>
          </a:p>
          <a:p>
            <a:pPr marL="800100" indent="-571500" algn="l">
              <a:buFont typeface="Arial" panose="020B0604020202020204" pitchFamily="34" charset="0"/>
              <a:buChar char="•"/>
            </a:pPr>
            <a:r>
              <a:rPr lang="en-US" sz="3600" u="none" dirty="0"/>
              <a:t>Adding admissible heuristics with symmetry constraint increases scalability but yields suboptimal results</a:t>
            </a:r>
          </a:p>
          <a:p>
            <a:pPr marL="800100" indent="-571500" algn="l">
              <a:buFont typeface="Arial" panose="020B0604020202020204" pitchFamily="34" charset="0"/>
              <a:buChar char="•"/>
            </a:pPr>
            <a:r>
              <a:rPr lang="en-US" sz="3600" u="none" dirty="0"/>
              <a:t>Severe tradeoff between optimality and scalability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5CEB5-51CD-D381-8ED6-A5E99A9E8416}"/>
              </a:ext>
            </a:extLst>
          </p:cNvPr>
          <p:cNvSpPr txBox="1"/>
          <p:nvPr/>
        </p:nvSpPr>
        <p:spPr>
          <a:xfrm>
            <a:off x="777037" y="5574574"/>
            <a:ext cx="10628321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>
                <a:effectLst/>
                <a:latin typeface="Arial" panose="020B0604020202020204" pitchFamily="34" charset="0"/>
              </a:rPr>
              <a:t>Jiaoyang</a:t>
            </a:r>
            <a:r>
              <a:rPr lang="en-US" sz="1050" dirty="0">
                <a:effectLst/>
                <a:latin typeface="Arial" panose="020B0604020202020204" pitchFamily="34" charset="0"/>
              </a:rPr>
              <a:t> Li et al. “Improved Heuristics for Multi-Agent Path Finding with Conflict-Based Search”. In: Proceedings of the Twenty-Eighth International Joint Conference on Artificial Intelligence, IJCAI-19. International Joint Conferences on Artificial Intelligence Organization, July 2019, pp. 442–449. </a:t>
            </a:r>
            <a:r>
              <a:rPr lang="en-US" sz="1050" dirty="0" err="1">
                <a:effectLst/>
                <a:latin typeface="Arial" panose="020B0604020202020204" pitchFamily="34" charset="0"/>
              </a:rPr>
              <a:t>doi</a:t>
            </a:r>
            <a:r>
              <a:rPr lang="en-US" sz="1050" dirty="0">
                <a:effectLst/>
                <a:latin typeface="Arial" panose="020B0604020202020204" pitchFamily="34" charset="0"/>
              </a:rPr>
              <a:t>: </a:t>
            </a:r>
            <a:r>
              <a:rPr lang="en-US" sz="1050" dirty="0">
                <a:effectLst/>
                <a:latin typeface="Courier New" panose="02070309020205020404" pitchFamily="49" charset="0"/>
              </a:rPr>
              <a:t>10.24963/ijcai.2019/63</a:t>
            </a:r>
            <a:r>
              <a:rPr lang="en-US" sz="1050" dirty="0">
                <a:effectLst/>
                <a:latin typeface="Arial" panose="020B0604020202020204" pitchFamily="34" charset="0"/>
              </a:rPr>
              <a:t>. url: </a:t>
            </a:r>
            <a:r>
              <a:rPr lang="en-US" sz="1050" dirty="0">
                <a:effectLst/>
                <a:latin typeface="Courier New" panose="02070309020205020404" pitchFamily="49" charset="0"/>
              </a:rPr>
              <a:t>https://doi.org/10.24963/ijcai.2019/63</a:t>
            </a:r>
            <a:r>
              <a:rPr lang="en-US" sz="1050" dirty="0">
                <a:effectLst/>
                <a:latin typeface="Arial" panose="020B0604020202020204" pitchFamily="34" charset="0"/>
              </a:rPr>
              <a:t>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04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A5922646-B491-D401-0B7C-5E0674AD7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bc413f0c_0_21">
            <a:extLst>
              <a:ext uri="{FF2B5EF4-FFF2-40B4-BE49-F238E27FC236}">
                <a16:creationId xmlns:a16="http://schemas.microsoft.com/office/drawing/2014/main" id="{D41A2AD6-C3C8-DC93-E96E-02FA65DA1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5721" y="448166"/>
            <a:ext cx="105108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C4B"/>
              </a:buClr>
              <a:buSzPts val="3800"/>
              <a:buNone/>
            </a:pPr>
            <a:r>
              <a:rPr lang="en-US" sz="3800" u="none" dirty="0"/>
              <a:t>Approach</a:t>
            </a:r>
            <a:endParaRPr dirty="0"/>
          </a:p>
        </p:txBody>
      </p:sp>
      <p:sp>
        <p:nvSpPr>
          <p:cNvPr id="90" name="Google Shape;90;g115bc413f0c_0_21">
            <a:extLst>
              <a:ext uri="{FF2B5EF4-FFF2-40B4-BE49-F238E27FC236}">
                <a16:creationId xmlns:a16="http://schemas.microsoft.com/office/drawing/2014/main" id="{79FE4154-6F82-BA2C-89F0-F2FCBBFC8777}"/>
              </a:ext>
            </a:extLst>
          </p:cNvPr>
          <p:cNvSpPr txBox="1"/>
          <p:nvPr/>
        </p:nvSpPr>
        <p:spPr>
          <a:xfrm>
            <a:off x="6466650" y="1996700"/>
            <a:ext cx="464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34C9A4-884F-172C-9FE2-14D5D3C6051A}"/>
              </a:ext>
            </a:extLst>
          </p:cNvPr>
          <p:cNvSpPr txBox="1"/>
          <p:nvPr/>
        </p:nvSpPr>
        <p:spPr>
          <a:xfrm>
            <a:off x="1181100" y="1552575"/>
            <a:ext cx="98202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Cool overview image that shows our process</a:t>
            </a: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Thing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Thing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Thing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4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Title Page 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xt Hierarchy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33984</TotalTime>
  <Words>515</Words>
  <Application>Microsoft Office PowerPoint</Application>
  <PresentationFormat>Widescreen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Franklin Gothic</vt:lpstr>
      <vt:lpstr>Times New Roman</vt:lpstr>
      <vt:lpstr>Arial</vt:lpstr>
      <vt:lpstr>Calibri</vt:lpstr>
      <vt:lpstr>Courier New</vt:lpstr>
      <vt:lpstr>Title Page 2</vt:lpstr>
      <vt:lpstr>Contents</vt:lpstr>
      <vt:lpstr>Text Hierarchy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Wilbur, Tobias J. (tjw3j)</dc:creator>
  <cp:lastModifiedBy>Kim, Tyler Yosep (tkj9ep)</cp:lastModifiedBy>
  <cp:revision>76</cp:revision>
  <dcterms:created xsi:type="dcterms:W3CDTF">2017-12-19T19:57:09Z</dcterms:created>
  <dcterms:modified xsi:type="dcterms:W3CDTF">2025-02-23T21:34:18Z</dcterms:modified>
</cp:coreProperties>
</file>