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60" r:id="rId6"/>
    <p:sldId id="269" r:id="rId7"/>
    <p:sldId id="261" r:id="rId8"/>
    <p:sldId id="280" r:id="rId9"/>
    <p:sldId id="270" r:id="rId10"/>
    <p:sldId id="272" r:id="rId11"/>
    <p:sldId id="274" r:id="rId12"/>
    <p:sldId id="275" r:id="rId13"/>
    <p:sldId id="262" r:id="rId14"/>
    <p:sldId id="282" r:id="rId15"/>
    <p:sldId id="277" r:id="rId16"/>
    <p:sldId id="278" r:id="rId17"/>
    <p:sldId id="279" r:id="rId18"/>
    <p:sldId id="263" r:id="rId19"/>
    <p:sldId id="266" r:id="rId20"/>
    <p:sldId id="265" r:id="rId21"/>
    <p:sldId id="268" r:id="rId22"/>
    <p:sldId id="283" r:id="rId23"/>
    <p:sldId id="281" r:id="rId2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Helvetica Neue Light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87" autoAdjust="0"/>
  </p:normalViewPr>
  <p:slideViewPr>
    <p:cSldViewPr snapToGrid="0">
      <p:cViewPr varScale="1">
        <p:scale>
          <a:sx n="163" d="100"/>
          <a:sy n="163" d="100"/>
        </p:scale>
        <p:origin x="4272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CLIPort</a:t>
            </a:r>
            <a:r>
              <a:rPr lang="en-US" dirty="0"/>
              <a:t> struggles with unseen attributes</a:t>
            </a:r>
          </a:p>
          <a:p>
            <a:r>
              <a:rPr lang="en-US" dirty="0"/>
              <a:t>Performance degrades with unseen instructions</a:t>
            </a:r>
          </a:p>
          <a:p>
            <a:r>
              <a:rPr lang="en-US" dirty="0"/>
              <a:t>LLM-Static (CAP): robust to unseen attributes; generalize well with unseen instructions; produces non-executable code with unseen instructions at later cycles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80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Ablation: study of effect of each proposed component</a:t>
            </a:r>
          </a:p>
          <a:p>
            <a:r>
              <a:rPr lang="en-US" dirty="0"/>
              <a:t>FT/BT</a:t>
            </a:r>
          </a:p>
          <a:p>
            <a:pPr lvl="1"/>
            <a:r>
              <a:rPr lang="en-US" dirty="0"/>
              <a:t>Table II: all baselines are robust in tasks</a:t>
            </a:r>
          </a:p>
          <a:p>
            <a:pPr lvl="1"/>
            <a:r>
              <a:rPr lang="en-US" dirty="0"/>
              <a:t>No increase in backward task’s performance</a:t>
            </a:r>
          </a:p>
          <a:p>
            <a:pPr lvl="1"/>
            <a:r>
              <a:rPr lang="en-US" dirty="0"/>
              <a:t>FT: LLM-static and LRLL =&gt; increase in average success</a:t>
            </a:r>
          </a:p>
          <a:p>
            <a:pPr lvl="1"/>
            <a:r>
              <a:rPr lang="en-US" dirty="0"/>
              <a:t>LRLL-no-sleep =&gt; better compositional abilities</a:t>
            </a:r>
          </a:p>
          <a:p>
            <a:r>
              <a:rPr lang="en-US" dirty="0"/>
              <a:t>Static Prompts vs Retrieval</a:t>
            </a:r>
          </a:p>
          <a:p>
            <a:pPr lvl="1"/>
            <a:r>
              <a:rPr lang="en-US" dirty="0"/>
              <a:t>Later cycles for prompt saturation =&gt; hurt LLM; retrieval based baselines ensure fixed context length</a:t>
            </a:r>
          </a:p>
          <a:p>
            <a:r>
              <a:rPr lang="en-US" dirty="0"/>
              <a:t>Effect of Exploration</a:t>
            </a:r>
          </a:p>
          <a:p>
            <a:pPr lvl="1"/>
            <a:r>
              <a:rPr lang="en-US" dirty="0"/>
              <a:t>Figure 3: LLRL-no-wake struggled across cycles; due to one-one mapping between task and skill</a:t>
            </a:r>
          </a:p>
          <a:p>
            <a:r>
              <a:rPr lang="en-US" dirty="0"/>
              <a:t>Effect of Abstraction</a:t>
            </a:r>
          </a:p>
          <a:p>
            <a:pPr lvl="1"/>
            <a:r>
              <a:rPr lang="en-US" dirty="0"/>
              <a:t>LLRL-no-sleep never learns new skills</a:t>
            </a:r>
          </a:p>
          <a:p>
            <a:pPr lvl="1"/>
            <a:r>
              <a:rPr lang="en-US" dirty="0"/>
              <a:t>LLRL with sleep: less RAM because less experience</a:t>
            </a:r>
          </a:p>
          <a:p>
            <a:r>
              <a:rPr lang="en-US" dirty="0"/>
              <a:t>LLM and Embedding Models</a:t>
            </a:r>
          </a:p>
          <a:p>
            <a:r>
              <a:rPr lang="en-US" dirty="0"/>
              <a:t>Zero-shot sim-to-real</a:t>
            </a:r>
          </a:p>
          <a:p>
            <a:pPr lvl="1"/>
            <a:r>
              <a:rPr lang="en-US" dirty="0"/>
              <a:t>Errors were due to collisions and CLIP </a:t>
            </a:r>
            <a:r>
              <a:rPr lang="en-US" dirty="0" err="1"/>
              <a:t>missclassification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841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  <a:p>
            <a:pPr lvl="1"/>
            <a:r>
              <a:rPr lang="en-US" dirty="0"/>
              <a:t>Stationary range of actions</a:t>
            </a:r>
          </a:p>
          <a:p>
            <a:pPr lvl="1"/>
            <a:r>
              <a:rPr lang="en-US" dirty="0"/>
              <a:t>Weak scalability</a:t>
            </a:r>
          </a:p>
        </p:txBody>
      </p:sp>
    </p:spTree>
    <p:extLst>
      <p:ext uri="{BB962C8B-B14F-4D97-AF65-F5344CB8AC3E}">
        <p14:creationId xmlns:p14="http://schemas.microsoft.com/office/powerpoint/2010/main" val="2314039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502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high level idea of what each phase does</a:t>
            </a:r>
          </a:p>
        </p:txBody>
      </p:sp>
    </p:spTree>
    <p:extLst>
      <p:ext uri="{BB962C8B-B14F-4D97-AF65-F5344CB8AC3E}">
        <p14:creationId xmlns:p14="http://schemas.microsoft.com/office/powerpoint/2010/main" val="1901612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>
              <a:buFontTx/>
              <a:buChar char="-"/>
            </a:pPr>
            <a:r>
              <a:rPr lang="en-US" dirty="0"/>
              <a:t>Demos appended to memory</a:t>
            </a:r>
          </a:p>
          <a:p>
            <a:pPr marL="457200" indent="-298450">
              <a:buFontTx/>
              <a:buChar char="-"/>
            </a:pPr>
            <a:r>
              <a:rPr lang="en-US" dirty="0"/>
              <a:t>“a” is factorized based on current library skills</a:t>
            </a:r>
          </a:p>
          <a:p>
            <a:pPr marL="457200" indent="-298450">
              <a:buFontTx/>
              <a:buChar char="-"/>
            </a:pPr>
            <a:r>
              <a:rPr lang="en-US" dirty="0"/>
              <a:t>“r” way to verify success</a:t>
            </a:r>
          </a:p>
          <a:p>
            <a:pPr marL="457200" indent="-298450">
              <a:buFontTx/>
              <a:buChar char="-"/>
            </a:pPr>
            <a:r>
              <a:rPr lang="en-US" dirty="0"/>
              <a:t>Output: python functions</a:t>
            </a:r>
          </a:p>
          <a:p>
            <a:pPr marL="457200" indent="-298450">
              <a:buFontTx/>
              <a:buChar char="-"/>
            </a:pPr>
            <a:endParaRPr lang="en-US" dirty="0"/>
          </a:p>
          <a:p>
            <a:r>
              <a:rPr lang="en-US" dirty="0"/>
              <a:t>Agent interacts with environment</a:t>
            </a:r>
          </a:p>
          <a:p>
            <a:r>
              <a:rPr lang="en-US" dirty="0"/>
              <a:t>Notation</a:t>
            </a:r>
          </a:p>
          <a:p>
            <a:pPr lvl="1"/>
            <a:r>
              <a:rPr lang="en-US" dirty="0"/>
              <a:t>a =&gt; factorized based on current skill library</a:t>
            </a:r>
          </a:p>
          <a:p>
            <a:pPr lvl="1"/>
            <a:r>
              <a:rPr lang="en-US" dirty="0"/>
              <a:t>r =&gt; success code</a:t>
            </a:r>
          </a:p>
          <a:p>
            <a:pPr lvl="1"/>
            <a:r>
              <a:rPr lang="en-US" dirty="0"/>
              <a:t>l =&gt; instruction</a:t>
            </a:r>
          </a:p>
          <a:p>
            <a:r>
              <a:rPr lang="en-US" dirty="0"/>
              <a:t>LLM iteratively proposes task and pushes to simulator</a:t>
            </a:r>
          </a:p>
          <a:p>
            <a:pPr lvl="1"/>
            <a:r>
              <a:rPr lang="en-US" dirty="0"/>
              <a:t>Executed and verified using another LLM’s generated policy and success code</a:t>
            </a:r>
          </a:p>
          <a:p>
            <a:pPr lvl="1"/>
            <a:r>
              <a:rPr lang="en-US" dirty="0"/>
              <a:t>If successful, push to memory</a:t>
            </a:r>
          </a:p>
          <a:p>
            <a:pPr lvl="1"/>
            <a:r>
              <a:rPr lang="en-US" dirty="0"/>
              <a:t>Task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Variations: alter concepts present in instruction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Compositions: combinations of concepts present in demos</a:t>
            </a:r>
            <a:endParaRPr lang="en-US" dirty="0"/>
          </a:p>
          <a:p>
            <a:r>
              <a:rPr lang="en-US" dirty="0"/>
              <a:t>Entire process repeated until iteration threshold or objectives are complete</a:t>
            </a:r>
          </a:p>
          <a:p>
            <a:r>
              <a:rPr lang="en-US" dirty="0"/>
              <a:t>Acquired experiences stored in replay buffer: </a:t>
            </a:r>
            <a:r>
              <a:rPr lang="en-US" dirty="0" err="1"/>
              <a:t>B_t</a:t>
            </a:r>
            <a:r>
              <a:rPr lang="en-US" dirty="0"/>
              <a:t> = {&lt;s_{0, k}, </a:t>
            </a:r>
            <a:r>
              <a:rPr lang="en-US" dirty="0" err="1"/>
              <a:t>l_k</a:t>
            </a:r>
            <a:r>
              <a:rPr lang="en-US" dirty="0"/>
              <a:t>, </a:t>
            </a:r>
            <a:r>
              <a:rPr lang="en-US" dirty="0" err="1"/>
              <a:t>a_k</a:t>
            </a:r>
            <a:r>
              <a:rPr lang="en-US" dirty="0"/>
              <a:t>, </a:t>
            </a:r>
            <a:r>
              <a:rPr lang="en-US" dirty="0" err="1"/>
              <a:t>r_k</a:t>
            </a:r>
            <a:r>
              <a:rPr lang="en-US" dirty="0"/>
              <a:t>&gt; | </a:t>
            </a:r>
            <a:r>
              <a:rPr lang="en-US" dirty="0" err="1"/>
              <a:t>r_k</a:t>
            </a:r>
            <a:r>
              <a:rPr lang="en-US" dirty="0"/>
              <a:t> = 1}</a:t>
            </a:r>
          </a:p>
          <a:p>
            <a:pPr lvl="1"/>
            <a:r>
              <a:rPr lang="en-US" dirty="0"/>
              <a:t>s_0,k = initial simulation of proposal k</a:t>
            </a:r>
          </a:p>
          <a:p>
            <a:r>
              <a:rPr lang="en-US" dirty="0"/>
              <a:t>f</a:t>
            </a:r>
          </a:p>
          <a:p>
            <a:pPr marL="457200" indent="-298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475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created using an abstract syntax tree of policy code</a:t>
            </a:r>
          </a:p>
          <a:p>
            <a:r>
              <a:rPr lang="en-US" dirty="0"/>
              <a:t>Clustered</a:t>
            </a:r>
          </a:p>
          <a:p>
            <a:pPr lvl="1"/>
            <a:r>
              <a:rPr lang="en-US" dirty="0"/>
              <a:t>Same tree structure modulo variable</a:t>
            </a:r>
          </a:p>
          <a:p>
            <a:pPr lvl="1"/>
            <a:r>
              <a:rPr lang="en-US" dirty="0"/>
              <a:t>Constant names</a:t>
            </a:r>
          </a:p>
          <a:p>
            <a:r>
              <a:rPr lang="en-US" dirty="0"/>
              <a:t>Clusters fed into LLM =&gt; examples in order to define new function to update the library; L_{t+1} = </a:t>
            </a:r>
            <a:r>
              <a:rPr lang="en-US" dirty="0" err="1"/>
              <a:t>L_t</a:t>
            </a:r>
            <a:r>
              <a:rPr lang="en-US" dirty="0"/>
              <a:t> union (</a:t>
            </a:r>
            <a:r>
              <a:rPr lang="en-US" dirty="0" err="1"/>
              <a:t>LLAbstract</a:t>
            </a:r>
            <a:r>
              <a:rPr lang="en-US" dirty="0"/>
              <a:t> of cluster)</a:t>
            </a:r>
          </a:p>
          <a:p>
            <a:pPr lvl="1"/>
            <a:r>
              <a:rPr lang="en-US" dirty="0"/>
              <a:t>Maintain logic but account for variations</a:t>
            </a:r>
          </a:p>
          <a:p>
            <a:pPr lvl="1"/>
            <a:r>
              <a:rPr lang="en-US" dirty="0"/>
              <a:t>Extract boilerplates snippets and abstract into functions</a:t>
            </a:r>
          </a:p>
          <a:p>
            <a:r>
              <a:rPr lang="en-US" dirty="0"/>
              <a:t>Skills refactor the experiences (set of tasks) and the demo</a:t>
            </a:r>
          </a:p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If previous task fails =&gt; refactored and appended into memory</a:t>
            </a:r>
          </a:p>
          <a:p>
            <a:r>
              <a:rPr lang="en-US" dirty="0"/>
              <a:t>f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63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Frozen pretrained vision-language model: CLIP and MDETR</a:t>
            </a:r>
          </a:p>
          <a:p>
            <a:r>
              <a:rPr lang="en-US" dirty="0"/>
              <a:t>Experiences reflected as instruction-action-success tuple</a:t>
            </a:r>
          </a:p>
          <a:p>
            <a:r>
              <a:rPr lang="en-US" dirty="0"/>
              <a:t>Indexed by instruction embedding</a:t>
            </a:r>
          </a:p>
          <a:p>
            <a:pPr lvl="1"/>
            <a:r>
              <a:rPr lang="en-US" dirty="0"/>
              <a:t>Query instruction embedded by same model </a:t>
            </a:r>
            <a:r>
              <a:rPr lang="en-US" dirty="0" err="1"/>
              <a:t>z_q</a:t>
            </a:r>
            <a:r>
              <a:rPr lang="en-US" dirty="0"/>
              <a:t> and experience top-k</a:t>
            </a:r>
          </a:p>
          <a:p>
            <a:r>
              <a:rPr lang="en-US" dirty="0"/>
              <a:t>Skill Library</a:t>
            </a:r>
          </a:p>
          <a:p>
            <a:r>
              <a:rPr lang="en-US" dirty="0"/>
              <a:t>Replay Buffer</a:t>
            </a:r>
          </a:p>
          <a:p>
            <a:pPr lvl="1"/>
            <a:r>
              <a:rPr lang="en-US" dirty="0"/>
              <a:t>Same as experience memory but only for explored experiences</a:t>
            </a:r>
          </a:p>
          <a:p>
            <a:r>
              <a:rPr lang="en-US" dirty="0"/>
              <a:t>Exploration</a:t>
            </a:r>
          </a:p>
          <a:p>
            <a:pPr lvl="1"/>
            <a:r>
              <a:rPr lang="en-US" dirty="0"/>
              <a:t>Proposes next task to complete in the simulator</a:t>
            </a:r>
          </a:p>
          <a:p>
            <a:pPr lvl="1"/>
            <a:r>
              <a:rPr lang="en-US" dirty="0"/>
              <a:t>Introduce task variation: alter concepts present in simulator; task compositions: combinations of concepts present in the demos</a:t>
            </a:r>
          </a:p>
          <a:p>
            <a:r>
              <a:rPr lang="en-US" dirty="0"/>
              <a:t>Skill Abstraction</a:t>
            </a:r>
          </a:p>
          <a:p>
            <a:pPr lvl="1"/>
            <a:r>
              <a:rPr lang="en-US" dirty="0"/>
              <a:t>Maintain same logic code  + abstract code variations</a:t>
            </a:r>
          </a:p>
          <a:p>
            <a:pPr lvl="1"/>
            <a:r>
              <a:rPr lang="en-US" dirty="0"/>
              <a:t>Boilerplates =&gt; new functions</a:t>
            </a:r>
          </a:p>
          <a:p>
            <a:pPr lvl="1"/>
            <a:r>
              <a:rPr lang="en-US" dirty="0"/>
              <a:t>Prompt</a:t>
            </a:r>
          </a:p>
          <a:p>
            <a:pPr lvl="2"/>
            <a:r>
              <a:rPr lang="en-US" dirty="0"/>
              <a:t>General purpose</a:t>
            </a:r>
          </a:p>
          <a:p>
            <a:pPr lvl="2"/>
            <a:r>
              <a:rPr lang="en-US" dirty="0"/>
              <a:t>API field</a:t>
            </a:r>
          </a:p>
          <a:p>
            <a:pPr lvl="2"/>
            <a:r>
              <a:rPr lang="en-US" dirty="0"/>
              <a:t>Two exemplar function definitions</a:t>
            </a:r>
          </a:p>
        </p:txBody>
      </p:sp>
    </p:spTree>
    <p:extLst>
      <p:ext uri="{BB962C8B-B14F-4D97-AF65-F5344CB8AC3E}">
        <p14:creationId xmlns:p14="http://schemas.microsoft.com/office/powerpoint/2010/main" val="1384860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FT: unseen compositions of tasks</a:t>
            </a:r>
          </a:p>
          <a:p>
            <a:pPr lvl="1"/>
            <a:r>
              <a:rPr lang="en-US" dirty="0"/>
              <a:t>Test whether agent can learn to transfer knowledge between tasks</a:t>
            </a:r>
          </a:p>
          <a:p>
            <a:r>
              <a:rPr lang="en-US" dirty="0"/>
              <a:t>BT: FT tasks from previous cycle</a:t>
            </a:r>
          </a:p>
          <a:p>
            <a:pPr lvl="1"/>
            <a:r>
              <a:rPr lang="en-US" dirty="0"/>
              <a:t>Test the extent that the agent forgets or improves upon a given task</a:t>
            </a:r>
          </a:p>
        </p:txBody>
      </p:sp>
    </p:spTree>
    <p:extLst>
      <p:ext uri="{BB962C8B-B14F-4D97-AF65-F5344CB8AC3E}">
        <p14:creationId xmlns:p14="http://schemas.microsoft.com/office/powerpoint/2010/main" val="1095205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622550"/>
            <a:ext cx="9144000" cy="189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-125"/>
            <a:ext cx="9144000" cy="79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59300" y="102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866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9144000" cy="79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159300" y="102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3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3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9300" y="102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 Light"/>
              <a:buNone/>
              <a:defRPr sz="26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866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●"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■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■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Helvetica Neue Light"/>
              <a:buChar char="■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hyperlink" Target="https://www.minecraftcrafting.info/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s://minecraft.fandom.com/wiki/Minecraft_Wiki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www.flaticon.com/free-icon/wake-up_760644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311700" y="1782426"/>
            <a:ext cx="8520600" cy="147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Learning for Interactive Robots</a:t>
            </a:r>
            <a:br>
              <a:rPr lang="en" dirty="0"/>
            </a:br>
            <a:br>
              <a:rPr lang="en" sz="1600" dirty="0"/>
            </a:br>
            <a:r>
              <a:rPr lang="en" sz="2000" dirty="0"/>
              <a:t>Lifelong Robot Library Learning: Bootstrapping Composable and Generalizable Skills for Embodied Control with Language Models</a:t>
            </a:r>
            <a:endParaRPr sz="1600" dirty="0"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62" name="Google Shape;62;p11"/>
          <p:cNvSpPr txBox="1"/>
          <p:nvPr/>
        </p:nvSpPr>
        <p:spPr>
          <a:xfrm>
            <a:off x="2950639" y="3599100"/>
            <a:ext cx="30597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Presenter: </a:t>
            </a:r>
            <a:r>
              <a:rPr lang="en" sz="18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Tyler Kim</a:t>
            </a:r>
            <a:endParaRPr dirty="0"/>
          </a:p>
        </p:txBody>
      </p:sp>
      <p:grpSp>
        <p:nvGrpSpPr>
          <p:cNvPr id="63" name="Google Shape;63;p11"/>
          <p:cNvGrpSpPr/>
          <p:nvPr/>
        </p:nvGrpSpPr>
        <p:grpSpPr>
          <a:xfrm>
            <a:off x="3388141" y="95618"/>
            <a:ext cx="1890850" cy="1479192"/>
            <a:chOff x="825695" y="3569255"/>
            <a:chExt cx="1890850" cy="1479192"/>
          </a:xfrm>
        </p:grpSpPr>
        <p:pic>
          <p:nvPicPr>
            <p:cNvPr id="64" name="Google Shape;64;p11" descr="Franka Emika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25695" y="3686114"/>
              <a:ext cx="1266607" cy="12666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11" descr="Fetch Mobile Manipulator - Fetch Robotics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18055" y="3569255"/>
              <a:ext cx="798490" cy="147919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6" name="Google Shape;66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23422" y="4153807"/>
            <a:ext cx="1497156" cy="8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13CF-3BA8-3908-350D-76C3C3E9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How LRLL works?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78765BE-E985-6847-E434-EEC6F64318C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1890" y="2830805"/>
                <a:ext cx="4048704" cy="1936854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language demonstrations,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=&lt;</m:t>
                    </m:r>
                    <m:sSup>
                      <m:sSup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𝑠𝑒𝑞𝑢𝑒𝑛𝑐𝑒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𝑖𝑛𝑠𝑡𝑟𝑢𝑐𝑡𝑖𝑜𝑛𝑠</m:t>
                    </m:r>
                  </m:oMath>
                </a14:m>
                <a:endParaRPr lang="en-US" sz="11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𝑠𝑒𝑞𝑢𝑒𝑛𝑐𝑒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𝑝𝑜𝑙𝑖𝑐𝑖𝑒𝑠</m:t>
                    </m:r>
                  </m:oMath>
                </a14:m>
                <a:endParaRPr lang="en-US" sz="11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𝑟𝑒𝑤𝑎𝑟𝑑</m:t>
                    </m:r>
                  </m:oMath>
                </a14:m>
                <a:endParaRPr lang="en-US" sz="11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𝑐𝑦𝑐𝑙𝑒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</m:oMath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:r>
                  <a:rPr lang="en-US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python code that can used for robot deployment</a:t>
                </a:r>
              </a:p>
              <a:p>
                <a:pPr marL="596900" lvl="1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78765BE-E985-6847-E434-EEC6F6431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1890" y="2830805"/>
                <a:ext cx="4048704" cy="193685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1AD7A-CACA-C1CD-6BF0-FEEB395F79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B02F4-FA15-8789-8ABE-CA48D7551F93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5AD4EC-B9CE-83D9-91DC-E45FB92C8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741" y="911716"/>
            <a:ext cx="5410946" cy="1660033"/>
          </a:xfrm>
          <a:prstGeom prst="rect">
            <a:avLst/>
          </a:prstGeom>
        </p:spPr>
      </p:pic>
      <p:pic>
        <p:nvPicPr>
          <p:cNvPr id="11" name="Picture 10" descr="A person standing in front of a bed&#10;&#10;Description automatically generated">
            <a:extLst>
              <a:ext uri="{FF2B5EF4-FFF2-40B4-BE49-F238E27FC236}">
                <a16:creationId xmlns:a16="http://schemas.microsoft.com/office/drawing/2014/main" id="{BEE12D95-F759-FED9-3DCC-7D1DBBCFA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414871" y="1282267"/>
            <a:ext cx="1204845" cy="1204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A6B569B-8901-0D6B-C8F6-4333291C1D5D}"/>
              </a:ext>
            </a:extLst>
          </p:cNvPr>
          <p:cNvSpPr/>
          <p:nvPr/>
        </p:nvSpPr>
        <p:spPr>
          <a:xfrm>
            <a:off x="3522786" y="932397"/>
            <a:ext cx="2784230" cy="1042037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10">
                <a:extLst>
                  <a:ext uri="{FF2B5EF4-FFF2-40B4-BE49-F238E27FC236}">
                    <a16:creationId xmlns:a16="http://schemas.microsoft.com/office/drawing/2014/main" id="{FD493385-06A2-CFCD-4232-176CA931A2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40594" y="2744684"/>
                <a:ext cx="4837093" cy="17622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 Light"/>
                  <a:buChar char="●"/>
                  <a:defRPr sz="18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○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■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●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○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■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●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○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000000"/>
                  </a:buClr>
                  <a:buSzPts val="1400"/>
                  <a:buFont typeface="Helvetica Neue Light"/>
                  <a:buChar char="■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9pPr>
              </a:lstStyle>
              <a:p>
                <a:pPr marL="114300" indent="0">
                  <a:buNone/>
                </a:pPr>
                <a:r>
                  <a:rPr lang="en-US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 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interact in environment to grow proficiency</a:t>
                </a:r>
                <a:r>
                  <a:rPr lang="en-US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LLM iteratively proposes and verifies tasks </a:t>
                </a:r>
              </a:p>
              <a:p>
                <a:pPr lvl="1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Based on demonstration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current memory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hints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Uses 2 LLMs for the critic’s policy and the actor’s success code</a:t>
                </a:r>
              </a:p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Repeated until iteration threshold or completed objective denoted in hints</a:t>
                </a:r>
              </a:p>
              <a:p>
                <a:pPr lvl="1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stored in replay buffer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=1&gt;}</m:t>
                    </m:r>
                  </m:oMath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initial simulation of proposal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96900" lvl="1" indent="0">
                  <a:buNone/>
                </a:pPr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 Placeholder 10">
                <a:extLst>
                  <a:ext uri="{FF2B5EF4-FFF2-40B4-BE49-F238E27FC236}">
                    <a16:creationId xmlns:a16="http://schemas.microsoft.com/office/drawing/2014/main" id="{FD493385-06A2-CFCD-4232-176CA931A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594" y="2744684"/>
                <a:ext cx="4837093" cy="17622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92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13CF-3BA8-3908-350D-76C3C3E9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How LRLL works?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1AD7A-CACA-C1CD-6BF0-FEEB395F79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B02F4-FA15-8789-8ABE-CA48D7551F93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5AD4EC-B9CE-83D9-91DC-E45FB92C8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265" y="932396"/>
            <a:ext cx="5343542" cy="16393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10">
                <a:extLst>
                  <a:ext uri="{FF2B5EF4-FFF2-40B4-BE49-F238E27FC236}">
                    <a16:creationId xmlns:a16="http://schemas.microsoft.com/office/drawing/2014/main" id="{F68E4C48-5126-6730-3B21-A7A83F0BE0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785" y="2661676"/>
                <a:ext cx="8640429" cy="24871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 Light"/>
                  <a:buChar char="●"/>
                  <a:defRPr sz="18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○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■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●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○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■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●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○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000000"/>
                  </a:buClr>
                  <a:buSzPts val="1400"/>
                  <a:buFont typeface="Helvetica Neue Light"/>
                  <a:buChar char="■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9pPr>
              </a:lstStyle>
              <a:p>
                <a:pPr marL="114300" indent="0">
                  <a:buNone/>
                </a:pPr>
                <a:r>
                  <a:rPr lang="en-US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 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compose new skills</a:t>
                </a:r>
              </a:p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Experience represented as abstract syntax tree of policy code</a:t>
                </a:r>
              </a:p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Cluster experiences based on abstract syntax tree modulo variable and constant names</a:t>
                </a:r>
              </a:p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Feed each cluster into LLM</a:t>
                </a:r>
              </a:p>
              <a:p>
                <a:pPr lvl="1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experiences as examples to define new function to update library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sSubSup>
                      <m:sSubSup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𝐿𝐿𝑀𝐴𝑏𝑠𝑡𝑟𝑎𝑐𝑡</m:t>
                            </m:r>
                            <m:d>
                              <m:d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Demonstration policies and experiences refactored</a:t>
                </a:r>
              </a:p>
              <a:p>
                <a:pPr lvl="1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Wake phase replays from scratch with refactored demo</a:t>
                </a:r>
              </a:p>
              <a:p>
                <a:pPr lvl="1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Minimize number of required experiences</a:t>
                </a:r>
              </a:p>
            </p:txBody>
          </p:sp>
        </mc:Choice>
        <mc:Fallback xmlns="">
          <p:sp>
            <p:nvSpPr>
              <p:cNvPr id="12" name="Text Placeholder 10">
                <a:extLst>
                  <a:ext uri="{FF2B5EF4-FFF2-40B4-BE49-F238E27FC236}">
                    <a16:creationId xmlns:a16="http://schemas.microsoft.com/office/drawing/2014/main" id="{F68E4C48-5126-6730-3B21-A7A83F0BE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85" y="2661676"/>
                <a:ext cx="8640429" cy="24871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blue bed with a white blanket and a clock on the wall&#10;&#10;Description automatically generated">
            <a:extLst>
              <a:ext uri="{FF2B5EF4-FFF2-40B4-BE49-F238E27FC236}">
                <a16:creationId xmlns:a16="http://schemas.microsoft.com/office/drawing/2014/main" id="{AB8D02E0-1811-1BF1-D33A-1EE44DC0CB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419" y="1008074"/>
            <a:ext cx="1473750" cy="14737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561E061-2A26-3FB9-670F-24AF4FC1EEB8}"/>
              </a:ext>
            </a:extLst>
          </p:cNvPr>
          <p:cNvSpPr/>
          <p:nvPr/>
        </p:nvSpPr>
        <p:spPr>
          <a:xfrm>
            <a:off x="6295036" y="971272"/>
            <a:ext cx="2671771" cy="1025359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diagram of a program&#10;&#10;Description automatically generated">
            <a:extLst>
              <a:ext uri="{FF2B5EF4-FFF2-40B4-BE49-F238E27FC236}">
                <a16:creationId xmlns:a16="http://schemas.microsoft.com/office/drawing/2014/main" id="{D282F663-B6FD-E866-C0EF-F0C48BA1FE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868" y="2661676"/>
            <a:ext cx="2207581" cy="9801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AF2947-3BB6-2A0E-4502-FA1C811CEA93}"/>
              </a:ext>
            </a:extLst>
          </p:cNvPr>
          <p:cNvSpPr txBox="1"/>
          <p:nvPr/>
        </p:nvSpPr>
        <p:spPr>
          <a:xfrm>
            <a:off x="6223583" y="3680382"/>
            <a:ext cx="1952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Syntax 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A354E-A542-0BDA-E211-F68B3CB17C8C}"/>
              </a:ext>
            </a:extLst>
          </p:cNvPr>
          <p:cNvSpPr txBox="1"/>
          <p:nvPr/>
        </p:nvSpPr>
        <p:spPr>
          <a:xfrm>
            <a:off x="6019561" y="3615868"/>
            <a:ext cx="2207581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dirty="0"/>
              <a:t>Image from https://medium.com/hootsuite-engineering/static-analysis-using-asts-ebcd170c955e</a:t>
            </a:r>
          </a:p>
        </p:txBody>
      </p:sp>
    </p:spTree>
    <p:extLst>
      <p:ext uri="{BB962C8B-B14F-4D97-AF65-F5344CB8AC3E}">
        <p14:creationId xmlns:p14="http://schemas.microsoft.com/office/powerpoint/2010/main" val="1194373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48C6-E769-5DFF-BC98-0595BE60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How LRLL works?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585EB-9799-7960-D590-C114C2257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66725"/>
            <a:ext cx="8520600" cy="379737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Zero-shot vision-language grounding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CLIP =&gt; open vocabulary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MDETR =&gt; expression grounding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basic primitives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arm to certain pose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Opening/closing gripper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retrieve experience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 query q and top-k most similar experiences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skill corresponds to python function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Replay buffer holds only explored experience of current cycle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Resets at beginning of cycle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07D9B-2FD9-F141-99AC-D9B9136028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7D20A-E5BB-FC2F-B1DB-ACDD93E1D321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7089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50FF-5EEC-751C-5214-2E8481BE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71750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IV. Experimental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36E30-C87B-06FC-DD57-4D866BF07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C2341-13FF-6811-A640-58468291EB09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5411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B9B4-5477-94A9-F6B2-6D0C7732F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Experimental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E7ED6-4CB1-4473-5C7C-80E8517FB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629325"/>
            <a:ext cx="8520600" cy="188485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against baselines for tabletop simulation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impact of contributions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 transferability</a:t>
            </a:r>
          </a:p>
          <a:p>
            <a:pPr lvl="1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76B31-3907-36D8-1A2D-C5B0420195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B48CA-D124-3D9E-CBB4-2F20DBF34CB0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9775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13CF-3BA8-3908-350D-76C3C3E9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Experimental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765BE-E985-6847-E434-EEC6F6431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300" y="888086"/>
            <a:ext cx="8520600" cy="42554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GPT-3.5-turbo for vision, text-embedding-ada-002 for memory embedding, and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LLM’s and agents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Blocks-and-bowls setup replicated from previous works [15], [34]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 task templates and 4 curriculums</a:t>
            </a:r>
          </a:p>
          <a:p>
            <a:pPr lvl="1">
              <a:lnSpc>
                <a:spcPct val="100000"/>
              </a:lnSpc>
            </a:pPr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coordination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precise motion relative to objects/regions</a:t>
            </a:r>
          </a:p>
          <a:p>
            <a:pPr lvl="1">
              <a:lnSpc>
                <a:spcPct val="100000"/>
              </a:lnSpc>
            </a:pPr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reasoning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determining attributes, resolving spatial relations and counting/enumerating objects</a:t>
            </a:r>
            <a:endParaRPr 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manipulation: 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picking, releasing and placing tasks</a:t>
            </a:r>
            <a:endParaRPr 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Rearrangement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long-horizon tasks that involve multiple objects and destinations</a:t>
            </a:r>
            <a:endParaRPr 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instances</a:t>
            </a:r>
          </a:p>
          <a:p>
            <a:pPr lvl="1">
              <a:lnSpc>
                <a:spcPct val="100000"/>
              </a:lnSpc>
            </a:pP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Seen instructions with seen (SA)/unseen (UA) attributes</a:t>
            </a:r>
          </a:p>
          <a:p>
            <a:pPr lvl="1">
              <a:lnSpc>
                <a:spcPct val="100000"/>
              </a:lnSpc>
            </a:pP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Unseen instructions with unseen attributes (UI)</a:t>
            </a:r>
          </a:p>
          <a:p>
            <a:pPr lvl="1">
              <a:lnSpc>
                <a:spcPct val="100000"/>
              </a:lnSpc>
            </a:pP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lifelong setup</a:t>
            </a:r>
          </a:p>
          <a:p>
            <a:pPr lvl="2">
              <a:lnSpc>
                <a:spcPct val="100000"/>
              </a:lnSpc>
            </a:pPr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Forward-transfer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unseen combination of tasks</a:t>
            </a:r>
          </a:p>
          <a:p>
            <a:pPr lvl="2">
              <a:lnSpc>
                <a:spcPct val="100000"/>
              </a:lnSpc>
            </a:pPr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Backward-transfer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contains the forward transformation tasks from previous cycles</a:t>
            </a:r>
            <a:endParaRPr 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Baselines</a:t>
            </a:r>
          </a:p>
          <a:p>
            <a:pPr lvl="1">
              <a:lnSpc>
                <a:spcPct val="100000"/>
              </a:lnSpc>
            </a:pP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CLIPort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LLM-static: LLMs provided with static prompts</a:t>
            </a:r>
          </a:p>
          <a:p>
            <a:pPr lvl="1">
              <a:lnSpc>
                <a:spcPct val="100000"/>
              </a:lnSpc>
            </a:pP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LLRL-no-sleep</a:t>
            </a:r>
          </a:p>
          <a:p>
            <a:pPr lvl="1">
              <a:lnSpc>
                <a:spcPct val="100000"/>
              </a:lnSpc>
            </a:pP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LLRL-no-wake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1AD7A-CACA-C1CD-6BF0-FEEB395F79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B02F4-FA15-8789-8ABE-CA48D7551F93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0569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13CF-3BA8-3908-350D-76C3C3E9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Experimental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1AD7A-CACA-C1CD-6BF0-FEEB395F79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B02F4-FA15-8789-8ABE-CA48D7551F93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262091-3398-06A6-7F3D-FE95F21E6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258" y="866481"/>
            <a:ext cx="5039775" cy="22678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CEA652-0D54-4630-A0DA-1ABC35206EBE}"/>
              </a:ext>
            </a:extLst>
          </p:cNvPr>
          <p:cNvSpPr txBox="1"/>
          <p:nvPr/>
        </p:nvSpPr>
        <p:spPr>
          <a:xfrm>
            <a:off x="1961258" y="3087130"/>
            <a:ext cx="33109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Image taken from Table I of paper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F663E7F-09E8-64B7-C5AC-E20C2E371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21676" y="1094563"/>
            <a:ext cx="2379784" cy="416352"/>
          </a:xfrm>
        </p:spPr>
        <p:txBody>
          <a:bodyPr/>
          <a:lstStyle/>
          <a:p>
            <a:pPr marL="596900" lvl="1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Tabletop Simulation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3D49B1-A097-CC30-1E52-0B454118C7C0}"/>
              </a:ext>
            </a:extLst>
          </p:cNvPr>
          <p:cNvSpPr/>
          <p:nvPr/>
        </p:nvSpPr>
        <p:spPr>
          <a:xfrm>
            <a:off x="3577894" y="2885824"/>
            <a:ext cx="609600" cy="152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86153F-93A8-A221-5397-065B02B1101A}"/>
              </a:ext>
            </a:extLst>
          </p:cNvPr>
          <p:cNvSpPr txBox="1"/>
          <p:nvPr/>
        </p:nvSpPr>
        <p:spPr>
          <a:xfrm>
            <a:off x="1213604" y="3436578"/>
            <a:ext cx="1817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CLIPort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struggles with unseen attributes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22242C-7C73-A872-7D67-F56A92A5B736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2122143" y="3038224"/>
            <a:ext cx="1760551" cy="398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8B3E954-8DA0-48FA-D70B-A2C966FA8F8D}"/>
              </a:ext>
            </a:extLst>
          </p:cNvPr>
          <p:cNvSpPr/>
          <p:nvPr/>
        </p:nvSpPr>
        <p:spPr>
          <a:xfrm>
            <a:off x="1130156" y="3436578"/>
            <a:ext cx="1869831" cy="52322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3CEF2A-F266-96BF-C896-41BFB60BD739}"/>
              </a:ext>
            </a:extLst>
          </p:cNvPr>
          <p:cNvSpPr/>
          <p:nvPr/>
        </p:nvSpPr>
        <p:spPr>
          <a:xfrm>
            <a:off x="5686594" y="2883667"/>
            <a:ext cx="1213338" cy="168690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DC73D2-ECCB-D513-5501-B208E644E5C3}"/>
              </a:ext>
            </a:extLst>
          </p:cNvPr>
          <p:cNvSpPr txBox="1"/>
          <p:nvPr/>
        </p:nvSpPr>
        <p:spPr>
          <a:xfrm>
            <a:off x="7090409" y="3276694"/>
            <a:ext cx="2198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LRLL performed the best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25593-3D37-EEBC-148F-0C47248426D6}"/>
              </a:ext>
            </a:extLst>
          </p:cNvPr>
          <p:cNvSpPr/>
          <p:nvPr/>
        </p:nvSpPr>
        <p:spPr>
          <a:xfrm>
            <a:off x="6842771" y="3253871"/>
            <a:ext cx="2268416" cy="357553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C8A1DD-AD01-CB95-540C-8AA19493965D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>
            <a:off x="6899932" y="2968012"/>
            <a:ext cx="1077047" cy="28585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DAFDED6-B571-F23A-8B91-6D294A2260AC}"/>
              </a:ext>
            </a:extLst>
          </p:cNvPr>
          <p:cNvSpPr txBox="1"/>
          <p:nvPr/>
        </p:nvSpPr>
        <p:spPr>
          <a:xfrm>
            <a:off x="5453158" y="4049280"/>
            <a:ext cx="2268416" cy="7386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LLM-Static produces non-executable code with unseen instructions at later cycles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C6CB78-4BE1-A9FC-DA48-D0CF9D7F5CAC}"/>
              </a:ext>
            </a:extLst>
          </p:cNvPr>
          <p:cNvSpPr/>
          <p:nvPr/>
        </p:nvSpPr>
        <p:spPr>
          <a:xfrm>
            <a:off x="5199185" y="2877679"/>
            <a:ext cx="300145" cy="168690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1F5EAA-9FA4-06EC-6420-219F6FC7C1F9}"/>
              </a:ext>
            </a:extLst>
          </p:cNvPr>
          <p:cNvCxnSpPr>
            <a:cxnSpLocks/>
            <a:stCxn id="29" idx="2"/>
            <a:endCxn id="19" idx="0"/>
          </p:cNvCxnSpPr>
          <p:nvPr/>
        </p:nvCxnSpPr>
        <p:spPr>
          <a:xfrm>
            <a:off x="5349258" y="3046369"/>
            <a:ext cx="1238108" cy="100291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63226D7-F383-9CC6-6B0F-622BFE2F4B1D}"/>
              </a:ext>
            </a:extLst>
          </p:cNvPr>
          <p:cNvSpPr/>
          <p:nvPr/>
        </p:nvSpPr>
        <p:spPr>
          <a:xfrm>
            <a:off x="4745530" y="2870660"/>
            <a:ext cx="300145" cy="167563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76291C-F25A-9038-CCCB-22217FEE747B}"/>
              </a:ext>
            </a:extLst>
          </p:cNvPr>
          <p:cNvSpPr txBox="1"/>
          <p:nvPr/>
        </p:nvSpPr>
        <p:spPr>
          <a:xfrm>
            <a:off x="3087500" y="4179570"/>
            <a:ext cx="1817077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LLM-static is robust to unseen attributes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1C1656B-7C39-5154-004F-C2F40A7BFCEF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flipH="1">
            <a:off x="3996039" y="3038223"/>
            <a:ext cx="899564" cy="114134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704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13CF-3BA8-3908-350D-76C3C3E9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Experimental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765BE-E985-6847-E434-EEC6F6431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9372" y="1375688"/>
            <a:ext cx="1695814" cy="572700"/>
          </a:xfrm>
        </p:spPr>
        <p:txBody>
          <a:bodyPr/>
          <a:lstStyle/>
          <a:p>
            <a:pPr marL="114300" indent="0">
              <a:lnSpc>
                <a:spcPct val="10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1AD7A-CACA-C1CD-6BF0-FEEB395F79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B02F4-FA15-8789-8ABE-CA48D7551F93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B30DA6-2219-3203-E061-00F54BA57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740" y="948233"/>
            <a:ext cx="3243160" cy="14276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9187B8-A2C9-4489-1051-5A883A38F3A5}"/>
              </a:ext>
            </a:extLst>
          </p:cNvPr>
          <p:cNvSpPr txBox="1"/>
          <p:nvPr/>
        </p:nvSpPr>
        <p:spPr>
          <a:xfrm>
            <a:off x="4922740" y="2344695"/>
            <a:ext cx="324315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Image taken from Table 2 of paper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DC33B1-4B5E-BD79-0F37-2051932DA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00" y="2682878"/>
            <a:ext cx="7492600" cy="23376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5A578C-9436-D4C3-29BA-2F168322D321}"/>
              </a:ext>
            </a:extLst>
          </p:cNvPr>
          <p:cNvSpPr txBox="1"/>
          <p:nvPr/>
        </p:nvSpPr>
        <p:spPr>
          <a:xfrm>
            <a:off x="825700" y="4883662"/>
            <a:ext cx="324315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Image taken from figures 3 and 4</a:t>
            </a:r>
          </a:p>
        </p:txBody>
      </p:sp>
    </p:spTree>
    <p:extLst>
      <p:ext uri="{BB962C8B-B14F-4D97-AF65-F5344CB8AC3E}">
        <p14:creationId xmlns:p14="http://schemas.microsoft.com/office/powerpoint/2010/main" val="2758122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50FF-5EEC-751C-5214-2E8481BE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71750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V. Strengths and Weaknesses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36E30-C87B-06FC-DD57-4D866BF07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C2341-13FF-6811-A640-58468291EB09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667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92F4-0363-EFD5-FA3E-1FEC4AAB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Strengths and Weaknesses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CC15D-0E3D-7CDD-6EDC-798612F80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184" y="1101970"/>
            <a:ext cx="2263753" cy="690914"/>
          </a:xfrm>
        </p:spPr>
        <p:txBody>
          <a:bodyPr/>
          <a:lstStyle/>
          <a:p>
            <a:pPr marL="11430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F6CE5-BDC4-3B5D-BB93-CFC5C5FA68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7406A-D76E-8917-F803-18C4570DF432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3C40DC-71F6-4F39-72B0-1A4DC1B858B5}"/>
              </a:ext>
            </a:extLst>
          </p:cNvPr>
          <p:cNvSpPr txBox="1"/>
          <p:nvPr/>
        </p:nvSpPr>
        <p:spPr>
          <a:xfrm>
            <a:off x="405646" y="1792884"/>
            <a:ext cx="4013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at learning new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expert intervention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075362E-637E-1287-4FA6-47AE502B9196}"/>
              </a:ext>
            </a:extLst>
          </p:cNvPr>
          <p:cNvSpPr txBox="1">
            <a:spLocks/>
          </p:cNvSpPr>
          <p:nvPr/>
        </p:nvSpPr>
        <p:spPr>
          <a:xfrm>
            <a:off x="4724401" y="1095362"/>
            <a:ext cx="2526321" cy="690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●"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■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■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Helvetica Neue Light"/>
              <a:buChar char="■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114300" indent="0">
              <a:buFont typeface="Helvetica Neue Light"/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584734-0876-5D29-1544-2CCBF074BAC8}"/>
              </a:ext>
            </a:extLst>
          </p:cNvPr>
          <p:cNvSpPr txBox="1"/>
          <p:nvPr/>
        </p:nvSpPr>
        <p:spPr>
          <a:xfrm>
            <a:off x="4808864" y="1786276"/>
            <a:ext cx="40139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by choice of vision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scalability to skills that can be expressed symbolically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Refining initial prompts to exploration/abstraction modules when changing domains or LLM engines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 and price</a:t>
            </a:r>
          </a:p>
        </p:txBody>
      </p:sp>
    </p:spTree>
    <p:extLst>
      <p:ext uri="{BB962C8B-B14F-4D97-AF65-F5344CB8AC3E}">
        <p14:creationId xmlns:p14="http://schemas.microsoft.com/office/powerpoint/2010/main" val="377509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159300" y="102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>
            <a:off x="311700" y="945666"/>
            <a:ext cx="8520600" cy="351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2865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Paper</a:t>
            </a:r>
          </a:p>
          <a:p>
            <a:pPr marL="62865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Knowledge</a:t>
            </a:r>
          </a:p>
          <a:p>
            <a:pPr marL="62865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LRLL works?</a:t>
            </a:r>
          </a:p>
          <a:p>
            <a:pPr marL="62865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pPr marL="62865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 And Weaknesses</a:t>
            </a:r>
          </a:p>
          <a:p>
            <a:pPr marL="62865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Extensions</a:t>
            </a:r>
          </a:p>
          <a:p>
            <a:pPr marL="62865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</a:t>
            </a:r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50FF-5EEC-751C-5214-2E8481BE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71750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VI. Extensions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36E30-C87B-06FC-DD57-4D866BF07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C2341-13FF-6811-A640-58468291EB09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2460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075D-7707-A925-F8A4-A90F6656C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VI. Extensions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DE05F-777E-8145-BD96-0956E7E71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</p:spPr>
        <p:txBody>
          <a:bodyPr/>
          <a:lstStyle/>
          <a:p>
            <a:r>
              <a:rPr lang="en-US" sz="2400" dirty="0"/>
              <a:t>Authors want investigate gap between GPT and other alternatives</a:t>
            </a:r>
          </a:p>
          <a:p>
            <a:r>
              <a:rPr lang="en-US" sz="2400" dirty="0"/>
              <a:t>What applications could LRLL have in a more complicated end-effector such as a humanoid hand?</a:t>
            </a:r>
          </a:p>
          <a:p>
            <a:r>
              <a:rPr lang="en-US" sz="2400" dirty="0"/>
              <a:t>An LRLL that can learn from visual data?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0ABDF-E1EF-F4BC-2B44-9D7C30C72A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C1D53-0080-DC66-5297-FFD4D612D4B7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5124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50FF-5EEC-751C-5214-2E8481BE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71750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VII. Appendix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36E30-C87B-06FC-DD57-4D866BF07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C2341-13FF-6811-A640-58468291EB09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6568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177B-49C4-45D5-3359-77DD3AA0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VII. Appendix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E4A76-8A98-2B7C-66D3-C9E7051BE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Tabletop Simulation Details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Tabletop Manipulation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Simulated teacher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5 demonstrations</a:t>
            </a:r>
          </a:p>
          <a:p>
            <a:pPr lvl="3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per seen attribute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test for each cycle</a:t>
            </a:r>
          </a:p>
          <a:p>
            <a:pPr lvl="3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per unseen attributes and unseen attributes with unseen instructions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CLIPort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1k trajectories per task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LLM-static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Demos append to prompt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67C50-C2FE-B4B1-04CC-C4540FEFEE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282D-7A03-8948-C2E5-16A1D7A37335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76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50FF-5EEC-751C-5214-2E8481BE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71750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I. Overview of Paper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36E30-C87B-06FC-DD57-4D866BF07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C2341-13FF-6811-A640-58468291EB09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785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86D7-64DF-D879-A8ED-AE2DCF36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Paper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9ED3E-1D38-B279-2E26-22C6A090BE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Georgios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Tziafas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Hamidreza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Kasaei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LLMs for generating policy code limit agent to stationary range of addressable tasks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Lifelong Robot Library Learning (LRLL): LLM that grows robot skill library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storage and retrieval of past experiences to serve as context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Self-guided exploration policy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Distills recent experiences into new skills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new skills with minimal human online interaction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Bypasses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finetuning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Gradient-based optimization</a:t>
            </a:r>
          </a:p>
          <a:p>
            <a:pPr marL="5969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33364-6C7C-F19E-2F42-BF2DE80271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6DC04-0803-7874-ACBF-41421999CBEA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546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50FF-5EEC-751C-5214-2E8481BE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71750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II. Background Knowledge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36E30-C87B-06FC-DD57-4D866BF07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C2341-13FF-6811-A640-58468291EB09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7269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48C6-E769-5DFF-BC98-0595BE60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Background Knowledge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585EB-9799-7960-D590-C114C22574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Machine Learning: computer systems that can learn and adapt without being explicitly trained</a:t>
            </a:r>
          </a:p>
          <a:p>
            <a:pPr lvl="1"/>
            <a:r>
              <a:rPr lang="en-US" b="1" dirty="0"/>
              <a:t>Finetuning</a:t>
            </a:r>
            <a:r>
              <a:rPr lang="en-US" dirty="0"/>
              <a:t>: process of finding the best value for nontrainable parameters</a:t>
            </a:r>
          </a:p>
          <a:p>
            <a:pPr lvl="1"/>
            <a:r>
              <a:rPr lang="en-US" b="1" dirty="0"/>
              <a:t>Gradient-based optimization</a:t>
            </a:r>
            <a:r>
              <a:rPr lang="en-US" dirty="0"/>
              <a:t>: the use of gradients to optimize an objective function</a:t>
            </a:r>
          </a:p>
          <a:p>
            <a:pPr lvl="1"/>
            <a:r>
              <a:rPr lang="en-US" b="1" dirty="0"/>
              <a:t>Large Language Models (LLM): </a:t>
            </a:r>
            <a:r>
              <a:rPr lang="en-US" dirty="0"/>
              <a:t>a type of machine learning algorithm that generates natural language and others</a:t>
            </a:r>
          </a:p>
          <a:p>
            <a:pPr lvl="1"/>
            <a:r>
              <a:rPr lang="en-US" b="1" dirty="0"/>
              <a:t>Bootstrapping</a:t>
            </a:r>
            <a:r>
              <a:rPr lang="en-US" dirty="0"/>
              <a:t>: sampling with replacement</a:t>
            </a:r>
          </a:p>
          <a:p>
            <a:r>
              <a:rPr lang="en-US" dirty="0"/>
              <a:t>General</a:t>
            </a:r>
          </a:p>
          <a:p>
            <a:pPr lvl="1"/>
            <a:r>
              <a:rPr lang="en-US" b="1" dirty="0"/>
              <a:t>Abstract Syntax Tree (AST)</a:t>
            </a:r>
            <a:r>
              <a:rPr lang="en-US" dirty="0"/>
              <a:t>: a tree representation of code</a:t>
            </a:r>
          </a:p>
          <a:p>
            <a:pPr lvl="1"/>
            <a:r>
              <a:rPr lang="en-US" b="1" dirty="0"/>
              <a:t>Cluster</a:t>
            </a:r>
            <a:r>
              <a:rPr lang="en-US" dirty="0"/>
              <a:t>: a group of objects that are similar to each other</a:t>
            </a:r>
          </a:p>
          <a:p>
            <a:pPr lvl="1"/>
            <a:r>
              <a:rPr lang="en-US" b="1" dirty="0"/>
              <a:t>Chain-of-thought</a:t>
            </a:r>
            <a:r>
              <a:rPr lang="en-US" dirty="0"/>
              <a:t>: process of approaching a task step-by-step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07D9B-2FD9-F141-99AC-D9B9136028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7D20A-E5BB-FC2F-B1DB-ACDD93E1D321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295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50FF-5EEC-751C-5214-2E8481BE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71750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III. How LRLL Works?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36E30-C87B-06FC-DD57-4D866BF07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C2341-13FF-6811-A640-58468291EB09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0150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49E5-1138-5D73-59DE-1732A7979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How LRLL works?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507D9-4242-D0B2-DB5F-71A1E67E17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E6CF6-7641-D0B4-C742-3842A9986D9E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2D2082-B904-B5C7-EBE8-9FD95DED5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00" y="3338368"/>
            <a:ext cx="2548421" cy="5398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E6E582-45B1-E610-9292-68CCF5193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307" y="3230967"/>
            <a:ext cx="645456" cy="1228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51F1D2-D60C-46C7-E92B-ECC284588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5594" y="3189305"/>
            <a:ext cx="792860" cy="12287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BF7699-CEE0-7796-CC90-178AF64BB5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499" y="3954399"/>
            <a:ext cx="2548422" cy="4212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827A0E-6052-A207-923A-724BDAAB5C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3580" y="3845330"/>
            <a:ext cx="641750" cy="5727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69AF2B0-3752-756A-716E-AB3E039AE3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5015" y="2039830"/>
            <a:ext cx="670041" cy="9202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560162E-6A7E-A29F-D02F-BD4B084FE9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7673" y="846064"/>
            <a:ext cx="484723" cy="8907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CFFCFA3-4343-907A-FB29-CA78F8F49EE6}"/>
              </a:ext>
            </a:extLst>
          </p:cNvPr>
          <p:cNvSpPr txBox="1"/>
          <p:nvPr/>
        </p:nvSpPr>
        <p:spPr>
          <a:xfrm>
            <a:off x="1069179" y="4487800"/>
            <a:ext cx="881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Crafting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809213-CD46-E494-0969-67CABCEAE69D}"/>
              </a:ext>
            </a:extLst>
          </p:cNvPr>
          <p:cNvSpPr txBox="1"/>
          <p:nvPr/>
        </p:nvSpPr>
        <p:spPr>
          <a:xfrm>
            <a:off x="4395015" y="4487800"/>
            <a:ext cx="724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Killing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0805C6-EE97-48F6-B9EB-06DDE4D7210B}"/>
              </a:ext>
            </a:extLst>
          </p:cNvPr>
          <p:cNvSpPr txBox="1"/>
          <p:nvPr/>
        </p:nvSpPr>
        <p:spPr>
          <a:xfrm>
            <a:off x="6783131" y="4487800"/>
            <a:ext cx="1757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Farming/Harvesting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06175A-D451-A092-7E9D-3C4A8FE9064C}"/>
              </a:ext>
            </a:extLst>
          </p:cNvPr>
          <p:cNvCxnSpPr>
            <a:stCxn id="9" idx="0"/>
            <a:endCxn id="19" idx="1"/>
          </p:cNvCxnSpPr>
          <p:nvPr/>
        </p:nvCxnSpPr>
        <p:spPr>
          <a:xfrm flipV="1">
            <a:off x="1509711" y="2499954"/>
            <a:ext cx="2885304" cy="838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32F0A9-71B4-33F3-1854-DD329ECC4DDF}"/>
              </a:ext>
            </a:extLst>
          </p:cNvPr>
          <p:cNvCxnSpPr>
            <a:stCxn id="11" idx="0"/>
            <a:endCxn id="19" idx="2"/>
          </p:cNvCxnSpPr>
          <p:nvPr/>
        </p:nvCxnSpPr>
        <p:spPr>
          <a:xfrm flipV="1">
            <a:off x="4730035" y="2960077"/>
            <a:ext cx="1" cy="270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F50B6D-8CA5-F598-6EC1-1EA3301D9D51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5065056" y="2499954"/>
            <a:ext cx="2016782" cy="85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74D39-092F-5338-6695-AD90C179E1FD}"/>
              </a:ext>
            </a:extLst>
          </p:cNvPr>
          <p:cNvCxnSpPr>
            <a:stCxn id="19" idx="0"/>
            <a:endCxn id="21" idx="2"/>
          </p:cNvCxnSpPr>
          <p:nvPr/>
        </p:nvCxnSpPr>
        <p:spPr>
          <a:xfrm flipH="1" flipV="1">
            <a:off x="4730035" y="1736794"/>
            <a:ext cx="1" cy="30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5B964C-AC12-9995-0F83-9DACE7DC1D0A}"/>
              </a:ext>
            </a:extLst>
          </p:cNvPr>
          <p:cNvSpPr txBox="1"/>
          <p:nvPr/>
        </p:nvSpPr>
        <p:spPr>
          <a:xfrm>
            <a:off x="5209402" y="2116004"/>
            <a:ext cx="838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Brewing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4F3774-579D-66EC-243F-A030A38DA942}"/>
              </a:ext>
            </a:extLst>
          </p:cNvPr>
          <p:cNvSpPr txBox="1"/>
          <p:nvPr/>
        </p:nvSpPr>
        <p:spPr>
          <a:xfrm>
            <a:off x="5204879" y="1125724"/>
            <a:ext cx="938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50970E-4518-5712-8068-AF961DC89E64}"/>
              </a:ext>
            </a:extLst>
          </p:cNvPr>
          <p:cNvSpPr txBox="1"/>
          <p:nvPr/>
        </p:nvSpPr>
        <p:spPr>
          <a:xfrm>
            <a:off x="159301" y="4825931"/>
            <a:ext cx="40602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from 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https://minecraft.fandom.com/wiki/Minecraft_Wiki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https://www.minecraftcrafting.info/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2518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8D6D2-1B64-193A-D978-8BC65385E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How LRLL works?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379D2-99D1-043F-9BE3-0EF6CB82D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300" y="866725"/>
            <a:ext cx="8673000" cy="49500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Lifelong Robot Library Learning or LRLL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AB01A-A2C4-690E-99C2-BF45D64F13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F4476-C36C-C9E6-F827-8CCB0600E7DF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049BD6-3057-02E6-DF53-1D7BBF895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57" y="1361732"/>
            <a:ext cx="8135485" cy="24958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600A31-0AEE-E458-09C2-AB3F2BD534C3}"/>
              </a:ext>
            </a:extLst>
          </p:cNvPr>
          <p:cNvSpPr txBox="1"/>
          <p:nvPr/>
        </p:nvSpPr>
        <p:spPr>
          <a:xfrm>
            <a:off x="504256" y="3781769"/>
            <a:ext cx="4344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Image taken from figure 2 from </a:t>
            </a:r>
            <a:r>
              <a:rPr lang="en-US" sz="1050" dirty="0" err="1"/>
              <a:t>Tziafas</a:t>
            </a:r>
            <a:r>
              <a:rPr lang="en-US" sz="1050" dirty="0"/>
              <a:t> and </a:t>
            </a:r>
            <a:r>
              <a:rPr lang="en-US" sz="1050" dirty="0" err="1"/>
              <a:t>Kasaei</a:t>
            </a:r>
            <a:r>
              <a:rPr lang="en-US" sz="1050" dirty="0"/>
              <a:t> 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57D5397-1E70-7444-A2A6-3A80A4AD9DBF}"/>
              </a:ext>
            </a:extLst>
          </p:cNvPr>
          <p:cNvSpPr txBox="1">
            <a:spLocks/>
          </p:cNvSpPr>
          <p:nvPr/>
        </p:nvSpPr>
        <p:spPr>
          <a:xfrm>
            <a:off x="159300" y="4043379"/>
            <a:ext cx="6146250" cy="1038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●"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■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■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Helvetica Neue Light"/>
              <a:buChar char="■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Wake-Sleep Cycle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agents interact with environment and users to grow experience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agent reflects on experience to expand capabilities</a:t>
            </a:r>
          </a:p>
          <a:p>
            <a:pPr marL="114300" indent="0">
              <a:buFont typeface="Helvetica Neue Light"/>
              <a:buNone/>
            </a:pPr>
            <a:endParaRPr lang="en-US" dirty="0"/>
          </a:p>
          <a:p>
            <a:pPr marL="114300" indent="0">
              <a:buFont typeface="Helvetica Neue Light"/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9" descr="A person standing in front of a bed&#10;&#10;Description automatically generated">
            <a:extLst>
              <a:ext uri="{FF2B5EF4-FFF2-40B4-BE49-F238E27FC236}">
                <a16:creationId xmlns:a16="http://schemas.microsoft.com/office/drawing/2014/main" id="{E36B0B7C-2689-CF37-CFC4-B6DEC7940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624706" y="3902919"/>
            <a:ext cx="747712" cy="747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522CFB-3409-3157-DD83-49F79BDAE7BA}"/>
              </a:ext>
            </a:extLst>
          </p:cNvPr>
          <p:cNvSpPr txBox="1"/>
          <p:nvPr/>
        </p:nvSpPr>
        <p:spPr>
          <a:xfrm>
            <a:off x="6372718" y="4695920"/>
            <a:ext cx="26119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Image from </a:t>
            </a:r>
            <a:r>
              <a:rPr lang="en-US" sz="700" dirty="0">
                <a:hlinkClick r:id="rId5"/>
              </a:rPr>
              <a:t>https://www.flaticon.com/free-icon/wake-up_760644</a:t>
            </a:r>
            <a:r>
              <a:rPr lang="en-US" sz="700" dirty="0"/>
              <a:t> and https://www.freepik.com/icon/enough-sleep_6807803 </a:t>
            </a:r>
          </a:p>
        </p:txBody>
      </p:sp>
      <p:pic>
        <p:nvPicPr>
          <p:cNvPr id="13" name="Picture 12" descr="A blue bed with a white blanket and a clock on the wall&#10;&#10;Description automatically generated">
            <a:extLst>
              <a:ext uri="{FF2B5EF4-FFF2-40B4-BE49-F238E27FC236}">
                <a16:creationId xmlns:a16="http://schemas.microsoft.com/office/drawing/2014/main" id="{CA75BF87-306E-20C1-8998-710F1032C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2188" y="3902919"/>
            <a:ext cx="747712" cy="74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912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1516</Words>
  <Application>Microsoft Office PowerPoint</Application>
  <PresentationFormat>On-screen Show (16:9)</PresentationFormat>
  <Paragraphs>279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Times New Roman</vt:lpstr>
      <vt:lpstr>Helvetica Neue Light</vt:lpstr>
      <vt:lpstr>Cambria Math</vt:lpstr>
      <vt:lpstr>Arial</vt:lpstr>
      <vt:lpstr>Simple Light</vt:lpstr>
      <vt:lpstr>Learning for Interactive Robots  Lifelong Robot Library Learning: Bootstrapping Composable and Generalizable Skills for Embodied Control with Language Models</vt:lpstr>
      <vt:lpstr>Overview</vt:lpstr>
      <vt:lpstr>I. Overview of Paper</vt:lpstr>
      <vt:lpstr>Overview of Paper</vt:lpstr>
      <vt:lpstr>II. Background Knowledge</vt:lpstr>
      <vt:lpstr>II. Background Knowledge</vt:lpstr>
      <vt:lpstr>III. How LRLL Works?</vt:lpstr>
      <vt:lpstr>III. How LRLL works?</vt:lpstr>
      <vt:lpstr>III. How LRLL works?</vt:lpstr>
      <vt:lpstr>III. How LRLL works?</vt:lpstr>
      <vt:lpstr>III. How LRLL works?</vt:lpstr>
      <vt:lpstr>III. How LRLL works?</vt:lpstr>
      <vt:lpstr>IV. Experimental Results</vt:lpstr>
      <vt:lpstr>IV. Experimental Results</vt:lpstr>
      <vt:lpstr>IV. Experimental Results</vt:lpstr>
      <vt:lpstr>IV. Experimental Results</vt:lpstr>
      <vt:lpstr>IV. Experimental Results</vt:lpstr>
      <vt:lpstr>V. Strengths and Weaknesses</vt:lpstr>
      <vt:lpstr>V. Strengths and Weaknesses</vt:lpstr>
      <vt:lpstr>VI. Extensions </vt:lpstr>
      <vt:lpstr>VI. Extensions </vt:lpstr>
      <vt:lpstr>VII. Appendix </vt:lpstr>
      <vt:lpstr>VII. Appendix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Kim, Tyler Yosep (tkj9ep)</cp:lastModifiedBy>
  <cp:revision>206</cp:revision>
  <dcterms:modified xsi:type="dcterms:W3CDTF">2024-09-30T03:19:58Z</dcterms:modified>
</cp:coreProperties>
</file>