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80" r:id="rId9"/>
    <p:sldId id="270" r:id="rId10"/>
    <p:sldId id="272" r:id="rId11"/>
    <p:sldId id="273" r:id="rId12"/>
    <p:sldId id="274" r:id="rId13"/>
    <p:sldId id="275" r:id="rId14"/>
    <p:sldId id="276" r:id="rId15"/>
    <p:sldId id="262" r:id="rId16"/>
    <p:sldId id="282" r:id="rId17"/>
    <p:sldId id="277" r:id="rId18"/>
    <p:sldId id="278" r:id="rId19"/>
    <p:sldId id="279" r:id="rId20"/>
    <p:sldId id="263" r:id="rId21"/>
    <p:sldId id="266" r:id="rId22"/>
    <p:sldId id="264" r:id="rId23"/>
    <p:sldId id="267" r:id="rId24"/>
    <p:sldId id="265" r:id="rId25"/>
    <p:sldId id="268" r:id="rId26"/>
    <p:sldId id="281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87" autoAdjust="0"/>
  </p:normalViewPr>
  <p:slideViewPr>
    <p:cSldViewPr snapToGrid="0">
      <p:cViewPr varScale="1">
        <p:scale>
          <a:sx n="163" d="100"/>
          <a:sy n="163" d="100"/>
        </p:scale>
        <p:origin x="427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Ablation: study of effect of each proposed component</a:t>
            </a:r>
          </a:p>
          <a:p>
            <a:r>
              <a:rPr lang="en-US" dirty="0"/>
              <a:t>FT/BT</a:t>
            </a:r>
          </a:p>
          <a:p>
            <a:pPr lvl="1"/>
            <a:r>
              <a:rPr lang="en-US" dirty="0"/>
              <a:t>Table II: all baselines are robust in tasks</a:t>
            </a:r>
          </a:p>
          <a:p>
            <a:pPr lvl="1"/>
            <a:r>
              <a:rPr lang="en-US" dirty="0"/>
              <a:t>No increase in backward task’s performance</a:t>
            </a:r>
          </a:p>
          <a:p>
            <a:pPr lvl="1"/>
            <a:r>
              <a:rPr lang="en-US" dirty="0"/>
              <a:t>FT: LLM-static and LRLL =&gt; increase in average success</a:t>
            </a:r>
          </a:p>
          <a:p>
            <a:pPr lvl="1"/>
            <a:r>
              <a:rPr lang="en-US" dirty="0"/>
              <a:t>LRLL-no-sleep =&gt; better compositional abilities</a:t>
            </a:r>
          </a:p>
          <a:p>
            <a:r>
              <a:rPr lang="en-US" dirty="0"/>
              <a:t>Static Prompts vs Retrieval</a:t>
            </a:r>
          </a:p>
          <a:p>
            <a:pPr lvl="1"/>
            <a:r>
              <a:rPr lang="en-US" dirty="0"/>
              <a:t>Later cycles for prompt saturation =&gt; hurt LLM; retrieval based baselines ensure fixed context length</a:t>
            </a:r>
          </a:p>
          <a:p>
            <a:r>
              <a:rPr lang="en-US" dirty="0"/>
              <a:t>Effect of Exploration</a:t>
            </a:r>
          </a:p>
          <a:p>
            <a:pPr lvl="1"/>
            <a:r>
              <a:rPr lang="en-US" dirty="0"/>
              <a:t>Figure 3: LLRL-no-wake struggled across cycles; due to one-one mapping between task and skill</a:t>
            </a:r>
          </a:p>
          <a:p>
            <a:r>
              <a:rPr lang="en-US" dirty="0"/>
              <a:t>Effect of Abstraction</a:t>
            </a:r>
          </a:p>
          <a:p>
            <a:pPr lvl="1"/>
            <a:r>
              <a:rPr lang="en-US" dirty="0"/>
              <a:t>LLRL-no-sleep never learns new skills</a:t>
            </a:r>
          </a:p>
          <a:p>
            <a:pPr lvl="1"/>
            <a:r>
              <a:rPr lang="en-US" dirty="0"/>
              <a:t>LLRL with sleep: less RAM because less experience</a:t>
            </a:r>
          </a:p>
          <a:p>
            <a:r>
              <a:rPr lang="en-US" dirty="0"/>
              <a:t>LLM and Embedding Models</a:t>
            </a:r>
          </a:p>
        </p:txBody>
      </p:sp>
    </p:spTree>
    <p:extLst>
      <p:ext uri="{BB962C8B-B14F-4D97-AF65-F5344CB8AC3E}">
        <p14:creationId xmlns:p14="http://schemas.microsoft.com/office/powerpoint/2010/main" val="275984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0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>
              <a:buFontTx/>
              <a:buChar char="-"/>
            </a:pPr>
            <a:r>
              <a:rPr lang="en-US" dirty="0"/>
              <a:t>Demos appended to memory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“a” is factorized based on current library skills</a:t>
            </a:r>
          </a:p>
          <a:p>
            <a:pPr marL="457200" indent="-298450">
              <a:buFontTx/>
              <a:buChar char="-"/>
            </a:pPr>
            <a:r>
              <a:rPr lang="en-US" dirty="0"/>
              <a:t>“r” way to verify success</a:t>
            </a:r>
          </a:p>
          <a:p>
            <a:pPr marL="457200" indent="-298450">
              <a:buFontTx/>
              <a:buChar char="-"/>
            </a:pPr>
            <a:r>
              <a:rPr lang="en-US" dirty="0"/>
              <a:t>Output: 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038475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interacts with environment</a:t>
            </a:r>
          </a:p>
          <a:p>
            <a:r>
              <a:rPr lang="en-US" dirty="0"/>
              <a:t>Notation</a:t>
            </a:r>
          </a:p>
          <a:p>
            <a:pPr lvl="1"/>
            <a:r>
              <a:rPr lang="en-US" dirty="0"/>
              <a:t>a =&gt; factorized based on current skill library</a:t>
            </a:r>
          </a:p>
          <a:p>
            <a:pPr lvl="1"/>
            <a:r>
              <a:rPr lang="en-US" dirty="0"/>
              <a:t>r =&gt; success code</a:t>
            </a:r>
          </a:p>
          <a:p>
            <a:pPr lvl="1"/>
            <a:r>
              <a:rPr lang="en-US" dirty="0"/>
              <a:t>l =&gt; instruction</a:t>
            </a:r>
          </a:p>
          <a:p>
            <a:r>
              <a:rPr lang="en-US" dirty="0"/>
              <a:t>LLM iteratively proposes task and pushes to simulator</a:t>
            </a:r>
          </a:p>
          <a:p>
            <a:pPr lvl="1"/>
            <a:r>
              <a:rPr lang="en-US" dirty="0"/>
              <a:t>Executed and verified using another LLM’s generated policy and success code</a:t>
            </a:r>
          </a:p>
          <a:p>
            <a:pPr lvl="1"/>
            <a:r>
              <a:rPr lang="en-US" dirty="0"/>
              <a:t>If successful, push to memory</a:t>
            </a:r>
          </a:p>
          <a:p>
            <a:r>
              <a:rPr lang="en-US" dirty="0"/>
              <a:t>Entire process repeated until iteration threshold or objectives are complete</a:t>
            </a:r>
          </a:p>
          <a:p>
            <a:r>
              <a:rPr lang="en-US" dirty="0"/>
              <a:t>Acquired experiences stored in replay buffer: </a:t>
            </a:r>
            <a:r>
              <a:rPr lang="en-US" dirty="0" err="1"/>
              <a:t>B_t</a:t>
            </a:r>
            <a:r>
              <a:rPr lang="en-US" dirty="0"/>
              <a:t> = {&lt;s_{0, k}, </a:t>
            </a:r>
            <a:r>
              <a:rPr lang="en-US" dirty="0" err="1"/>
              <a:t>l_k</a:t>
            </a:r>
            <a:r>
              <a:rPr lang="en-US" dirty="0"/>
              <a:t>, </a:t>
            </a:r>
            <a:r>
              <a:rPr lang="en-US" dirty="0" err="1"/>
              <a:t>a_k</a:t>
            </a:r>
            <a:r>
              <a:rPr lang="en-US" dirty="0"/>
              <a:t>, </a:t>
            </a:r>
            <a:r>
              <a:rPr lang="en-US" dirty="0" err="1"/>
              <a:t>r_k</a:t>
            </a:r>
            <a:r>
              <a:rPr lang="en-US" dirty="0"/>
              <a:t>&gt; | </a:t>
            </a:r>
            <a:r>
              <a:rPr lang="en-US" dirty="0" err="1"/>
              <a:t>r_k</a:t>
            </a:r>
            <a:r>
              <a:rPr lang="en-US" dirty="0"/>
              <a:t> = 1}</a:t>
            </a:r>
          </a:p>
          <a:p>
            <a:pPr lvl="1"/>
            <a:r>
              <a:rPr lang="en-US" dirty="0"/>
              <a:t>s_0,k = initial simulation of proposal k</a:t>
            </a:r>
          </a:p>
          <a:p>
            <a:r>
              <a:rPr lang="en-US" dirty="0"/>
              <a:t>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created using an abstract syntax tree of policy code</a:t>
            </a:r>
          </a:p>
          <a:p>
            <a:r>
              <a:rPr lang="en-US" dirty="0"/>
              <a:t>Clustered</a:t>
            </a:r>
          </a:p>
          <a:p>
            <a:pPr lvl="1"/>
            <a:r>
              <a:rPr lang="en-US" dirty="0"/>
              <a:t>Same tree structure modulo variable</a:t>
            </a:r>
          </a:p>
          <a:p>
            <a:pPr lvl="1"/>
            <a:r>
              <a:rPr lang="en-US" dirty="0"/>
              <a:t>Constant names</a:t>
            </a:r>
          </a:p>
          <a:p>
            <a:r>
              <a:rPr lang="en-US" dirty="0"/>
              <a:t>Clusters fed into LLM =&gt; examples in order to define new function to update the library; L_{t+1} = </a:t>
            </a:r>
            <a:r>
              <a:rPr lang="en-US" dirty="0" err="1"/>
              <a:t>L_t</a:t>
            </a:r>
            <a:r>
              <a:rPr lang="en-US" dirty="0"/>
              <a:t> union (</a:t>
            </a:r>
            <a:r>
              <a:rPr lang="en-US" dirty="0" err="1"/>
              <a:t>LLAbstract</a:t>
            </a:r>
            <a:r>
              <a:rPr lang="en-US" dirty="0"/>
              <a:t> of cluster)</a:t>
            </a:r>
          </a:p>
          <a:p>
            <a:r>
              <a:rPr lang="en-US" dirty="0"/>
              <a:t>If previous task fails =&gt; refactored and appended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81276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Frozen pretrained vision-language model: CLIP and MDETR</a:t>
            </a:r>
          </a:p>
          <a:p>
            <a:r>
              <a:rPr lang="en-US" dirty="0"/>
              <a:t>Experiences reflected as instruction-action-success tuple</a:t>
            </a:r>
          </a:p>
          <a:p>
            <a:r>
              <a:rPr lang="en-US" dirty="0"/>
              <a:t>Indexed by instruction embedding</a:t>
            </a:r>
          </a:p>
          <a:p>
            <a:pPr lvl="1"/>
            <a:r>
              <a:rPr lang="en-US" dirty="0"/>
              <a:t>Query instruction embedded by same model </a:t>
            </a:r>
            <a:r>
              <a:rPr lang="en-US" dirty="0" err="1"/>
              <a:t>z_q</a:t>
            </a:r>
            <a:r>
              <a:rPr lang="en-US" dirty="0"/>
              <a:t> and experience top-k</a:t>
            </a:r>
          </a:p>
          <a:p>
            <a:r>
              <a:rPr lang="en-US" dirty="0"/>
              <a:t>Skill Library</a:t>
            </a:r>
          </a:p>
          <a:p>
            <a:r>
              <a:rPr lang="en-US" dirty="0"/>
              <a:t>Replay Buffer</a:t>
            </a:r>
          </a:p>
          <a:p>
            <a:pPr lvl="1"/>
            <a:r>
              <a:rPr lang="en-US" dirty="0"/>
              <a:t>Same as experience memory but only for explored experiences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Proposes next task to complete in the simulator</a:t>
            </a:r>
          </a:p>
          <a:p>
            <a:pPr lvl="1"/>
            <a:r>
              <a:rPr lang="en-US" dirty="0"/>
              <a:t>Introduce task variation: alter concepts present in simulator; task compositions: combinations of concepts present in the demos</a:t>
            </a:r>
          </a:p>
          <a:p>
            <a:r>
              <a:rPr lang="en-US" dirty="0"/>
              <a:t>Skill Abstraction</a:t>
            </a:r>
          </a:p>
          <a:p>
            <a:pPr lvl="1"/>
            <a:r>
              <a:rPr lang="en-US" dirty="0"/>
              <a:t>Maintain same logic code  + abstract code variations</a:t>
            </a:r>
          </a:p>
          <a:p>
            <a:pPr lvl="1"/>
            <a:r>
              <a:rPr lang="en-US" dirty="0"/>
              <a:t>Boilerplates =&gt; new functions</a:t>
            </a:r>
          </a:p>
          <a:p>
            <a:pPr lvl="1"/>
            <a:r>
              <a:rPr lang="en-US" dirty="0"/>
              <a:t>Prompt</a:t>
            </a:r>
          </a:p>
          <a:p>
            <a:pPr lvl="2"/>
            <a:r>
              <a:rPr lang="en-US" dirty="0"/>
              <a:t>General purpose</a:t>
            </a:r>
          </a:p>
          <a:p>
            <a:pPr lvl="2"/>
            <a:r>
              <a:rPr lang="en-US" dirty="0"/>
              <a:t>API field</a:t>
            </a:r>
          </a:p>
          <a:p>
            <a:pPr lvl="2"/>
            <a:r>
              <a:rPr lang="en-US" dirty="0"/>
              <a:t>Two exemplar function definitions</a:t>
            </a:r>
          </a:p>
        </p:txBody>
      </p:sp>
    </p:spTree>
    <p:extLst>
      <p:ext uri="{BB962C8B-B14F-4D97-AF65-F5344CB8AC3E}">
        <p14:creationId xmlns:p14="http://schemas.microsoft.com/office/powerpoint/2010/main" val="138486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FT: unseen compositions of tasks</a:t>
            </a:r>
          </a:p>
          <a:p>
            <a:r>
              <a:rPr lang="en-US" dirty="0"/>
              <a:t>BT: FT tasks from previous cycle</a:t>
            </a:r>
          </a:p>
        </p:txBody>
      </p:sp>
    </p:spTree>
    <p:extLst>
      <p:ext uri="{BB962C8B-B14F-4D97-AF65-F5344CB8AC3E}">
        <p14:creationId xmlns:p14="http://schemas.microsoft.com/office/powerpoint/2010/main" val="109520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CLIPort</a:t>
            </a:r>
            <a:r>
              <a:rPr lang="en-US" dirty="0"/>
              <a:t> struggles with unseen attributes</a:t>
            </a:r>
          </a:p>
          <a:p>
            <a:r>
              <a:rPr lang="en-US" dirty="0"/>
              <a:t>Performance degrades with unseen instructions</a:t>
            </a:r>
          </a:p>
          <a:p>
            <a:r>
              <a:rPr lang="en-US" dirty="0"/>
              <a:t>LLM-Static (CAP): robust to unseen attributes; generalize well with unseen instructions; produces non-executable code with unseen instructions at later cycles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www.minecraftcrafting.info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minecraft.fandom.com/wiki/Minecraft_Wiki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www.flaticon.com/free-icon/wake-up_7606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890" y="2744684"/>
                <a:ext cx="5751697" cy="1936854"/>
              </a:xfrm>
            </p:spPr>
            <p:txBody>
              <a:bodyPr/>
              <a:lstStyle/>
              <a:p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sz="11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sz="11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python code that can used for robot deployment</a:t>
                </a:r>
              </a:p>
              <a:p>
                <a:pPr marL="59690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890" y="2744684"/>
                <a:ext cx="5751697" cy="1936854"/>
              </a:xfrm>
              <a:blipFill>
                <a:blip r:embed="rId3"/>
                <a:stretch>
                  <a:fillRect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E94FB9-1B90-906B-1FF4-41234FE9B8F8}"/>
              </a:ext>
            </a:extLst>
          </p:cNvPr>
          <p:cNvSpPr/>
          <p:nvPr/>
        </p:nvSpPr>
        <p:spPr>
          <a:xfrm>
            <a:off x="4160849" y="2981576"/>
            <a:ext cx="822302" cy="368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58180-C779-B30D-391F-D030CE02E330}"/>
              </a:ext>
            </a:extLst>
          </p:cNvPr>
          <p:cNvSpPr/>
          <p:nvPr/>
        </p:nvSpPr>
        <p:spPr>
          <a:xfrm>
            <a:off x="5367337" y="2744683"/>
            <a:ext cx="866776" cy="881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pic>
        <p:nvPicPr>
          <p:cNvPr id="11" name="Picture 10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BEE12D95-F759-FED9-3DCC-7D1DBBCFA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14871" y="1282267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9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265" y="932396"/>
            <a:ext cx="5343542" cy="1639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584820" y="2487112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in environment to grow proficiency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iteratively propose task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demonstration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current memory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tasks are executed and verified in simulator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a critic’s policy and success code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Successful =&gt; appended to memory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until iteration threshold or completed objective denoted in hints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 in replay buffer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=1&gt;}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initial simulation of proposal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9709C0D6-8286-ADF5-100F-9BDEDA6C6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414871" y="1282267"/>
            <a:ext cx="1204845" cy="120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 new skills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represented as abstract syntax tree of policy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experiences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each cluster into LLM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experiences as examples to define new function to update library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𝐿𝐿𝑀𝐴𝑏𝑠𝑡𝑟𝑎𝑐𝑡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Demonstration policies refactored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fails in previously successful task =&gt; policy-success refactored and appended into memory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wake phase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AB8D02E0-1811-1BF1-D33A-1EE44DC0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19" y="1008074"/>
            <a:ext cx="1473750" cy="14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Zero-shot vision-language grounding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=&gt; open vocabulary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MDETR =&gt; expression grounding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basic primitives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arm to certain pose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Opening/closing gripper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indexed by instruction embedding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by encoder-based LM [59]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[60]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retrieve experience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embedded with model and top-k experiences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skill corresponds to python function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buffer holds only explored experience of current cycle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Resets at beginning of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  <a:blipFill>
                <a:blip r:embed="rId3"/>
                <a:stretch>
                  <a:fillRect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8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6725"/>
            <a:ext cx="8520600" cy="379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Prompts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describing general purpose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task-code pairs from retrieved experiences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Chain-of-thoughts provided as comments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alter concepts present in instruction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Compositions: combinations of concepts present in demos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Abstraction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logic but account for variations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boilerplate snippets and abstract them to new functions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70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4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B9B4-5477-94A9-F6B2-6D0C7732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7ED6-4CB1-4473-5C7C-80E8517FB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629325"/>
            <a:ext cx="8520600" cy="188485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against baselines for tabletop manipulation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impact of contributions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transferability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76B31-3907-36D8-1A2D-C5B0420195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B48CA-D124-3D9E-CBB4-2F20DBF34CB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9775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88086"/>
            <a:ext cx="8520600" cy="42554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 and text-embedding-ada-002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blocks-and-bowls setup replicated from previous works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 task templates and 4 cycles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coordination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reasoning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manipulation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instances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instructions with seen (SA)/unseen (UA) attributes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Unseen instructions with unseen attributes (UI)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lifelong setup</a:t>
            </a:r>
          </a:p>
          <a:p>
            <a:pPr lvl="2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Forward-transfer</a:t>
            </a:r>
          </a:p>
          <a:p>
            <a:pPr lvl="2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Backward-transfer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pPr lvl="1">
              <a:lnSpc>
                <a:spcPct val="10000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LLRL-no-sleep</a:t>
            </a:r>
          </a:p>
          <a:p>
            <a:pPr lvl="1">
              <a:lnSpc>
                <a:spcPct val="10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LLRL-no-wake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56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1020777"/>
            <a:ext cx="3919319" cy="39997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Manipulation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teacher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5 demonstrations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per seen attribute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for each cycle</a:t>
            </a:r>
          </a:p>
          <a:p>
            <a:pPr lvl="3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per unseen attributes and unseen attributes with unseen instructions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trajectories per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append to prompt</a:t>
            </a:r>
          </a:p>
          <a:p>
            <a:pPr lvl="1"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2091-3398-06A6-7F3D-FE95F21E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71512"/>
            <a:ext cx="4001058" cy="180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A652-0D54-4630-A0DA-1ABC35206EBE}"/>
              </a:ext>
            </a:extLst>
          </p:cNvPr>
          <p:cNvSpPr txBox="1"/>
          <p:nvPr/>
        </p:nvSpPr>
        <p:spPr>
          <a:xfrm>
            <a:off x="4644362" y="3471988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I of paper</a:t>
            </a:r>
          </a:p>
        </p:txBody>
      </p:sp>
    </p:spTree>
    <p:extLst>
      <p:ext uri="{BB962C8B-B14F-4D97-AF65-F5344CB8AC3E}">
        <p14:creationId xmlns:p14="http://schemas.microsoft.com/office/powerpoint/2010/main" val="129970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972" y="1187445"/>
            <a:ext cx="1695814" cy="57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30DA6-2219-3203-E061-00F54BA5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50" y="1088236"/>
            <a:ext cx="3243160" cy="142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187B8-A2C9-4489-1051-5A883A38F3A5}"/>
              </a:ext>
            </a:extLst>
          </p:cNvPr>
          <p:cNvSpPr txBox="1"/>
          <p:nvPr/>
        </p:nvSpPr>
        <p:spPr>
          <a:xfrm>
            <a:off x="5108850" y="2515436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2 of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C33B1-4B5E-BD79-0F37-2051932D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00" y="2649252"/>
            <a:ext cx="7492600" cy="233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A578C-9436-D4C3-29BA-2F168322D321}"/>
              </a:ext>
            </a:extLst>
          </p:cNvPr>
          <p:cNvSpPr txBox="1"/>
          <p:nvPr/>
        </p:nvSpPr>
        <p:spPr>
          <a:xfrm>
            <a:off x="673300" y="4894540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figures 3 and 4</a:t>
            </a:r>
          </a:p>
        </p:txBody>
      </p:sp>
    </p:spTree>
    <p:extLst>
      <p:ext uri="{BB962C8B-B14F-4D97-AF65-F5344CB8AC3E}">
        <p14:creationId xmlns:p14="http://schemas.microsoft.com/office/powerpoint/2010/main" val="275812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945666"/>
            <a:ext cx="8520600" cy="34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Paper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LRLL works?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V. Strengths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7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2F4-0363-EFD5-FA3E-1FEC4AA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C15D-0E3D-7CDD-6EDC-798612F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00" y="1241695"/>
            <a:ext cx="8520600" cy="3416400"/>
          </a:xfrm>
        </p:spPr>
        <p:txBody>
          <a:bodyPr/>
          <a:lstStyle/>
          <a:p>
            <a:r>
              <a:rPr lang="en-US" sz="3200" dirty="0"/>
              <a:t>Excellent at learning new</a:t>
            </a:r>
          </a:p>
          <a:p>
            <a:r>
              <a:rPr lang="en-US" sz="3200" dirty="0"/>
              <a:t>Memory efficient</a:t>
            </a:r>
          </a:p>
          <a:p>
            <a:r>
              <a:rPr lang="en-US" sz="3200" dirty="0"/>
              <a:t>Dynamically learn skills for increasing complex situations</a:t>
            </a:r>
          </a:p>
          <a:p>
            <a:r>
              <a:rPr lang="en-US" sz="3200" dirty="0"/>
              <a:t>Minimal expert intervention</a:t>
            </a:r>
          </a:p>
          <a:p>
            <a:r>
              <a:rPr lang="en-US" sz="3200" dirty="0"/>
              <a:t>Scalability in learning new skills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6CE5-BDC4-3B5D-BB93-CFC5C5FA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406A-D76E-8917-F803-18C4570DF4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096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VI.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24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909-EA2E-A171-5488-4380A262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84A5-17F0-3657-32AD-EBD96D8D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3324"/>
            <a:ext cx="8520600" cy="3731589"/>
          </a:xfrm>
        </p:spPr>
        <p:txBody>
          <a:bodyPr/>
          <a:lstStyle/>
          <a:p>
            <a:r>
              <a:rPr lang="en-US" sz="2800" dirty="0"/>
              <a:t>Limited by choice of vision API</a:t>
            </a:r>
          </a:p>
          <a:p>
            <a:r>
              <a:rPr lang="en-US" sz="2800" dirty="0"/>
              <a:t>Limited scalability to skills that can be expressed symbolically</a:t>
            </a:r>
          </a:p>
          <a:p>
            <a:r>
              <a:rPr lang="en-US" sz="2800" dirty="0"/>
              <a:t>Refining initial prompts to exploration/abstraction modules when changing domains or LLM engines</a:t>
            </a:r>
          </a:p>
          <a:p>
            <a:r>
              <a:rPr lang="en-US" sz="2800" dirty="0"/>
              <a:t>Latency and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710B-3BE8-D636-2D43-B310AC049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2C9A-F728-5CC7-3544-2E48C727C26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6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VII. Extensions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46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75D-7707-A925-F8A4-A90F665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E05F-777E-8145-BD96-0956E7E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US" sz="2400" dirty="0"/>
              <a:t>Authors want investigate gap between GPT and other alternatives</a:t>
            </a:r>
          </a:p>
          <a:p>
            <a:r>
              <a:rPr lang="en-US" sz="2400" dirty="0"/>
              <a:t>What applications could LRLL have in a more complicated end-effector such as a humanoid hand?</a:t>
            </a:r>
          </a:p>
          <a:p>
            <a:r>
              <a:rPr lang="en-US" sz="2400" dirty="0"/>
              <a:t>How would a multimodal input affect the number of new skills that LRLL robot could learn?</a:t>
            </a:r>
          </a:p>
          <a:p>
            <a:r>
              <a:rPr lang="en-US" sz="2400" dirty="0"/>
              <a:t>What are other ways that LRLL can explore and propose different tasks?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BDF-E1EF-F4BC-2B44-9D7C30C7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1D53-0080-DC66-5297-FFD4D612D4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12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177B-49C4-45D5-3359-77DD3AA0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4A76-8A98-2B7C-66D3-C9E7051BE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67C50-C2FE-B4B1-04CC-C4540FEFEE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282D-7A03-8948-C2E5-16A1D7A3733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I. Overview of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6D7-64DF-D879-A8ED-AE2DCF3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D3E-1D38-B279-2E26-22C6A090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Tziafas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Hamidreza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for generating policy code limit agent to stationary range of addressable tasks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(LRLL): LLM that grows robot skill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and retrieval of past experiences to serve as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Self-guided exploration policy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Distills recent experiences into new skills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 with minimal human online interaction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3364-6C7C-F19E-2F42-BF2DE802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DC04-0803-7874-ACBF-41421999CBE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II. Background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Learning: computer systems that can learn and adapt without being explicitly trained</a:t>
            </a:r>
          </a:p>
          <a:p>
            <a:pPr lvl="1"/>
            <a:r>
              <a:rPr lang="en-US" b="1" dirty="0"/>
              <a:t>Finetuning</a:t>
            </a:r>
            <a:r>
              <a:rPr lang="en-US" dirty="0"/>
              <a:t>: process of finding the best value for nontrainable parameters</a:t>
            </a:r>
          </a:p>
          <a:p>
            <a:pPr lvl="1"/>
            <a:r>
              <a:rPr lang="en-US" b="1" dirty="0"/>
              <a:t>Gradient-based optimization</a:t>
            </a:r>
            <a:r>
              <a:rPr lang="en-US" dirty="0"/>
              <a:t>: the use of gradients to optimize an objective function</a:t>
            </a:r>
          </a:p>
          <a:p>
            <a:pPr lvl="1"/>
            <a:r>
              <a:rPr lang="en-US" b="1" dirty="0"/>
              <a:t>Large Language Models (LLM): </a:t>
            </a:r>
            <a:r>
              <a:rPr lang="en-US" dirty="0"/>
              <a:t>a type of machine learning algorithm that generates natural language and others</a:t>
            </a:r>
          </a:p>
          <a:p>
            <a:pPr lvl="1"/>
            <a:r>
              <a:rPr lang="en-US" b="1" dirty="0"/>
              <a:t>Bootstrapping</a:t>
            </a:r>
            <a:r>
              <a:rPr lang="en-US" dirty="0"/>
              <a:t>: sampling with </a:t>
            </a:r>
            <a:r>
              <a:rPr lang="en-US" dirty="0" err="1"/>
              <a:t>replacment</a:t>
            </a:r>
            <a:endParaRPr lang="en-US" dirty="0"/>
          </a:p>
          <a:p>
            <a:r>
              <a:rPr lang="en-US" dirty="0"/>
              <a:t>General</a:t>
            </a:r>
          </a:p>
          <a:p>
            <a:pPr lvl="1"/>
            <a:r>
              <a:rPr lang="en-US" b="1" dirty="0"/>
              <a:t>Abstract Syntax Tree (AST)</a:t>
            </a:r>
            <a:r>
              <a:rPr lang="en-US" dirty="0"/>
              <a:t>: a tree representation of code</a:t>
            </a:r>
          </a:p>
          <a:p>
            <a:pPr lvl="1"/>
            <a:r>
              <a:rPr lang="en-US" b="1" dirty="0"/>
              <a:t>Cluster</a:t>
            </a:r>
            <a:r>
              <a:rPr lang="en-US" dirty="0"/>
              <a:t>: a group of objects that are similar to each other</a:t>
            </a:r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process of approaching a task step-by-step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9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49E5-1138-5D73-59DE-1732A797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07D9-4242-D0B2-DB5F-71A1E67E17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6CF6-7641-D0B4-C742-3842A9986D9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D2082-B904-B5C7-EBE8-9FD95DED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" y="3338368"/>
            <a:ext cx="2548421" cy="539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E6E582-45B1-E610-9292-68CCF5193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07" y="3230967"/>
            <a:ext cx="645456" cy="1228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F1D2-D60C-46C7-E92B-ECC284588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594" y="3189305"/>
            <a:ext cx="792860" cy="1228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BF7699-CEE0-7796-CC90-178AF64BB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99" y="3954399"/>
            <a:ext cx="2548422" cy="421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827A0E-6052-A207-923A-724BDAAB5C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3580" y="3845330"/>
            <a:ext cx="641750" cy="5727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9AF2B0-3752-756A-716E-AB3E039AE3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015" y="2039830"/>
            <a:ext cx="670041" cy="92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60162E-6A7E-A29F-D02F-BD4B084FE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673" y="846064"/>
            <a:ext cx="484723" cy="8907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FFCFA3-4343-907A-FB29-CA78F8F49EE6}"/>
              </a:ext>
            </a:extLst>
          </p:cNvPr>
          <p:cNvSpPr txBox="1"/>
          <p:nvPr/>
        </p:nvSpPr>
        <p:spPr>
          <a:xfrm>
            <a:off x="1069179" y="4487800"/>
            <a:ext cx="88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809213-CD46-E494-0969-67CABCEAE69D}"/>
              </a:ext>
            </a:extLst>
          </p:cNvPr>
          <p:cNvSpPr txBox="1"/>
          <p:nvPr/>
        </p:nvSpPr>
        <p:spPr>
          <a:xfrm>
            <a:off x="4395015" y="4487800"/>
            <a:ext cx="72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0805C6-EE97-48F6-B9EB-06DDE4D7210B}"/>
              </a:ext>
            </a:extLst>
          </p:cNvPr>
          <p:cNvSpPr txBox="1"/>
          <p:nvPr/>
        </p:nvSpPr>
        <p:spPr>
          <a:xfrm>
            <a:off x="6783131" y="4487800"/>
            <a:ext cx="1757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Farming/Harvesting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6175A-D451-A092-7E9D-3C4A8FE9064C}"/>
              </a:ext>
            </a:extLst>
          </p:cNvPr>
          <p:cNvCxnSpPr>
            <a:stCxn id="9" idx="0"/>
            <a:endCxn id="19" idx="1"/>
          </p:cNvCxnSpPr>
          <p:nvPr/>
        </p:nvCxnSpPr>
        <p:spPr>
          <a:xfrm flipV="1">
            <a:off x="1509711" y="2499954"/>
            <a:ext cx="2885304" cy="83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32F0A9-71B4-33F3-1854-DD329ECC4DDF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4730035" y="2960077"/>
            <a:ext cx="1" cy="27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50B6D-8CA5-F598-6EC1-1EA3301D9D51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065056" y="2499954"/>
            <a:ext cx="2016782" cy="85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74D39-092F-5338-6695-AD90C179E1FD}"/>
              </a:ext>
            </a:extLst>
          </p:cNvPr>
          <p:cNvCxnSpPr>
            <a:stCxn id="19" idx="0"/>
            <a:endCxn id="21" idx="2"/>
          </p:cNvCxnSpPr>
          <p:nvPr/>
        </p:nvCxnSpPr>
        <p:spPr>
          <a:xfrm flipH="1" flipV="1">
            <a:off x="4730035" y="1736794"/>
            <a:ext cx="1" cy="30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5B964C-AC12-9995-0F83-9DACE7DC1D0A}"/>
              </a:ext>
            </a:extLst>
          </p:cNvPr>
          <p:cNvSpPr txBox="1"/>
          <p:nvPr/>
        </p:nvSpPr>
        <p:spPr>
          <a:xfrm>
            <a:off x="5209402" y="2116004"/>
            <a:ext cx="83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4F3774-579D-66EC-243F-A030A38DA942}"/>
              </a:ext>
            </a:extLst>
          </p:cNvPr>
          <p:cNvSpPr txBox="1"/>
          <p:nvPr/>
        </p:nvSpPr>
        <p:spPr>
          <a:xfrm>
            <a:off x="5204879" y="1125724"/>
            <a:ext cx="938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50970E-4518-5712-8068-AF961DC89E64}"/>
              </a:ext>
            </a:extLst>
          </p:cNvPr>
          <p:cNvSpPr txBox="1"/>
          <p:nvPr/>
        </p:nvSpPr>
        <p:spPr>
          <a:xfrm>
            <a:off x="159301" y="4825931"/>
            <a:ext cx="40602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from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https://minecraft.fandom.com/wiki/Minecraft_Wiki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https://www.minecraftcrafting.info/</a:t>
            </a:r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51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6D2-1B64-193A-D978-8BC6538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9D2-99D1-043F-9BE3-0EF6CB82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66725"/>
            <a:ext cx="8673000" cy="4950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or LRLL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01A-A2C4-690E-99C2-BF45D64F1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4476-C36C-C9E6-F827-8CCB0600E7DF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9BD6-3057-02E6-DF53-1D7BBF89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1361732"/>
            <a:ext cx="8135485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0A31-0AEE-E458-09C2-AB3F2BD534C3}"/>
              </a:ext>
            </a:extLst>
          </p:cNvPr>
          <p:cNvSpPr txBox="1"/>
          <p:nvPr/>
        </p:nvSpPr>
        <p:spPr>
          <a:xfrm>
            <a:off x="504256" y="3781769"/>
            <a:ext cx="434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taken from figure 2 from </a:t>
            </a:r>
            <a:r>
              <a:rPr lang="en-US" sz="1050" dirty="0" err="1"/>
              <a:t>Tziafas</a:t>
            </a:r>
            <a:r>
              <a:rPr lang="en-US" sz="1050" dirty="0"/>
              <a:t> and </a:t>
            </a:r>
            <a:r>
              <a:rPr lang="en-US" sz="1050" dirty="0" err="1"/>
              <a:t>Kasaei</a:t>
            </a:r>
            <a:r>
              <a:rPr lang="en-US" sz="1050" dirty="0"/>
              <a:t> 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7D5397-1E70-7444-A2A6-3A80A4AD9DBF}"/>
              </a:ext>
            </a:extLst>
          </p:cNvPr>
          <p:cNvSpPr txBox="1">
            <a:spLocks/>
          </p:cNvSpPr>
          <p:nvPr/>
        </p:nvSpPr>
        <p:spPr>
          <a:xfrm>
            <a:off x="159300" y="4043379"/>
            <a:ext cx="6146250" cy="10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Wake-Sleep Cycle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agents interact with environment and users to grow experience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reflects on experience to expand capabilities</a:t>
            </a:r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 descr="A person standing in front of a bed&#10;&#10;Description automatically generated">
            <a:extLst>
              <a:ext uri="{FF2B5EF4-FFF2-40B4-BE49-F238E27FC236}">
                <a16:creationId xmlns:a16="http://schemas.microsoft.com/office/drawing/2014/main" id="{E36B0B7C-2689-CF37-CFC4-B6DEC794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24706" y="3902919"/>
            <a:ext cx="747712" cy="7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522CFB-3409-3157-DD83-49F79BDAE7BA}"/>
              </a:ext>
            </a:extLst>
          </p:cNvPr>
          <p:cNvSpPr txBox="1"/>
          <p:nvPr/>
        </p:nvSpPr>
        <p:spPr>
          <a:xfrm>
            <a:off x="6372718" y="4695920"/>
            <a:ext cx="26119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Image from </a:t>
            </a:r>
            <a:r>
              <a:rPr lang="en-US" sz="700" dirty="0">
                <a:hlinkClick r:id="rId4"/>
              </a:rPr>
              <a:t>https://www.flaticon.com/free-icon/wake-up_760644</a:t>
            </a:r>
            <a:r>
              <a:rPr lang="en-US" sz="700" dirty="0"/>
              <a:t> and https://www.freepik.com/icon/enough-sleep_6807803 </a:t>
            </a:r>
          </a:p>
        </p:txBody>
      </p:sp>
      <p:pic>
        <p:nvPicPr>
          <p:cNvPr id="13" name="Picture 12" descr="A blue bed with a white blanket and a clock on the wall&#10;&#10;Description automatically generated">
            <a:extLst>
              <a:ext uri="{FF2B5EF4-FFF2-40B4-BE49-F238E27FC236}">
                <a16:creationId xmlns:a16="http://schemas.microsoft.com/office/drawing/2014/main" id="{CA75BF87-306E-20C1-8998-710F1032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188" y="3902919"/>
            <a:ext cx="747712" cy="74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91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1445</Words>
  <Application>Microsoft Office PowerPoint</Application>
  <PresentationFormat>On-screen Show (16:9)</PresentationFormat>
  <Paragraphs>284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Helvetica Neue Light</vt:lpstr>
      <vt:lpstr>Times New Roman</vt:lpstr>
      <vt:lpstr>Cambria Math</vt:lpstr>
      <vt:lpstr>Arial</vt:lpstr>
      <vt:lpstr>Simple Light</vt:lpstr>
      <vt:lpstr>Learning for Interactive Robots  Lifelong Robot Library Learning: Bootstrapping Composable and Generalizable Skills for Embodied Control with Language Models</vt:lpstr>
      <vt:lpstr>Overview</vt:lpstr>
      <vt:lpstr>I. Overview of Paper</vt:lpstr>
      <vt:lpstr>Overview of Paper</vt:lpstr>
      <vt:lpstr>II. Background Knowledge</vt:lpstr>
      <vt:lpstr>II. Background Knowledge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III. How LRLL works?</vt:lpstr>
      <vt:lpstr>IV. Experimental Results</vt:lpstr>
      <vt:lpstr>IV. Experimental Results</vt:lpstr>
      <vt:lpstr>IV. Experimental Results</vt:lpstr>
      <vt:lpstr>IV. Experimental Results</vt:lpstr>
      <vt:lpstr>IV. Experimental Results</vt:lpstr>
      <vt:lpstr>V. Strengths</vt:lpstr>
      <vt:lpstr>V. Strengths</vt:lpstr>
      <vt:lpstr>VI. Weaknesses</vt:lpstr>
      <vt:lpstr>VI. Weaknesses</vt:lpstr>
      <vt:lpstr>VII. Extensions </vt:lpstr>
      <vt:lpstr>VII. Extensions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157</cp:revision>
  <dcterms:modified xsi:type="dcterms:W3CDTF">2024-09-26T02:05:43Z</dcterms:modified>
</cp:coreProperties>
</file>