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bc180d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bc180d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a2008f6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9a2008f6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9a2008f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9a2008f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a2008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a2008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a2008f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a2008f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9a2008f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9a2008f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9a2008f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9a2008f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a2008f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a2008f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a2008f6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9a2008f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a2008f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a2008f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9a2008f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9a2008f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Ms. Sara Rehmat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of Solution Methods in Reinforcement Learning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tabular solution </a:t>
            </a:r>
            <a:r>
              <a:rPr lang="en"/>
              <a:t>in reinforcement learning (RL) refers to a type of algorithm where the agent explicitly stores and updates the value of each state (or state-action pair) in a table.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 usually exact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Approximate solution</a:t>
            </a:r>
            <a:r>
              <a:rPr lang="en"/>
              <a:t> can be applied effectively to much larger problems.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Solution Methods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Multi-armed bandit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Markov Decision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Formulation (multiple states)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Algorithms for solving MDPs: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</a:t>
            </a:r>
            <a:r>
              <a:rPr lang="en"/>
              <a:t>ynamic programming,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Monte Carlo Methods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Temporal-difference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Taxi-v3 Example in OpenAI Gym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22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" sz="2420"/>
              <a:t>Agent: Taxi driver</a:t>
            </a:r>
            <a:endParaRPr sz="2420"/>
          </a:p>
          <a:p>
            <a:pPr indent="-3822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" sz="2420"/>
              <a:t>Environment: </a:t>
            </a:r>
            <a:endParaRPr sz="2420"/>
          </a:p>
          <a:p>
            <a:pPr indent="-3587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50"/>
              <a:buChar char="○"/>
            </a:pPr>
            <a:r>
              <a:rPr lang="en" sz="2050"/>
              <a:t>Grid World Layout</a:t>
            </a:r>
            <a:endParaRPr sz="2050"/>
          </a:p>
          <a:p>
            <a:pPr indent="-3587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50"/>
              <a:buChar char="○"/>
            </a:pPr>
            <a:r>
              <a:rPr lang="en" sz="2050"/>
              <a:t>The environment consists of a 5x5 grid with fixed locations marked as:</a:t>
            </a:r>
            <a:endParaRPr sz="2050"/>
          </a:p>
          <a:p>
            <a:pPr indent="-358775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50"/>
              <a:buChar char="■"/>
            </a:pPr>
            <a:r>
              <a:rPr lang="en" sz="2050"/>
              <a:t>R (Red), G (Green), B (Blue), and Y (Yellow).</a:t>
            </a:r>
            <a:endParaRPr sz="2050"/>
          </a:p>
          <a:p>
            <a:pPr indent="-3587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50"/>
              <a:buChar char="○"/>
            </a:pPr>
            <a:r>
              <a:rPr lang="en" sz="2050"/>
              <a:t>These locations serve as potential pickup and drop-off points for the passenger.</a:t>
            </a:r>
            <a:endParaRPr sz="205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Taxi-v3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1400"/>
              </a:spcBef>
              <a:spcAft>
                <a:spcPts val="0"/>
              </a:spcAft>
              <a:buSzPts val="3200"/>
              <a:buChar char="●"/>
            </a:pPr>
            <a:r>
              <a:rPr lang="en" sz="2700">
                <a:solidFill>
                  <a:schemeClr val="dk1"/>
                </a:solidFill>
              </a:rPr>
              <a:t>States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Actions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Rewards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Policy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" sz="2700">
                <a:solidFill>
                  <a:schemeClr val="dk1"/>
                </a:solidFill>
              </a:rPr>
              <a:t>Goal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States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state in Taxi-v3 is discrete and encodes the following information: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Taxi's Location: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grid cell in the 5x5 grid, represented by the row and column coordinates.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Passenger's Location: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be one of the four fixed points (R, G, B, Y) or inside the taxi (encoded as "in_taxi").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Destination: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One of the four fixed points (R, G, B, Y).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States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State Space: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 taxi locations (5x5 grid).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passenger states (4 locations + inside the taxi).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 destination points.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number of states: 25*5*4 =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Example State Encoding: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328: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Taxi is at (3, 1) on the grid.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Passenger is at location "Y".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 is location "R".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Actions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b="1" lang="en" sz="2000">
                <a:solidFill>
                  <a:schemeClr val="dk1"/>
                </a:solidFill>
              </a:rPr>
              <a:t>action space</a:t>
            </a:r>
            <a:r>
              <a:rPr lang="en" sz="2000">
                <a:solidFill>
                  <a:schemeClr val="dk1"/>
                </a:solidFill>
              </a:rPr>
              <a:t> consists of 6 discrete actions:</a:t>
            </a:r>
            <a:endParaRPr sz="2000">
              <a:solidFill>
                <a:schemeClr val="dk1"/>
              </a:solidFill>
            </a:endParaRPr>
          </a:p>
          <a:p>
            <a:pPr indent="-3175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Move South (0).</a:t>
            </a:r>
            <a:endParaRPr sz="2000">
              <a:solidFill>
                <a:schemeClr val="dk1"/>
              </a:solidFill>
            </a:endParaRPr>
          </a:p>
          <a:p>
            <a:pPr indent="-3175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Move North (1).</a:t>
            </a:r>
            <a:endParaRPr sz="2000">
              <a:solidFill>
                <a:schemeClr val="dk1"/>
              </a:solidFill>
            </a:endParaRPr>
          </a:p>
          <a:p>
            <a:pPr indent="-3175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Move East (2).</a:t>
            </a:r>
            <a:endParaRPr sz="2000">
              <a:solidFill>
                <a:schemeClr val="dk1"/>
              </a:solidFill>
            </a:endParaRPr>
          </a:p>
          <a:p>
            <a:pPr indent="-3175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Move West (3).</a:t>
            </a:r>
            <a:endParaRPr sz="2000">
              <a:solidFill>
                <a:schemeClr val="dk1"/>
              </a:solidFill>
            </a:endParaRPr>
          </a:p>
          <a:p>
            <a:pPr indent="-3175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Pick Up Passenger (4).</a:t>
            </a:r>
            <a:endParaRPr sz="2000">
              <a:solidFill>
                <a:schemeClr val="dk1"/>
              </a:solidFill>
            </a:endParaRPr>
          </a:p>
          <a:p>
            <a:pPr indent="-3175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Drop Off Passenger (5).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Action Space:</a:t>
            </a:r>
            <a:endParaRPr b="1" sz="1900">
              <a:solidFill>
                <a:schemeClr val="dk1"/>
              </a:solidFill>
            </a:endParaRPr>
          </a:p>
          <a:p>
            <a:pPr indent="-3175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Size: 6.</a:t>
            </a:r>
            <a:endParaRPr sz="2000">
              <a:solidFill>
                <a:schemeClr val="dk1"/>
              </a:solidFill>
            </a:endParaRPr>
          </a:p>
          <a:p>
            <a:pPr indent="-3175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Each action affects the environment in specific ways:</a:t>
            </a:r>
            <a:endParaRPr sz="2000">
              <a:solidFill>
                <a:schemeClr val="dk1"/>
              </a:solidFill>
            </a:endParaRPr>
          </a:p>
          <a:p>
            <a:pPr indent="-3175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Movement actions shift the taxi's location (if not blocked by the grid's boundary).</a:t>
            </a:r>
            <a:endParaRPr sz="2000">
              <a:solidFill>
                <a:schemeClr val="dk1"/>
              </a:solidFill>
            </a:endParaRPr>
          </a:p>
          <a:p>
            <a:pPr indent="-3175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"Pick Up" and "Drop Off" actions succeed only under valid conditions (e.g., taxi at passenger’s location or at the destination).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Rewards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Rewards are provided based on the agent's actions and their consequences: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-1: For every time step (to encourage efficiency).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+20: For successfully dropping off the passenger at the correct destination.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-10: For invalid actions: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Attempting to pick up a passenger when the taxi is not at their location.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Attempting to drop off a passenger when not at the correct destination.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Policy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policy defines how the agent selects actions in each state to maximize cumulative rewards. In reinforcement learning, the policy is learned through algorithms such 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Q-learning: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Policy 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Epsilon-Greedy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Representation: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Initially, the policy is random (chooses actions arbitrarily).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 time, the policy improves, guiding the agent to take optimal actions based on learned values.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Goal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is to maximize the cumulative reward by: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Picking up the passenger at their starting location.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Delivering them to their destination in the shortest number of steps possible.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Avoiding penalties for invalid actions.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