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11C563-7403-44F9-9AAB-721CDDC1E926}">
  <a:tblStyle styleId="{3411C563-7403-44F9-9AAB-721CDDC1E9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b172455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b172455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f627337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f627337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f627337a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f627337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f627337a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f627337a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f627337a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f627337a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f627337a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f627337a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3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Ms. Sara Rehmat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Multi-armed bandits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753100" cy="21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simplest reinforcement learning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 doesn’t change with 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Actions don’t have delayed effects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Multi-armed bandits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19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 are faced repeatedly with a choice among k </a:t>
            </a:r>
            <a:r>
              <a:rPr lang="en"/>
              <a:t>different</a:t>
            </a:r>
            <a:r>
              <a:rPr lang="en"/>
              <a:t> options, or actions.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After each choice you receive a numerical reward chosen from a stationary probability distribution that depends on the action you selected.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Your objective is to maximize the expected total reward over some time period, for example, over 1000 action selections, or time steps.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 must both try actions to learn their values (explore), and prefer those that appear best (exploit) 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25" y="3206925"/>
            <a:ext cx="73152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value of action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2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True value of an action is the expected value of the rewards the agent can get for that action.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problem is that true values are unknown. The distribution is unknown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675" y="3295975"/>
            <a:ext cx="7858801" cy="7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Estimates of actions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24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Values of actions are estimated using action-value methods.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Action value method </a:t>
            </a:r>
            <a:r>
              <a:rPr lang="en"/>
              <a:t>determines</a:t>
            </a:r>
            <a:r>
              <a:rPr lang="en"/>
              <a:t> the estimate of action a at time step t as Q</a:t>
            </a:r>
            <a:r>
              <a:rPr baseline="-25000" lang="en"/>
              <a:t>t</a:t>
            </a:r>
            <a:r>
              <a:rPr lang="en"/>
              <a:t>(a) in given equation.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</a:t>
            </a:r>
            <a:r>
              <a:rPr lang="en"/>
              <a:t>redicate 1 denotes the random variable that is 1 if predicate is true and 0 if it is not.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the denominator is zero, then we instead define </a:t>
            </a:r>
            <a:r>
              <a:rPr lang="en"/>
              <a:t>Q</a:t>
            </a:r>
            <a:r>
              <a:rPr baseline="-25000" lang="en"/>
              <a:t>t</a:t>
            </a:r>
            <a:r>
              <a:rPr lang="en"/>
              <a:t>(a)</a:t>
            </a:r>
            <a:r>
              <a:rPr lang="en"/>
              <a:t> as some default value, such as 0.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 the denominator goes to infinity, by the law of large numbers,  </a:t>
            </a:r>
            <a:r>
              <a:rPr lang="en"/>
              <a:t>Q</a:t>
            </a:r>
            <a:r>
              <a:rPr baseline="-25000" lang="en"/>
              <a:t>t</a:t>
            </a:r>
            <a:r>
              <a:rPr lang="en"/>
              <a:t>(a) </a:t>
            </a:r>
            <a:r>
              <a:rPr lang="en"/>
              <a:t>converges to q*(a).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call this the sample-average method for estimating action values because each estimate is an average of the sample of relevant rewards.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00" y="3339040"/>
            <a:ext cx="9143999" cy="1335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Sample Average Method</a:t>
            </a:r>
            <a:endParaRPr/>
          </a:p>
        </p:txBody>
      </p:sp>
      <p:graphicFrame>
        <p:nvGraphicFramePr>
          <p:cNvPr id="88" name="Google Shape;88;p18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{3411C563-7403-44F9-9AAB-721CDDC1E926}</a:tableStyleId>
              </a:tblPr>
              <a:tblGrid>
                <a:gridCol w="1949525"/>
                <a:gridCol w="1949525"/>
                <a:gridCol w="1110925"/>
                <a:gridCol w="2788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Step</a:t>
                      </a:r>
                      <a:endParaRPr b="1"/>
                    </a:p>
                  </a:txBody>
                  <a:tcPr marT="91425" marB="91425" marR="91425" marL="91425"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Action</a:t>
                      </a:r>
                      <a:endParaRPr b="1"/>
                    </a:p>
                  </a:txBody>
                  <a:tcPr marT="91425" marB="91425" marR="91425" marL="91425"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Reward</a:t>
                      </a:r>
                      <a:endParaRPr b="1"/>
                    </a:p>
                  </a:txBody>
                  <a:tcPr marT="91425" marB="91425" marR="91425" marL="91425"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Updated Q(a)</a:t>
                      </a:r>
                      <a:endParaRPr b="1"/>
                    </a:p>
                  </a:txBody>
                  <a:tcPr marT="91425" marB="91425" marR="91425" marL="91425"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A1</a:t>
                      </a:r>
                      <a:endParaRPr/>
                    </a:p>
                  </a:txBody>
                  <a:tcPr marT="19050" marB="19050" marR="28575" marL="28575" anchor="b">
                    <a:lnL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9050" marB="19050" marR="28575" marL="28575" anchor="b">
                    <a:lnL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Q(A1)=2.0 (since N(A1)=1)</a:t>
                      </a:r>
                      <a:endParaRPr/>
                    </a:p>
                  </a:txBody>
                  <a:tcPr marT="19050" marB="19050" marR="91425" marL="91425" anchor="b">
                    <a:lnL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9050" marB="19050" marR="28575" marL="28575" anchor="b">
                    <a:lnL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A2</a:t>
                      </a:r>
                      <a:endParaRPr/>
                    </a:p>
                  </a:txBody>
                  <a:tcPr marT="19050" marB="19050" marR="28575" marL="28575" anchor="b">
                    <a:lnL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9050" marB="19050" marR="28575" marL="28575" anchor="b">
                    <a:lnL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Q(A2)=5.0</a:t>
                      </a:r>
                      <a:endParaRPr/>
                    </a:p>
                  </a:txBody>
                  <a:tcPr marT="19050" marB="19050" marR="28575" marL="28575" anchor="b">
                    <a:lnL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9050" marB="19050" marR="28575" marL="28575" anchor="b">
                    <a:lnL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A1</a:t>
                      </a:r>
                      <a:endParaRPr/>
                    </a:p>
                  </a:txBody>
                  <a:tcPr marT="19050" marB="19050" marR="28575" marL="28575" anchor="b">
                    <a:lnL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19050" marB="19050" marR="28575" marL="28575" anchor="b">
                    <a:lnL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Q(A1)=(2+4​)/2=3.0</a:t>
                      </a:r>
                      <a:endParaRPr/>
                    </a:p>
                  </a:txBody>
                  <a:tcPr marT="19050" marB="19050" marR="91425" marL="91425" anchor="b">
                    <a:lnL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19050" marB="19050" marR="28575" marL="28575" anchor="b">
                    <a:lnL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A3</a:t>
                      </a:r>
                      <a:endParaRPr/>
                    </a:p>
                  </a:txBody>
                  <a:tcPr marT="19050" marB="19050" marR="28575" marL="28575" anchor="b">
                    <a:lnL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Q(A3)=1.0</a:t>
                      </a:r>
                      <a:endParaRPr/>
                    </a:p>
                  </a:txBody>
                  <a:tcPr marT="19050" marB="19050" marR="28575" marL="28575" anchor="b">
                    <a:lnL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9050" marB="19050" marR="28575" marL="28575" anchor="b">
                    <a:lnL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A1</a:t>
                      </a:r>
                      <a:endParaRPr/>
                    </a:p>
                  </a:txBody>
                  <a:tcPr marT="19050" marB="19050" marR="28575" marL="28575" anchor="b">
                    <a:lnL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9050" marB="19050" marR="28575" marL="28575" anchor="b">
                    <a:lnL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Q(A1)=(2+4+3​)/3=3.0</a:t>
                      </a:r>
                      <a:endParaRPr/>
                    </a:p>
                  </a:txBody>
                  <a:tcPr marT="19050" marB="19050" marR="91425" marL="91425" anchor="b">
                    <a:lnL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19050" marB="19050" marR="28575" marL="28575" anchor="b">
                    <a:lnL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A2</a:t>
                      </a:r>
                      <a:endParaRPr/>
                    </a:p>
                  </a:txBody>
                  <a:tcPr marT="19050" marB="19050" marR="28575" marL="28575" anchor="b">
                    <a:lnL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19050" marB="19050" marR="28575" marL="28575" anchor="b">
                    <a:lnL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Q(A2)=(5+6​)/2=5.5</a:t>
                      </a:r>
                      <a:endParaRPr/>
                    </a:p>
                  </a:txBody>
                  <a:tcPr marT="19050" marB="19050" marR="91425" marL="91425" anchor="b">
                    <a:lnL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19050" marB="19050" marR="28575" marL="28575" anchor="b">
                    <a:lnL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A3</a:t>
                      </a:r>
                      <a:endParaRPr/>
                    </a:p>
                  </a:txBody>
                  <a:tcPr marT="19050" marB="19050" marR="28575" marL="28575" anchor="b">
                    <a:lnL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19050" marB="19050" marR="28575" marL="28575" anchor="b">
                    <a:lnL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Q(A3)=(1+4​)/2=2.5</a:t>
                      </a:r>
                      <a:endParaRPr/>
                    </a:p>
                  </a:txBody>
                  <a:tcPr marT="19050" marB="19050" marR="91425" marL="91425" anchor="b">
                    <a:lnL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19050" marB="19050" marR="28575" marL="28575" anchor="b">
                    <a:lnL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A2</a:t>
                      </a:r>
                      <a:endParaRPr/>
                    </a:p>
                  </a:txBody>
                  <a:tcPr marT="19050" marB="19050" marR="28575" marL="28575" anchor="b">
                    <a:lnL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9050" marB="19050" marR="28575" marL="28575" anchor="b">
                    <a:lnL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Q(A2)=(5+6+3​)/3=4.67</a:t>
                      </a:r>
                      <a:endParaRPr/>
                    </a:p>
                  </a:txBody>
                  <a:tcPr marT="19050" marB="19050" marR="91425" marL="91425" anchor="b">
                    <a:lnL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