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A88981-AA28-47D4-AC10-F4E0E0A5FC19}">
  <a:tblStyle styleId="{E9A88981-AA28-47D4-AC10-F4E0E0A5FC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b5c5417a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b5c5417a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b5c5417a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b5c5417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b5c5417a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b5c5417a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b5c5417a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b5c5417a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b5c5417a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b5c5417a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b5c5417a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b5c5417a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b5c5417a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b5c5417a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b5c5417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b5c541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b5c5417a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b5c5417a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b5c5417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b5c5417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b5c5417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b5c5417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b5c5417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b5c5417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b5c5417a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b5c5417a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b5c5417a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b5c5417a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Reinforcement Learning</a:t>
            </a:r>
            <a:endParaRPr/>
          </a:p>
        </p:txBody>
      </p:sp>
      <p:sp>
        <p:nvSpPr>
          <p:cNvPr id="55" name="Google Shape;55;p13"/>
          <p:cNvSpPr txBox="1"/>
          <p:nvPr>
            <p:ph idx="1" type="subTitle"/>
          </p:nvPr>
        </p:nvSpPr>
        <p:spPr>
          <a:xfrm>
            <a:off x="311700" y="2834125"/>
            <a:ext cx="8520600" cy="1412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Lectures 4-5</a:t>
            </a:r>
            <a:endParaRPr/>
          </a:p>
          <a:p>
            <a:pPr indent="0" lvl="0" marL="0" rtl="0" algn="r">
              <a:spcBef>
                <a:spcPts val="0"/>
              </a:spcBef>
              <a:spcAft>
                <a:spcPts val="0"/>
              </a:spcAft>
              <a:buNone/>
            </a:pPr>
            <a:r>
              <a:rPr lang="en"/>
              <a:t>By:</a:t>
            </a:r>
            <a:endParaRPr/>
          </a:p>
          <a:p>
            <a:pPr indent="0" lvl="0" marL="0" rtl="0" algn="r">
              <a:spcBef>
                <a:spcPts val="0"/>
              </a:spcBef>
              <a:spcAft>
                <a:spcPts val="0"/>
              </a:spcAft>
              <a:buNone/>
            </a:pPr>
            <a:r>
              <a:rPr lang="en"/>
              <a:t>Ms. Sara Rehmat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10-armed testbed</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1394750" y="1152475"/>
            <a:ext cx="6699626" cy="3897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greedy and epsilon-greedy methods</a:t>
            </a:r>
            <a:endParaRPr/>
          </a:p>
        </p:txBody>
      </p:sp>
      <p:pic>
        <p:nvPicPr>
          <p:cNvPr id="120" name="Google Shape;120;p23"/>
          <p:cNvPicPr preferRelativeResize="0"/>
          <p:nvPr/>
        </p:nvPicPr>
        <p:blipFill>
          <a:blip r:embed="rId3">
            <a:alphaModFix/>
          </a:blip>
          <a:stretch>
            <a:fillRect/>
          </a:stretch>
        </p:blipFill>
        <p:spPr>
          <a:xfrm>
            <a:off x="1453238" y="1017725"/>
            <a:ext cx="6237525" cy="463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a Nonstationary Problem</a:t>
            </a:r>
            <a:endParaRPr/>
          </a:p>
        </p:txBody>
      </p:sp>
      <p:sp>
        <p:nvSpPr>
          <p:cNvPr id="126" name="Google Shape;126;p24"/>
          <p:cNvSpPr txBox="1"/>
          <p:nvPr>
            <p:ph idx="1" type="body"/>
          </p:nvPr>
        </p:nvSpPr>
        <p:spPr>
          <a:xfrm>
            <a:off x="311700" y="1152475"/>
            <a:ext cx="8520600" cy="3704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Suppose the true action values change over time, then we say that the problem is non-stationary.</a:t>
            </a:r>
            <a:endParaRPr/>
          </a:p>
          <a:p>
            <a:pPr indent="-342900" lvl="0" marL="457200" rtl="0" algn="l">
              <a:spcBef>
                <a:spcPts val="0"/>
              </a:spcBef>
              <a:spcAft>
                <a:spcPts val="0"/>
              </a:spcAft>
              <a:buSzPts val="1800"/>
              <a:buChar char="●"/>
            </a:pPr>
            <a:r>
              <a:rPr lang="en"/>
              <a:t>In such cases it makes sense to give more weight to recent rewards than to long-past rewards. </a:t>
            </a:r>
            <a:endParaRPr/>
          </a:p>
          <a:p>
            <a:pPr indent="-342900" lvl="0" marL="457200" rtl="0" algn="l">
              <a:spcBef>
                <a:spcPts val="0"/>
              </a:spcBef>
              <a:spcAft>
                <a:spcPts val="0"/>
              </a:spcAft>
              <a:buSzPts val="1800"/>
              <a:buChar char="●"/>
            </a:pPr>
            <a:r>
              <a:rPr lang="en"/>
              <a:t>One of the most popular ways of doing this is to use a constant step-size parameter.</a:t>
            </a:r>
            <a:endParaRPr/>
          </a:p>
          <a:p>
            <a:pPr indent="-342900" lvl="0" marL="457200" rtl="0" algn="l">
              <a:spcBef>
                <a:spcPts val="0"/>
              </a:spcBef>
              <a:spcAft>
                <a:spcPts val="0"/>
              </a:spcAft>
              <a:buSzPts val="1800"/>
              <a:buChar char="●"/>
            </a:pPr>
            <a:r>
              <a:rPr lang="en"/>
              <a:t>For example, the incremental update rule for updating an average Q</a:t>
            </a:r>
            <a:r>
              <a:rPr baseline="-25000" lang="en"/>
              <a:t>n</a:t>
            </a:r>
            <a:r>
              <a:rPr lang="en"/>
              <a:t> of the n-1 past rewards is modified to be: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where the step-size parameter ⍺ (0, 1] is constant.</a:t>
            </a:r>
            <a:endParaRPr/>
          </a:p>
        </p:txBody>
      </p:sp>
      <p:pic>
        <p:nvPicPr>
          <p:cNvPr id="127" name="Google Shape;127;p24"/>
          <p:cNvPicPr preferRelativeResize="0"/>
          <p:nvPr/>
        </p:nvPicPr>
        <p:blipFill>
          <a:blip r:embed="rId3">
            <a:alphaModFix/>
          </a:blip>
          <a:stretch>
            <a:fillRect/>
          </a:stretch>
        </p:blipFill>
        <p:spPr>
          <a:xfrm>
            <a:off x="2883175" y="3428575"/>
            <a:ext cx="4495800" cy="87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Tracking a Nonstationary Problem</a:t>
            </a:r>
            <a:endParaRPr/>
          </a:p>
        </p:txBody>
      </p:sp>
      <p:pic>
        <p:nvPicPr>
          <p:cNvPr id="133" name="Google Shape;133;p25"/>
          <p:cNvPicPr preferRelativeResize="0"/>
          <p:nvPr/>
        </p:nvPicPr>
        <p:blipFill>
          <a:blip r:embed="rId3">
            <a:alphaModFix/>
          </a:blip>
          <a:stretch>
            <a:fillRect/>
          </a:stretch>
        </p:blipFill>
        <p:spPr>
          <a:xfrm>
            <a:off x="311700" y="1501425"/>
            <a:ext cx="7890950" cy="3716624"/>
          </a:xfrm>
          <a:prstGeom prst="rect">
            <a:avLst/>
          </a:prstGeom>
          <a:noFill/>
          <a:ln>
            <a:noFill/>
          </a:ln>
        </p:spPr>
      </p:pic>
      <p:sp>
        <p:nvSpPr>
          <p:cNvPr id="134" name="Google Shape;134;p25"/>
          <p:cNvSpPr txBox="1"/>
          <p:nvPr/>
        </p:nvSpPr>
        <p:spPr>
          <a:xfrm>
            <a:off x="311700" y="1017725"/>
            <a:ext cx="9168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rPr>
              <a:t>Q</a:t>
            </a:r>
            <a:r>
              <a:rPr baseline="-25000" lang="en" sz="1800">
                <a:solidFill>
                  <a:schemeClr val="dk2"/>
                </a:solidFill>
              </a:rPr>
              <a:t>n+1</a:t>
            </a:r>
            <a:r>
              <a:rPr lang="en" sz="1800">
                <a:solidFill>
                  <a:schemeClr val="dk2"/>
                </a:solidFill>
              </a:rPr>
              <a:t> is a weighted average of past rewards and the initial estimate Q</a:t>
            </a:r>
            <a:r>
              <a:rPr baseline="-25000" lang="en" sz="1800">
                <a:solidFill>
                  <a:schemeClr val="dk2"/>
                </a:solidFill>
              </a:rPr>
              <a:t>1</a:t>
            </a:r>
            <a:endParaRPr baseline="-25000"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Tracking a Nonstationary Problem</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a:t>
            </a:r>
            <a:r>
              <a:rPr lang="en"/>
              <a:t>he weight,  </a:t>
            </a:r>
            <a:r>
              <a:rPr lang="en" sz="1900"/>
              <a:t>⍺(1-⍺)</a:t>
            </a:r>
            <a:r>
              <a:rPr baseline="30000" lang="en" sz="1900"/>
              <a:t>n-i</a:t>
            </a:r>
            <a:r>
              <a:rPr lang="en"/>
              <a:t>, given to the reward R</a:t>
            </a:r>
            <a:r>
              <a:rPr baseline="-25000" lang="en"/>
              <a:t>i</a:t>
            </a:r>
            <a:r>
              <a:rPr lang="en"/>
              <a:t> depends on how many rewards ago, n-i, it was observed. </a:t>
            </a:r>
            <a:endParaRPr/>
          </a:p>
          <a:p>
            <a:pPr indent="-342900" lvl="0" marL="457200" rtl="0" algn="l">
              <a:spcBef>
                <a:spcPts val="0"/>
              </a:spcBef>
              <a:spcAft>
                <a:spcPts val="0"/>
              </a:spcAft>
              <a:buSzPts val="1800"/>
              <a:buChar char="●"/>
            </a:pPr>
            <a:r>
              <a:rPr lang="en"/>
              <a:t>The quantity </a:t>
            </a:r>
            <a:r>
              <a:rPr lang="en" sz="1900"/>
              <a:t>(1-⍺) </a:t>
            </a:r>
            <a:r>
              <a:rPr lang="en"/>
              <a:t>is less than 1, and thus the weight given to R</a:t>
            </a:r>
            <a:r>
              <a:rPr baseline="-25000" lang="en"/>
              <a:t>i</a:t>
            </a:r>
            <a:r>
              <a:rPr lang="en"/>
              <a:t> decreases as the number of intervening rewards increases. </a:t>
            </a:r>
            <a:endParaRPr/>
          </a:p>
          <a:p>
            <a:pPr indent="-342900" lvl="0" marL="457200" rtl="0" algn="l">
              <a:spcBef>
                <a:spcPts val="0"/>
              </a:spcBef>
              <a:spcAft>
                <a:spcPts val="0"/>
              </a:spcAft>
              <a:buSzPts val="1800"/>
              <a:buChar char="●"/>
            </a:pPr>
            <a:r>
              <a:rPr lang="en"/>
              <a:t>In fact, the weight decays exponentially according to the exponent </a:t>
            </a:r>
            <a:r>
              <a:rPr lang="en" sz="1900"/>
              <a:t>1-⍺</a:t>
            </a:r>
            <a:r>
              <a:rPr lang="en"/>
              <a:t>. (If </a:t>
            </a:r>
            <a:r>
              <a:rPr lang="en" sz="1900"/>
              <a:t>1-⍺</a:t>
            </a:r>
            <a:r>
              <a:rPr lang="en"/>
              <a:t>= 0, then all the weight goes on the very last reward, R</a:t>
            </a:r>
            <a:r>
              <a:rPr baseline="-25000" lang="en"/>
              <a:t>n</a:t>
            </a:r>
            <a:r>
              <a:rPr lang="en"/>
              <a:t>, because of the convention that 0</a:t>
            </a:r>
            <a:r>
              <a:rPr baseline="30000" lang="en"/>
              <a:t>0</a:t>
            </a:r>
            <a:r>
              <a:rPr lang="en"/>
              <a:t> = 1.) </a:t>
            </a:r>
            <a:endParaRPr/>
          </a:p>
          <a:p>
            <a:pPr indent="-342900" lvl="0" marL="457200" rtl="0" algn="l">
              <a:spcBef>
                <a:spcPts val="0"/>
              </a:spcBef>
              <a:spcAft>
                <a:spcPts val="0"/>
              </a:spcAft>
              <a:buSzPts val="1800"/>
              <a:buChar char="●"/>
            </a:pPr>
            <a:r>
              <a:rPr lang="en"/>
              <a:t>Accordingly, this is sometimes called an exponential recency-weighted average.</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Multi-armed bandits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 each of a sequence of time steps,t=1,2,3,..., you choose an action A</a:t>
            </a:r>
            <a:r>
              <a:rPr baseline="-25000" lang="en"/>
              <a:t>t </a:t>
            </a:r>
            <a:r>
              <a:rPr lang="en"/>
              <a:t>from k possibilities, and receive a real-valued reward R</a:t>
            </a:r>
            <a:r>
              <a:rPr baseline="-25000" lang="en"/>
              <a:t>t</a:t>
            </a:r>
            <a:endParaRPr baseline="-25000"/>
          </a:p>
          <a:p>
            <a:pPr indent="-342900" lvl="0" marL="457200" rtl="0" algn="l">
              <a:spcBef>
                <a:spcPts val="0"/>
              </a:spcBef>
              <a:spcAft>
                <a:spcPts val="0"/>
              </a:spcAft>
              <a:buSzPts val="1800"/>
              <a:buChar char="●"/>
            </a:pPr>
            <a:r>
              <a:rPr lang="en"/>
              <a:t>The true values of actions are unknown.</a:t>
            </a:r>
            <a:endParaRPr/>
          </a:p>
          <a:p>
            <a:pPr indent="-342900" lvl="0" marL="457200" rtl="0" algn="l">
              <a:spcBef>
                <a:spcPts val="0"/>
              </a:spcBef>
              <a:spcAft>
                <a:spcPts val="0"/>
              </a:spcAft>
              <a:buSzPts val="1800"/>
              <a:buChar char="●"/>
            </a:pPr>
            <a:r>
              <a:rPr lang="en"/>
              <a:t>Values of actions are estimated using action-value method.</a:t>
            </a:r>
            <a:endParaRPr/>
          </a:p>
          <a:p>
            <a:pPr indent="-342900" lvl="0" marL="457200" rtl="0" algn="l">
              <a:spcBef>
                <a:spcPts val="0"/>
              </a:spcBef>
              <a:spcAft>
                <a:spcPts val="0"/>
              </a:spcAft>
              <a:buSzPts val="1800"/>
              <a:buChar char="●"/>
            </a:pPr>
            <a:r>
              <a:rPr lang="en"/>
              <a:t>Action value method uses estimates the value of action using average of the sample of relevant rewards.</a:t>
            </a:r>
            <a:endParaRPr/>
          </a:p>
        </p:txBody>
      </p:sp>
      <p:pic>
        <p:nvPicPr>
          <p:cNvPr id="62" name="Google Shape;62;p14"/>
          <p:cNvPicPr preferRelativeResize="0"/>
          <p:nvPr/>
        </p:nvPicPr>
        <p:blipFill>
          <a:blip r:embed="rId3">
            <a:alphaModFix/>
          </a:blip>
          <a:stretch>
            <a:fillRect/>
          </a:stretch>
        </p:blipFill>
        <p:spPr>
          <a:xfrm>
            <a:off x="111800" y="3339040"/>
            <a:ext cx="9143999" cy="1335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Incremental Implementation of Action-value method</a:t>
            </a:r>
            <a:endParaRPr/>
          </a:p>
        </p:txBody>
      </p:sp>
      <p:sp>
        <p:nvSpPr>
          <p:cNvPr id="68" name="Google Shape;68;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sample average method, we find estimates of action values by the following method:</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How can we do this incrementally (without storing all the rewards)?</a:t>
            </a:r>
            <a:endParaRPr/>
          </a:p>
          <a:p>
            <a:pPr indent="-342900" lvl="0" marL="457200" rtl="0" algn="l">
              <a:spcBef>
                <a:spcPts val="0"/>
              </a:spcBef>
              <a:spcAft>
                <a:spcPts val="0"/>
              </a:spcAft>
              <a:buSzPts val="1800"/>
              <a:buChar char="●"/>
            </a:pPr>
            <a:r>
              <a:rPr lang="en"/>
              <a:t>Could store a running sum and count (and divide), or equivalently: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NewEstimate = OldEstimate + StepSize * (Target - OldEstimate)</a:t>
            </a:r>
            <a:endParaRPr/>
          </a:p>
        </p:txBody>
      </p:sp>
      <p:pic>
        <p:nvPicPr>
          <p:cNvPr id="69" name="Google Shape;69;p15"/>
          <p:cNvPicPr preferRelativeResize="0"/>
          <p:nvPr/>
        </p:nvPicPr>
        <p:blipFill>
          <a:blip r:embed="rId3">
            <a:alphaModFix/>
          </a:blip>
          <a:stretch>
            <a:fillRect/>
          </a:stretch>
        </p:blipFill>
        <p:spPr>
          <a:xfrm>
            <a:off x="1841463" y="1929725"/>
            <a:ext cx="4881626" cy="1027400"/>
          </a:xfrm>
          <a:prstGeom prst="rect">
            <a:avLst/>
          </a:prstGeom>
          <a:noFill/>
          <a:ln>
            <a:noFill/>
          </a:ln>
        </p:spPr>
      </p:pic>
      <p:pic>
        <p:nvPicPr>
          <p:cNvPr id="70" name="Google Shape;70;p15"/>
          <p:cNvPicPr preferRelativeResize="0"/>
          <p:nvPr/>
        </p:nvPicPr>
        <p:blipFill>
          <a:blip r:embed="rId4">
            <a:alphaModFix/>
          </a:blip>
          <a:stretch>
            <a:fillRect/>
          </a:stretch>
        </p:blipFill>
        <p:spPr>
          <a:xfrm>
            <a:off x="1739650" y="3578099"/>
            <a:ext cx="5085279" cy="102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Incremental Implementation of Action-value method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expression </a:t>
            </a:r>
            <a:r>
              <a:rPr b="1" i="1" lang="en"/>
              <a:t>Target-OldEstimate</a:t>
            </a:r>
            <a:r>
              <a:rPr lang="en"/>
              <a:t> is an error in the estimate. It is reduced by taking a step toward the “Target.” </a:t>
            </a:r>
            <a:endParaRPr/>
          </a:p>
          <a:p>
            <a:pPr indent="-342900" lvl="0" marL="457200" rtl="0" algn="l">
              <a:spcBef>
                <a:spcPts val="0"/>
              </a:spcBef>
              <a:spcAft>
                <a:spcPts val="0"/>
              </a:spcAft>
              <a:buSzPts val="1800"/>
              <a:buChar char="●"/>
            </a:pPr>
            <a:r>
              <a:rPr lang="en"/>
              <a:t>The target is presumed to indicate a desirable direction in which to move, though it may be noisy. In the case above, for example, the target is the nth reward.</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19550" y="283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incremental update method for estimating action values</a:t>
            </a:r>
            <a:endParaRPr/>
          </a:p>
        </p:txBody>
      </p:sp>
      <p:graphicFrame>
        <p:nvGraphicFramePr>
          <p:cNvPr id="82" name="Google Shape;82;p17"/>
          <p:cNvGraphicFramePr/>
          <p:nvPr/>
        </p:nvGraphicFramePr>
        <p:xfrm>
          <a:off x="353625" y="1349775"/>
          <a:ext cx="3000000" cy="3000000"/>
        </p:xfrm>
        <a:graphic>
          <a:graphicData uri="http://schemas.openxmlformats.org/drawingml/2006/table">
            <a:tbl>
              <a:tblPr>
                <a:noFill/>
                <a:tableStyleId>{E9A88981-AA28-47D4-AC10-F4E0E0A5FC19}</a:tableStyleId>
              </a:tblPr>
              <a:tblGrid>
                <a:gridCol w="1567575"/>
                <a:gridCol w="1567575"/>
                <a:gridCol w="1567575"/>
                <a:gridCol w="1567575"/>
                <a:gridCol w="1567575"/>
              </a:tblGrid>
              <a:tr h="398925">
                <a:tc>
                  <a:txBody>
                    <a:bodyPr/>
                    <a:lstStyle/>
                    <a:p>
                      <a:pPr indent="0" lvl="0" marL="0" rtl="0" algn="l">
                        <a:lnSpc>
                          <a:spcPct val="115000"/>
                        </a:lnSpc>
                        <a:spcBef>
                          <a:spcPts val="0"/>
                        </a:spcBef>
                        <a:spcAft>
                          <a:spcPts val="0"/>
                        </a:spcAft>
                        <a:buNone/>
                      </a:pPr>
                      <a:r>
                        <a:rPr b="1" lang="en" sz="1000"/>
                        <a:t>Step</a:t>
                      </a:r>
                      <a:endParaRPr b="1"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Action taken</a:t>
                      </a:r>
                      <a:endParaRPr b="1"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Reward (R)</a:t>
                      </a:r>
                      <a:endParaRPr b="1"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Previous Estimate</a:t>
                      </a:r>
                      <a:endParaRPr b="1"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Updated Estimate</a:t>
                      </a:r>
                      <a:endParaRPr b="1"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398925">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A1</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398925">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A2</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398925">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A1</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398925">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A3</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398925">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A1</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398925">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A2</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398925">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A3</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398925">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A2</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5.5</a:t>
                      </a:r>
                      <a:endParaRPr sz="1000"/>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choose actions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simplest action selection rule is to select one of the actions with the highest estimated value, that is, one of the greedy actions. </a:t>
            </a:r>
            <a:endParaRPr/>
          </a:p>
          <a:p>
            <a:pPr indent="-325755" lvl="0" marL="457200" rtl="0" algn="l">
              <a:spcBef>
                <a:spcPts val="0"/>
              </a:spcBef>
              <a:spcAft>
                <a:spcPts val="0"/>
              </a:spcAft>
              <a:buSzPct val="100000"/>
              <a:buChar char="●"/>
            </a:pPr>
            <a:r>
              <a:rPr lang="en"/>
              <a:t>If there is more than one greedy action, then a selection is made among them in some arbitrary way, perhaps randomly. </a:t>
            </a:r>
            <a:endParaRPr/>
          </a:p>
          <a:p>
            <a:pPr indent="-325755" lvl="0" marL="457200" rtl="0" algn="l">
              <a:spcBef>
                <a:spcPts val="0"/>
              </a:spcBef>
              <a:spcAft>
                <a:spcPts val="0"/>
              </a:spcAft>
              <a:buSzPct val="100000"/>
              <a:buChar char="●"/>
            </a:pPr>
            <a:r>
              <a:rPr lang="en"/>
              <a:t>We write this greedy action selection method 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where argmax a denotes the action a for which the expression that follows is maximized (again, with ties broken arbitrarily).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2355625" y="2417750"/>
            <a:ext cx="3695700" cy="88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and Epsilon-greedy approaches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Greedy action selection always exploits current knowledge to maximize immediate reward; it spends no time at all sampling apparently inferior actions to see if they might really be better. </a:t>
            </a:r>
            <a:endParaRPr/>
          </a:p>
          <a:p>
            <a:pPr indent="-342900" lvl="0" marL="457200" rtl="0" algn="l">
              <a:spcBef>
                <a:spcPts val="0"/>
              </a:spcBef>
              <a:spcAft>
                <a:spcPts val="0"/>
              </a:spcAft>
              <a:buSzPts val="1800"/>
              <a:buChar char="●"/>
            </a:pPr>
            <a:r>
              <a:rPr lang="en"/>
              <a:t>A simple alternative is to behave greedily most of the time, but every once in a while, say with small probability , instead select randomly from among all the actions with equal probability, independently of the action-value estimates.</a:t>
            </a:r>
            <a:endParaRPr/>
          </a:p>
          <a:p>
            <a:pPr indent="-342900" lvl="0" marL="457200" rtl="0" algn="l">
              <a:spcBef>
                <a:spcPts val="0"/>
              </a:spcBef>
              <a:spcAft>
                <a:spcPts val="0"/>
              </a:spcAft>
              <a:buSzPts val="1800"/>
              <a:buChar char="●"/>
            </a:pPr>
            <a:r>
              <a:rPr lang="en"/>
              <a:t>The above approach is called Epsilon-greedy method. </a:t>
            </a:r>
            <a:endParaRPr/>
          </a:p>
          <a:p>
            <a:pPr indent="-342900" lvl="0" marL="457200" rtl="0" algn="l">
              <a:spcBef>
                <a:spcPts val="0"/>
              </a:spcBef>
              <a:spcAft>
                <a:spcPts val="0"/>
              </a:spcAft>
              <a:buSzPts val="1800"/>
              <a:buChar char="●"/>
            </a:pPr>
            <a:r>
              <a:rPr lang="en"/>
              <a:t>Suppose is 0.2, which means 80% of the times the greedy action (action with largest estimate) will be selected and 20% of the times, a random action will be shown.</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Epsilon greedy method</a:t>
            </a:r>
            <a:endParaRPr/>
          </a:p>
        </p:txBody>
      </p:sp>
      <p:pic>
        <p:nvPicPr>
          <p:cNvPr id="101" name="Google Shape;101;p20"/>
          <p:cNvPicPr preferRelativeResize="0"/>
          <p:nvPr/>
        </p:nvPicPr>
        <p:blipFill>
          <a:blip r:embed="rId3">
            <a:alphaModFix/>
          </a:blip>
          <a:stretch>
            <a:fillRect/>
          </a:stretch>
        </p:blipFill>
        <p:spPr>
          <a:xfrm>
            <a:off x="152400" y="1446525"/>
            <a:ext cx="8839203" cy="34297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different approaches using 10-armed test bed</a:t>
            </a:r>
            <a:endParaRPr/>
          </a:p>
        </p:txBody>
      </p:sp>
      <p:sp>
        <p:nvSpPr>
          <p:cNvPr id="107" name="Google Shape;107;p21"/>
          <p:cNvSpPr txBox="1"/>
          <p:nvPr>
            <p:ph idx="1" type="body"/>
          </p:nvPr>
        </p:nvSpPr>
        <p:spPr>
          <a:xfrm>
            <a:off x="311700" y="1336750"/>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10-armed test bed i</a:t>
            </a:r>
            <a:r>
              <a:rPr lang="en"/>
              <a:t>s a set of 2000 randomly generated k -armed bandit problems with k = 10. </a:t>
            </a:r>
            <a:endParaRPr/>
          </a:p>
          <a:p>
            <a:pPr indent="-334327" lvl="0" marL="457200" rtl="0" algn="l">
              <a:spcBef>
                <a:spcPts val="0"/>
              </a:spcBef>
              <a:spcAft>
                <a:spcPts val="0"/>
              </a:spcAft>
              <a:buSzPct val="100000"/>
              <a:buChar char="●"/>
            </a:pPr>
            <a:r>
              <a:rPr lang="en"/>
              <a:t>For each bandit problem, such as shown in figure, the action values, q*(a), a = 1, . . . , 10 are selected according to a normal (Gaussian) distribution with mean 0 and variance 1.</a:t>
            </a:r>
            <a:endParaRPr/>
          </a:p>
          <a:p>
            <a:pPr indent="-334327" lvl="0" marL="457200" rtl="0" algn="l">
              <a:spcBef>
                <a:spcPts val="0"/>
              </a:spcBef>
              <a:spcAft>
                <a:spcPts val="0"/>
              </a:spcAft>
              <a:buSzPct val="100000"/>
              <a:buChar char="●"/>
            </a:pPr>
            <a:r>
              <a:rPr lang="en"/>
              <a:t>Then, when a learning method applied to that problem selects  action A</a:t>
            </a:r>
            <a:r>
              <a:rPr baseline="-25000" lang="en"/>
              <a:t>t </a:t>
            </a:r>
            <a:r>
              <a:rPr lang="en"/>
              <a:t>at time step t, the actual reward, R</a:t>
            </a:r>
            <a:r>
              <a:rPr baseline="-25000" lang="en"/>
              <a:t>t</a:t>
            </a:r>
            <a:r>
              <a:rPr lang="en"/>
              <a:t>, is selected from a normal distribution with mean q* (A</a:t>
            </a:r>
            <a:r>
              <a:rPr baseline="-25000" lang="en"/>
              <a:t>t</a:t>
            </a:r>
            <a:r>
              <a:rPr lang="en"/>
              <a:t>) and variance 1.</a:t>
            </a:r>
            <a:endParaRPr/>
          </a:p>
          <a:p>
            <a:pPr indent="-334327" lvl="0" marL="457200" rtl="0" algn="l">
              <a:spcBef>
                <a:spcPts val="0"/>
              </a:spcBef>
              <a:spcAft>
                <a:spcPts val="0"/>
              </a:spcAft>
              <a:buSzPct val="100000"/>
              <a:buChar char="●"/>
            </a:pPr>
            <a:r>
              <a:rPr lang="en"/>
              <a:t>For any learning method, we can measure its performance and behavior as it improves with experience over 1000 time steps when applied to one of the bandit problems. This makes up one run. </a:t>
            </a:r>
            <a:endParaRPr/>
          </a:p>
          <a:p>
            <a:pPr indent="-334327" lvl="0" marL="457200" rtl="0" algn="l">
              <a:spcBef>
                <a:spcPts val="0"/>
              </a:spcBef>
              <a:spcAft>
                <a:spcPts val="0"/>
              </a:spcAft>
              <a:buSzPct val="100000"/>
              <a:buChar char="●"/>
            </a:pPr>
            <a:r>
              <a:rPr lang="en"/>
              <a:t>Repeating this for 2000 independent runs, each with a different bandit problem, we obtain measures of the learning algorithm’s average behavior.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