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oper Hewitt Bold" charset="1" panose="00000000000000000000"/>
      <p:regular r:id="rId17"/>
    </p:embeddedFont>
    <p:embeddedFont>
      <p:font typeface="Cooper Hewitt"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79625" y="3698600"/>
            <a:ext cx="2252662" cy="1049020"/>
          </a:xfrm>
          <a:prstGeom prst="rect">
            <a:avLst/>
          </a:prstGeom>
        </p:spPr>
        <p:txBody>
          <a:bodyPr anchor="t" rtlCol="false" tIns="0" lIns="0" bIns="0" rIns="0">
            <a:spAutoFit/>
          </a:bodyPr>
          <a:lstStyle/>
          <a:p>
            <a:pPr algn="l">
              <a:lnSpc>
                <a:spcPts val="7279"/>
              </a:lnSpc>
            </a:pPr>
            <a:r>
              <a:rPr lang="en-US" sz="5199">
                <a:solidFill>
                  <a:srgbClr val="7F2519"/>
                </a:solidFill>
                <a:latin typeface="Cooper Hewitt Bold"/>
                <a:ea typeface="Cooper Hewitt Bold"/>
                <a:cs typeface="Cooper Hewitt Bold"/>
                <a:sym typeface="Cooper Hewitt Bold"/>
              </a:rPr>
              <a:t>Week 2</a:t>
            </a:r>
          </a:p>
        </p:txBody>
      </p:sp>
      <p:sp>
        <p:nvSpPr>
          <p:cNvPr name="TextBox 3" id="3"/>
          <p:cNvSpPr txBox="true"/>
          <p:nvPr/>
        </p:nvSpPr>
        <p:spPr>
          <a:xfrm rot="0">
            <a:off x="379625" y="4507505"/>
            <a:ext cx="766197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Debate Basics</a:t>
            </a:r>
          </a:p>
        </p:txBody>
      </p:sp>
      <p:sp>
        <p:nvSpPr>
          <p:cNvPr name="TextBox 4" id="4"/>
          <p:cNvSpPr txBox="true"/>
          <p:nvPr/>
        </p:nvSpPr>
        <p:spPr>
          <a:xfrm rot="0">
            <a:off x="379625" y="3698600"/>
            <a:ext cx="2252662" cy="1049020"/>
          </a:xfrm>
          <a:prstGeom prst="rect">
            <a:avLst/>
          </a:prstGeom>
        </p:spPr>
        <p:txBody>
          <a:bodyPr anchor="t" rtlCol="false" tIns="0" lIns="0" bIns="0" rIns="0">
            <a:spAutoFit/>
          </a:bodyPr>
          <a:lstStyle/>
          <a:p>
            <a:pPr algn="l">
              <a:lnSpc>
                <a:spcPts val="7279"/>
              </a:lnSpc>
            </a:pPr>
            <a:r>
              <a:rPr lang="en-US" sz="5199">
                <a:solidFill>
                  <a:srgbClr val="F6E7A7"/>
                </a:solidFill>
                <a:latin typeface="Cooper Hewitt Bold"/>
                <a:ea typeface="Cooper Hewitt Bold"/>
                <a:cs typeface="Cooper Hewitt Bold"/>
                <a:sym typeface="Cooper Hewitt Bold"/>
              </a:rPr>
              <a:t>Week 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5821859"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Refutation</a:t>
            </a:r>
          </a:p>
        </p:txBody>
      </p:sp>
      <p:sp>
        <p:nvSpPr>
          <p:cNvPr name="TextBox 3" id="3"/>
          <p:cNvSpPr txBox="true"/>
          <p:nvPr/>
        </p:nvSpPr>
        <p:spPr>
          <a:xfrm rot="0">
            <a:off x="292277" y="1564322"/>
            <a:ext cx="17259300" cy="675640"/>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Refutation:</a:t>
            </a:r>
            <a:r>
              <a:rPr lang="en-US" sz="3399">
                <a:solidFill>
                  <a:srgbClr val="F6E7A7"/>
                </a:solidFill>
                <a:latin typeface="Cooper Hewitt"/>
                <a:ea typeface="Cooper Hewitt"/>
                <a:cs typeface="Cooper Hewitt"/>
                <a:sym typeface="Cooper Hewitt"/>
              </a:rPr>
              <a:t> Replies to the other side’s comments.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5821859"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Refutation</a:t>
            </a:r>
          </a:p>
        </p:txBody>
      </p:sp>
      <p:sp>
        <p:nvSpPr>
          <p:cNvPr name="TextBox 3" id="3"/>
          <p:cNvSpPr txBox="true"/>
          <p:nvPr/>
        </p:nvSpPr>
        <p:spPr>
          <a:xfrm rot="0">
            <a:off x="292277" y="1564322"/>
            <a:ext cx="17259300" cy="3676015"/>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The Five I’s</a:t>
            </a:r>
          </a:p>
          <a:p>
            <a:pPr algn="l">
              <a:lnSpc>
                <a:spcPts val="4759"/>
              </a:lnSpc>
            </a:pPr>
            <a:r>
              <a:rPr lang="en-US" sz="3399">
                <a:solidFill>
                  <a:srgbClr val="F6E7A7"/>
                </a:solidFill>
                <a:latin typeface="Cooper Hewitt Bold"/>
                <a:ea typeface="Cooper Hewitt Bold"/>
                <a:cs typeface="Cooper Hewitt Bold"/>
                <a:sym typeface="Cooper Hewitt Bold"/>
              </a:rPr>
              <a:t>Incorrect: </a:t>
            </a:r>
            <a:r>
              <a:rPr lang="en-US" sz="3399">
                <a:solidFill>
                  <a:srgbClr val="F6E7A7"/>
                </a:solidFill>
                <a:latin typeface="Cooper Hewitt"/>
                <a:ea typeface="Cooper Hewitt"/>
                <a:cs typeface="Cooper Hewitt"/>
                <a:sym typeface="Cooper Hewitt"/>
              </a:rPr>
              <a:t>It is wrong</a:t>
            </a:r>
          </a:p>
          <a:p>
            <a:pPr algn="l">
              <a:lnSpc>
                <a:spcPts val="4759"/>
              </a:lnSpc>
            </a:pPr>
            <a:r>
              <a:rPr lang="en-US" sz="3399">
                <a:solidFill>
                  <a:srgbClr val="F6E7A7"/>
                </a:solidFill>
                <a:latin typeface="Cooper Hewitt Bold"/>
                <a:ea typeface="Cooper Hewitt Bold"/>
                <a:cs typeface="Cooper Hewitt Bold"/>
                <a:sym typeface="Cooper Hewitt Bold"/>
              </a:rPr>
              <a:t>Illogical:</a:t>
            </a:r>
            <a:r>
              <a:rPr lang="en-US" sz="3399">
                <a:solidFill>
                  <a:srgbClr val="F6E7A7"/>
                </a:solidFill>
                <a:latin typeface="Cooper Hewitt"/>
                <a:ea typeface="Cooper Hewitt"/>
                <a:cs typeface="Cooper Hewitt"/>
                <a:sym typeface="Cooper Hewitt"/>
              </a:rPr>
              <a:t> It doesn’t make sense</a:t>
            </a:r>
          </a:p>
          <a:p>
            <a:pPr algn="l">
              <a:lnSpc>
                <a:spcPts val="4759"/>
              </a:lnSpc>
            </a:pPr>
            <a:r>
              <a:rPr lang="en-US" sz="3399">
                <a:solidFill>
                  <a:srgbClr val="F6E7A7"/>
                </a:solidFill>
                <a:latin typeface="Cooper Hewitt Bold"/>
                <a:ea typeface="Cooper Hewitt Bold"/>
                <a:cs typeface="Cooper Hewitt Bold"/>
                <a:sym typeface="Cooper Hewitt Bold"/>
              </a:rPr>
              <a:t>Irrelevant: </a:t>
            </a:r>
            <a:r>
              <a:rPr lang="en-US" sz="3399">
                <a:solidFill>
                  <a:srgbClr val="F6E7A7"/>
                </a:solidFill>
                <a:latin typeface="Cooper Hewitt"/>
                <a:ea typeface="Cooper Hewitt"/>
                <a:cs typeface="Cooper Hewitt"/>
                <a:sym typeface="Cooper Hewitt"/>
              </a:rPr>
              <a:t>It doesn’t matter</a:t>
            </a:r>
          </a:p>
          <a:p>
            <a:pPr algn="l">
              <a:lnSpc>
                <a:spcPts val="4759"/>
              </a:lnSpc>
            </a:pPr>
            <a:r>
              <a:rPr lang="en-US" sz="3399">
                <a:solidFill>
                  <a:srgbClr val="F6E7A7"/>
                </a:solidFill>
                <a:latin typeface="Cooper Hewitt Bold"/>
                <a:ea typeface="Cooper Hewitt Bold"/>
                <a:cs typeface="Cooper Hewitt Bold"/>
                <a:sym typeface="Cooper Hewitt Bold"/>
              </a:rPr>
              <a:t>Insignificant:</a:t>
            </a:r>
            <a:r>
              <a:rPr lang="en-US" sz="3399">
                <a:solidFill>
                  <a:srgbClr val="F6E7A7"/>
                </a:solidFill>
                <a:latin typeface="Cooper Hewitt"/>
                <a:ea typeface="Cooper Hewitt"/>
                <a:cs typeface="Cooper Hewitt"/>
                <a:sym typeface="Cooper Hewitt"/>
              </a:rPr>
              <a:t> It doesn’t have large impacts on the motion</a:t>
            </a:r>
          </a:p>
          <a:p>
            <a:pPr algn="l">
              <a:lnSpc>
                <a:spcPts val="4759"/>
              </a:lnSpc>
            </a:pPr>
            <a:r>
              <a:rPr lang="en-US" sz="3399">
                <a:solidFill>
                  <a:srgbClr val="F6E7A7"/>
                </a:solidFill>
                <a:latin typeface="Cooper Hewitt Bold"/>
                <a:ea typeface="Cooper Hewitt Bold"/>
                <a:cs typeface="Cooper Hewitt Bold"/>
                <a:sym typeface="Cooper Hewitt Bold"/>
              </a:rPr>
              <a:t>Immoral:</a:t>
            </a:r>
            <a:r>
              <a:rPr lang="en-US" sz="3399">
                <a:solidFill>
                  <a:srgbClr val="F6E7A7"/>
                </a:solidFill>
                <a:latin typeface="Cooper Hewitt"/>
                <a:ea typeface="Cooper Hewitt"/>
                <a:cs typeface="Cooper Hewitt"/>
                <a:sym typeface="Cooper Hewitt"/>
              </a:rPr>
              <a:t> It’s unethical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782496"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What is Debate?</a:t>
            </a:r>
          </a:p>
        </p:txBody>
      </p:sp>
      <p:sp>
        <p:nvSpPr>
          <p:cNvPr name="TextBox 3" id="3"/>
          <p:cNvSpPr txBox="true"/>
          <p:nvPr/>
        </p:nvSpPr>
        <p:spPr>
          <a:xfrm rot="0">
            <a:off x="0" y="1564322"/>
            <a:ext cx="17259300" cy="12757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6E7A7"/>
                </a:solidFill>
                <a:latin typeface="Cooper Hewitt"/>
                <a:ea typeface="Cooper Hewitt"/>
                <a:cs typeface="Cooper Hewitt"/>
                <a:sym typeface="Cooper Hewitt"/>
              </a:rPr>
              <a:t>Essentially structured arguing</a:t>
            </a:r>
          </a:p>
          <a:p>
            <a:pPr algn="l" marL="1468119" indent="-489373" lvl="2">
              <a:lnSpc>
                <a:spcPts val="4759"/>
              </a:lnSpc>
              <a:buFont typeface="Arial"/>
              <a:buChar char="⚬"/>
            </a:pPr>
            <a:r>
              <a:rPr lang="en-US" sz="3399">
                <a:solidFill>
                  <a:srgbClr val="F6E7A7"/>
                </a:solidFill>
                <a:latin typeface="Cooper Hewitt"/>
                <a:ea typeface="Cooper Hewitt"/>
                <a:cs typeface="Cooper Hewitt"/>
                <a:sym typeface="Cooper Hewitt"/>
              </a:rPr>
              <a:t>Two sides, one “for” a motion (topic) and one “against” 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6631145" y="5248845"/>
            <a:ext cx="5025710" cy="4114800"/>
          </a:xfrm>
          <a:custGeom>
            <a:avLst/>
            <a:gdLst/>
            <a:ahLst/>
            <a:cxnLst/>
            <a:rect r="r" b="b" t="t" l="l"/>
            <a:pathLst>
              <a:path h="4114800" w="5025710">
                <a:moveTo>
                  <a:pt x="0" y="0"/>
                </a:moveTo>
                <a:lnTo>
                  <a:pt x="5025710" y="0"/>
                </a:lnTo>
                <a:lnTo>
                  <a:pt x="502571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02250" y="3319781"/>
            <a:ext cx="728350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How To Argue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15779638" y="7847591"/>
            <a:ext cx="2185666" cy="2110161"/>
          </a:xfrm>
          <a:custGeom>
            <a:avLst/>
            <a:gdLst/>
            <a:ahLst/>
            <a:cxnLst/>
            <a:rect r="r" b="b" t="t" l="l"/>
            <a:pathLst>
              <a:path h="2110161" w="2185666">
                <a:moveTo>
                  <a:pt x="0" y="0"/>
                </a:moveTo>
                <a:lnTo>
                  <a:pt x="2185665" y="0"/>
                </a:lnTo>
                <a:lnTo>
                  <a:pt x="2185665" y="2110161"/>
                </a:lnTo>
                <a:lnTo>
                  <a:pt x="0" y="21101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4" id="4"/>
          <p:cNvSpPr txBox="true"/>
          <p:nvPr/>
        </p:nvSpPr>
        <p:spPr>
          <a:xfrm rot="0">
            <a:off x="0" y="1507172"/>
            <a:ext cx="17259300" cy="4335780"/>
          </a:xfrm>
          <a:prstGeom prst="rect">
            <a:avLst/>
          </a:prstGeom>
        </p:spPr>
        <p:txBody>
          <a:bodyPr anchor="t" rtlCol="false" tIns="0" lIns="0" bIns="0" rIns="0">
            <a:spAutoFit/>
          </a:bodyPr>
          <a:lstStyle/>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P</a:t>
            </a:r>
            <a:r>
              <a:rPr lang="en-US" sz="4800">
                <a:solidFill>
                  <a:srgbClr val="F6E7A7"/>
                </a:solidFill>
                <a:latin typeface="Cooper Hewitt"/>
                <a:ea typeface="Cooper Hewitt"/>
                <a:cs typeface="Cooper Hewitt"/>
                <a:sym typeface="Cooper Hewitt"/>
              </a:rPr>
              <a:t>oint</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A</a:t>
            </a:r>
            <a:r>
              <a:rPr lang="en-US" sz="4800">
                <a:solidFill>
                  <a:srgbClr val="F6E7A7"/>
                </a:solidFill>
                <a:latin typeface="Cooper Hewitt"/>
                <a:ea typeface="Cooper Hewitt"/>
                <a:cs typeface="Cooper Hewitt"/>
                <a:sym typeface="Cooper Hewitt"/>
              </a:rPr>
              <a:t>nalysis</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E</a:t>
            </a:r>
            <a:r>
              <a:rPr lang="en-US" sz="4800">
                <a:solidFill>
                  <a:srgbClr val="F6E7A7"/>
                </a:solidFill>
                <a:latin typeface="Cooper Hewitt"/>
                <a:ea typeface="Cooper Hewitt"/>
                <a:cs typeface="Cooper Hewitt"/>
                <a:sym typeface="Cooper Hewitt"/>
              </a:rPr>
              <a:t>xample</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I</a:t>
            </a:r>
            <a:r>
              <a:rPr lang="en-US" sz="4800">
                <a:solidFill>
                  <a:srgbClr val="F6E7A7"/>
                </a:solidFill>
                <a:latin typeface="Cooper Hewitt"/>
                <a:ea typeface="Cooper Hewitt"/>
                <a:cs typeface="Cooper Hewitt"/>
                <a:sym typeface="Cooper Hewitt"/>
              </a:rPr>
              <a:t>mpact</a:t>
            </a:r>
          </a:p>
          <a:p>
            <a:pPr algn="l" marL="1036320" indent="-518160" lvl="1">
              <a:lnSpc>
                <a:spcPts val="6719"/>
              </a:lnSpc>
              <a:buFont typeface="Arial"/>
              <a:buChar char="•"/>
            </a:pPr>
            <a:r>
              <a:rPr lang="en-US" sz="4800">
                <a:solidFill>
                  <a:srgbClr val="F6E7A7"/>
                </a:solidFill>
                <a:latin typeface="Cooper Hewitt Bold"/>
                <a:ea typeface="Cooper Hewitt Bold"/>
                <a:cs typeface="Cooper Hewitt Bold"/>
                <a:sym typeface="Cooper Hewitt Bold"/>
              </a:rPr>
              <a:t>L</a:t>
            </a:r>
            <a:r>
              <a:rPr lang="en-US" sz="4800">
                <a:solidFill>
                  <a:srgbClr val="F6E7A7"/>
                </a:solidFill>
                <a:latin typeface="Cooper Hewitt"/>
                <a:ea typeface="Cooper Hewitt"/>
                <a:cs typeface="Cooper Hewitt"/>
                <a:sym typeface="Cooper Hewitt"/>
              </a:rPr>
              <a:t>ink</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3" id="3"/>
          <p:cNvSpPr txBox="true"/>
          <p:nvPr/>
        </p:nvSpPr>
        <p:spPr>
          <a:xfrm rot="0">
            <a:off x="292277" y="1564322"/>
            <a:ext cx="17259300" cy="4276090"/>
          </a:xfrm>
          <a:prstGeom prst="rect">
            <a:avLst/>
          </a:prstGeom>
        </p:spPr>
        <p:txBody>
          <a:bodyPr anchor="t" rtlCol="false" tIns="0" lIns="0" bIns="0" rIns="0">
            <a:spAutoFit/>
          </a:bodyPr>
          <a:lstStyle/>
          <a:p>
            <a:pPr algn="l">
              <a:lnSpc>
                <a:spcPts val="4759"/>
              </a:lnSpc>
            </a:pPr>
            <a:r>
              <a:rPr lang="en-US" sz="3399">
                <a:solidFill>
                  <a:srgbClr val="F6E7A7"/>
                </a:solidFill>
                <a:latin typeface="Cooper Hewitt Bold"/>
                <a:ea typeface="Cooper Hewitt Bold"/>
                <a:cs typeface="Cooper Hewitt Bold"/>
                <a:sym typeface="Cooper Hewitt Bold"/>
              </a:rPr>
              <a:t>Point:</a:t>
            </a:r>
            <a:r>
              <a:rPr lang="en-US" sz="3399">
                <a:solidFill>
                  <a:srgbClr val="F6E7A7"/>
                </a:solidFill>
                <a:latin typeface="Cooper Hewitt"/>
                <a:ea typeface="Cooper Hewitt"/>
                <a:cs typeface="Cooper Hewitt"/>
                <a:sym typeface="Cooper Hewitt"/>
              </a:rPr>
              <a:t> Your argument</a:t>
            </a:r>
          </a:p>
          <a:p>
            <a:pPr algn="l">
              <a:lnSpc>
                <a:spcPts val="4759"/>
              </a:lnSpc>
            </a:pPr>
            <a:r>
              <a:rPr lang="en-US" sz="3399">
                <a:solidFill>
                  <a:srgbClr val="F6E7A7"/>
                </a:solidFill>
                <a:latin typeface="Cooper Hewitt Bold"/>
                <a:ea typeface="Cooper Hewitt Bold"/>
                <a:cs typeface="Cooper Hewitt Bold"/>
                <a:sym typeface="Cooper Hewitt Bold"/>
              </a:rPr>
              <a:t>Analysis:</a:t>
            </a:r>
            <a:r>
              <a:rPr lang="en-US" sz="3399">
                <a:solidFill>
                  <a:srgbClr val="F6E7A7"/>
                </a:solidFill>
                <a:latin typeface="Cooper Hewitt"/>
                <a:ea typeface="Cooper Hewitt"/>
                <a:cs typeface="Cooper Hewitt"/>
                <a:sym typeface="Cooper Hewitt"/>
              </a:rPr>
              <a:t> An explanation of your analysis</a:t>
            </a:r>
          </a:p>
          <a:p>
            <a:pPr algn="l">
              <a:lnSpc>
                <a:spcPts val="4759"/>
              </a:lnSpc>
            </a:pPr>
            <a:r>
              <a:rPr lang="en-US" sz="3399">
                <a:solidFill>
                  <a:srgbClr val="F6E7A7"/>
                </a:solidFill>
                <a:latin typeface="Cooper Hewitt Bold"/>
                <a:ea typeface="Cooper Hewitt Bold"/>
                <a:cs typeface="Cooper Hewitt Bold"/>
                <a:sym typeface="Cooper Hewitt Bold"/>
              </a:rPr>
              <a:t>Example:</a:t>
            </a:r>
            <a:r>
              <a:rPr lang="en-US" sz="3399">
                <a:solidFill>
                  <a:srgbClr val="F6E7A7"/>
                </a:solidFill>
                <a:latin typeface="Cooper Hewitt"/>
                <a:ea typeface="Cooper Hewitt"/>
                <a:cs typeface="Cooper Hewitt"/>
                <a:sym typeface="Cooper Hewitt"/>
              </a:rPr>
              <a:t> A real-life or theoretical scenario in which your argument is, has been, or will be impactful</a:t>
            </a:r>
          </a:p>
          <a:p>
            <a:pPr algn="l">
              <a:lnSpc>
                <a:spcPts val="4759"/>
              </a:lnSpc>
            </a:pPr>
            <a:r>
              <a:rPr lang="en-US" sz="3399">
                <a:solidFill>
                  <a:srgbClr val="F6E7A7"/>
                </a:solidFill>
                <a:latin typeface="Cooper Hewitt Bold"/>
                <a:ea typeface="Cooper Hewitt Bold"/>
                <a:cs typeface="Cooper Hewitt Bold"/>
                <a:sym typeface="Cooper Hewitt Bold"/>
              </a:rPr>
              <a:t>Impact:</a:t>
            </a:r>
            <a:r>
              <a:rPr lang="en-US" sz="3399">
                <a:solidFill>
                  <a:srgbClr val="F6E7A7"/>
                </a:solidFill>
                <a:latin typeface="Cooper Hewitt"/>
                <a:ea typeface="Cooper Hewitt"/>
                <a:cs typeface="Cooper Hewitt"/>
                <a:sym typeface="Cooper Hewitt"/>
              </a:rPr>
              <a:t> How your argument and the scenario it’s in affects people involved in the issue (called stakeholders)</a:t>
            </a:r>
          </a:p>
          <a:p>
            <a:pPr algn="l">
              <a:lnSpc>
                <a:spcPts val="4759"/>
              </a:lnSpc>
            </a:pPr>
            <a:r>
              <a:rPr lang="en-US" sz="3399">
                <a:solidFill>
                  <a:srgbClr val="F6E7A7"/>
                </a:solidFill>
                <a:latin typeface="Cooper Hewitt Bold"/>
                <a:ea typeface="Cooper Hewitt Bold"/>
                <a:cs typeface="Cooper Hewitt Bold"/>
                <a:sym typeface="Cooper Hewitt Bold"/>
              </a:rPr>
              <a:t>Link:</a:t>
            </a:r>
            <a:r>
              <a:rPr lang="en-US" sz="3399">
                <a:solidFill>
                  <a:srgbClr val="F6E7A7"/>
                </a:solidFill>
                <a:latin typeface="Cooper Hewitt"/>
                <a:ea typeface="Cooper Hewitt"/>
                <a:cs typeface="Cooper Hewitt"/>
                <a:sym typeface="Cooper Hewitt"/>
              </a:rPr>
              <a:t> A connection back to the main focus of the debate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8567440"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PAEIL Structure</a:t>
            </a:r>
          </a:p>
        </p:txBody>
      </p:sp>
      <p:sp>
        <p:nvSpPr>
          <p:cNvPr name="TextBox 3" id="3"/>
          <p:cNvSpPr txBox="true"/>
          <p:nvPr/>
        </p:nvSpPr>
        <p:spPr>
          <a:xfrm rot="0">
            <a:off x="292277" y="1602422"/>
            <a:ext cx="17259300" cy="7758430"/>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Example motion:</a:t>
            </a:r>
            <a:r>
              <a:rPr lang="en-US" sz="2800">
                <a:solidFill>
                  <a:srgbClr val="F6E7A7"/>
                </a:solidFill>
                <a:latin typeface="Cooper Hewitt"/>
                <a:ea typeface="Cooper Hewitt"/>
                <a:cs typeface="Cooper Hewitt"/>
                <a:sym typeface="Cooper Hewitt"/>
              </a:rPr>
              <a:t> This house would ban zoos.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Point:</a:t>
            </a:r>
            <a:r>
              <a:rPr lang="en-US" sz="2800">
                <a:solidFill>
                  <a:srgbClr val="F6E7A7"/>
                </a:solidFill>
                <a:latin typeface="Cooper Hewitt"/>
                <a:ea typeface="Cooper Hewitt"/>
                <a:cs typeface="Cooper Hewitt"/>
                <a:sym typeface="Cooper Hewitt"/>
              </a:rPr>
              <a:t> Zoos prevent animals from being able to survive in their natural habitats.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Analysis:</a:t>
            </a:r>
            <a:r>
              <a:rPr lang="en-US" sz="2800">
                <a:solidFill>
                  <a:srgbClr val="F6E7A7"/>
                </a:solidFill>
                <a:latin typeface="Cooper Hewitt"/>
                <a:ea typeface="Cooper Hewitt"/>
                <a:cs typeface="Cooper Hewitt"/>
                <a:sym typeface="Cooper Hewitt"/>
              </a:rPr>
              <a:t> Zoo animals are treated differently to how they are in the wild, and are exposed to different climates than they would be in their natural habitats.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Example:</a:t>
            </a:r>
            <a:r>
              <a:rPr lang="en-US" sz="2800">
                <a:solidFill>
                  <a:srgbClr val="F6E7A7"/>
                </a:solidFill>
                <a:latin typeface="Cooper Hewitt"/>
                <a:ea typeface="Cooper Hewitt"/>
                <a:cs typeface="Cooper Hewitt"/>
                <a:sym typeface="Cooper Hewitt"/>
              </a:rPr>
              <a:t> Animals who have been in captivity since they were young are often unable to acquire food on their own, since they become used to having food handed to them by their human caretakers.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Impact:</a:t>
            </a:r>
            <a:r>
              <a:rPr lang="en-US" sz="2800">
                <a:solidFill>
                  <a:srgbClr val="F6E7A7"/>
                </a:solidFill>
                <a:latin typeface="Cooper Hewitt"/>
                <a:ea typeface="Cooper Hewitt"/>
                <a:cs typeface="Cooper Hewitt"/>
                <a:sym typeface="Cooper Hewitt"/>
              </a:rPr>
              <a:t> These animals often cannot be released into the wild, as they will not survive in these different conditions. This is especially detrimental to endangered animals, who are often kept in zoos to prevent them from going extinct, since they cannot be safely released even once their population increases. This decreases the quality of life of these animals.</a:t>
            </a:r>
          </a:p>
          <a:p>
            <a:pPr algn="l">
              <a:lnSpc>
                <a:spcPts val="2800"/>
              </a:lnSpc>
            </a:pPr>
            <a:r>
              <a:rPr lang="en-US" sz="2800">
                <a:solidFill>
                  <a:srgbClr val="F6E7A7"/>
                </a:solidFill>
                <a:latin typeface="Cooper Hewitt"/>
                <a:ea typeface="Cooper Hewitt"/>
                <a:cs typeface="Cooper Hewitt"/>
                <a:sym typeface="Cooper Hewitt"/>
              </a:rPr>
              <a:t> </a:t>
            </a:r>
          </a:p>
          <a:p>
            <a:pPr algn="l">
              <a:lnSpc>
                <a:spcPts val="3920"/>
              </a:lnSpc>
            </a:pPr>
            <a:r>
              <a:rPr lang="en-US" sz="2800">
                <a:solidFill>
                  <a:srgbClr val="F6E7A7"/>
                </a:solidFill>
                <a:latin typeface="Cooper Hewitt Bold"/>
                <a:ea typeface="Cooper Hewitt Bold"/>
                <a:cs typeface="Cooper Hewitt Bold"/>
                <a:sym typeface="Cooper Hewitt Bold"/>
              </a:rPr>
              <a:t>Link:</a:t>
            </a:r>
            <a:r>
              <a:rPr lang="en-US" sz="2800">
                <a:solidFill>
                  <a:srgbClr val="F6E7A7"/>
                </a:solidFill>
                <a:latin typeface="Cooper Hewitt"/>
                <a:ea typeface="Cooper Hewitt"/>
                <a:cs typeface="Cooper Hewitt"/>
                <a:sym typeface="Cooper Hewitt"/>
              </a:rPr>
              <a:t> Since zoos have such a negative impact on the ability of animals to survive in the wild, this house would ban zoos to prevent these effects.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3" id="3"/>
          <p:cNvSpPr txBox="true"/>
          <p:nvPr/>
        </p:nvSpPr>
        <p:spPr>
          <a:xfrm rot="0">
            <a:off x="292277" y="1602422"/>
            <a:ext cx="17259300" cy="45104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Stakeholder:</a:t>
            </a:r>
            <a:r>
              <a:rPr lang="en-US" sz="2800">
                <a:solidFill>
                  <a:srgbClr val="F6E7A7"/>
                </a:solidFill>
                <a:latin typeface="Cooper Hewitt"/>
                <a:ea typeface="Cooper Hewitt"/>
                <a:cs typeface="Cooper Hewitt"/>
                <a:sym typeface="Cooper Hewitt"/>
              </a:rPr>
              <a:t> A party that is impacted by a motion</a:t>
            </a:r>
          </a:p>
          <a:p>
            <a:pPr algn="l">
              <a:lnSpc>
                <a:spcPts val="3920"/>
              </a:lnSpc>
            </a:pPr>
            <a:r>
              <a:rPr lang="en-US" sz="2800">
                <a:solidFill>
                  <a:srgbClr val="F6E7A7"/>
                </a:solidFill>
                <a:latin typeface="Cooper Hewitt"/>
                <a:ea typeface="Cooper Hewitt"/>
                <a:cs typeface="Cooper Hewitt"/>
                <a:sym typeface="Cooper Hewitt"/>
              </a:rPr>
              <a:t>Common examples: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The government</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Minority groups (e.g. gender minorities, cultural minorities)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Businesses/firms</a:t>
            </a:r>
          </a:p>
          <a:p>
            <a:pPr algn="l">
              <a:lnSpc>
                <a:spcPts val="3920"/>
              </a:lnSpc>
            </a:pPr>
            <a:r>
              <a:rPr lang="en-US" sz="2800">
                <a:solidFill>
                  <a:srgbClr val="F6E7A7"/>
                </a:solidFill>
                <a:latin typeface="Cooper Hewitt"/>
                <a:ea typeface="Cooper Hewitt"/>
                <a:cs typeface="Cooper Hewitt"/>
                <a:sym typeface="Cooper Hewitt"/>
              </a:rPr>
              <a:t>When determining stakeholders, try to narrow it down to be as specific as possible (e.g. pharmaceutical companies instead of companies in general)</a:t>
            </a:r>
          </a:p>
          <a:p>
            <a:pPr algn="l">
              <a:lnSpc>
                <a:spcPts val="3920"/>
              </a:lnSpc>
            </a:pPr>
          </a:p>
          <a:p>
            <a:pPr algn="l">
              <a:lnSpc>
                <a:spcPts val="3920"/>
              </a:lnSpc>
            </a:pPr>
            <a:r>
              <a:rPr lang="en-US" sz="2800">
                <a:solidFill>
                  <a:srgbClr val="F6E7A7"/>
                </a:solidFill>
                <a:latin typeface="Cooper Hewitt"/>
                <a:ea typeface="Cooper Hewitt"/>
                <a:cs typeface="Cooper Hewitt"/>
                <a:sym typeface="Cooper Hewitt"/>
              </a:rPr>
              <a:t>*Your arguments should be centered around stakeholders.*</a:t>
            </a:r>
          </a:p>
        </p:txBody>
      </p:sp>
      <p:sp>
        <p:nvSpPr>
          <p:cNvPr name="Freeform 4" id="4"/>
          <p:cNvSpPr/>
          <p:nvPr/>
        </p:nvSpPr>
        <p:spPr>
          <a:xfrm flipH="false" flipV="false" rot="0">
            <a:off x="7200292" y="7519153"/>
            <a:ext cx="3887416" cy="1739147"/>
          </a:xfrm>
          <a:custGeom>
            <a:avLst/>
            <a:gdLst/>
            <a:ahLst/>
            <a:cxnLst/>
            <a:rect r="r" b="b" t="t" l="l"/>
            <a:pathLst>
              <a:path h="1739147" w="3887416">
                <a:moveTo>
                  <a:pt x="0" y="0"/>
                </a:moveTo>
                <a:lnTo>
                  <a:pt x="3887416" y="0"/>
                </a:lnTo>
                <a:lnTo>
                  <a:pt x="3887416" y="1739147"/>
                </a:lnTo>
                <a:lnTo>
                  <a:pt x="0" y="1739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7F2519"/>
        </a:solidFill>
      </p:bgPr>
    </p:bg>
    <p:spTree>
      <p:nvGrpSpPr>
        <p:cNvPr id="1" name=""/>
        <p:cNvGrpSpPr/>
        <p:nvPr/>
      </p:nvGrpSpPr>
      <p:grpSpPr>
        <a:xfrm>
          <a:off x="0" y="0"/>
          <a:ext cx="0" cy="0"/>
          <a:chOff x="0" y="0"/>
          <a:chExt cx="0" cy="0"/>
        </a:xfrm>
      </p:grpSpPr>
      <p:sp>
        <p:nvSpPr>
          <p:cNvPr name="TextBox 2" id="2"/>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3" id="3"/>
          <p:cNvSpPr txBox="true"/>
          <p:nvPr/>
        </p:nvSpPr>
        <p:spPr>
          <a:xfrm rot="0">
            <a:off x="292277" y="1602422"/>
            <a:ext cx="17259300" cy="5480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Types of Stakeholders:</a:t>
            </a:r>
          </a:p>
        </p:txBody>
      </p:sp>
      <p:sp>
        <p:nvSpPr>
          <p:cNvPr name="TextBox 4" id="4"/>
          <p:cNvSpPr txBox="true"/>
          <p:nvPr/>
        </p:nvSpPr>
        <p:spPr>
          <a:xfrm rot="0">
            <a:off x="292277" y="2182892"/>
            <a:ext cx="8629650" cy="2548255"/>
          </a:xfrm>
          <a:prstGeom prst="rect">
            <a:avLst/>
          </a:prstGeom>
        </p:spPr>
        <p:txBody>
          <a:bodyPr anchor="t" rtlCol="false" tIns="0" lIns="0" bIns="0" rIns="0">
            <a:spAutoFit/>
          </a:bodyPr>
          <a:lstStyle/>
          <a:p>
            <a:pPr algn="l">
              <a:lnSpc>
                <a:spcPts val="3919"/>
              </a:lnSpc>
            </a:pPr>
            <a:r>
              <a:rPr lang="en-US" sz="2799">
                <a:solidFill>
                  <a:srgbClr val="F6E7A7"/>
                </a:solidFill>
                <a:latin typeface="Cooper Hewitt Bold"/>
                <a:ea typeface="Cooper Hewitt Bold"/>
                <a:cs typeface="Cooper Hewitt Bold"/>
                <a:sym typeface="Cooper Hewitt Bold"/>
              </a:rPr>
              <a:t>Voluntary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Individuals/groups who are similar (in a way relevant to the point), and are impacted similarly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Impacted due to their choices; can change their impacts by changing their behaviour</a:t>
            </a:r>
          </a:p>
        </p:txBody>
      </p:sp>
      <p:sp>
        <p:nvSpPr>
          <p:cNvPr name="TextBox 5" id="5"/>
          <p:cNvSpPr txBox="true"/>
          <p:nvPr/>
        </p:nvSpPr>
        <p:spPr>
          <a:xfrm rot="0">
            <a:off x="9144000" y="2182892"/>
            <a:ext cx="8629650" cy="3538855"/>
          </a:xfrm>
          <a:prstGeom prst="rect">
            <a:avLst/>
          </a:prstGeom>
        </p:spPr>
        <p:txBody>
          <a:bodyPr anchor="t" rtlCol="false" tIns="0" lIns="0" bIns="0" rIns="0">
            <a:spAutoFit/>
          </a:bodyPr>
          <a:lstStyle/>
          <a:p>
            <a:pPr algn="l">
              <a:lnSpc>
                <a:spcPts val="3919"/>
              </a:lnSpc>
            </a:pPr>
            <a:r>
              <a:rPr lang="en-US" sz="2799">
                <a:solidFill>
                  <a:srgbClr val="F6E7A7"/>
                </a:solidFill>
                <a:latin typeface="Cooper Hewitt Bold"/>
                <a:ea typeface="Cooper Hewitt Bold"/>
                <a:cs typeface="Cooper Hewitt Bold"/>
                <a:sym typeface="Cooper Hewitt Bold"/>
              </a:rPr>
              <a:t>Non-Voluntary</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People who are only similar in ways they cannot change</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Impacted due to who they are, not due to their choices</a:t>
            </a:r>
          </a:p>
          <a:p>
            <a:pPr algn="l" marL="604519" indent="-302260" lvl="1">
              <a:lnSpc>
                <a:spcPts val="3919"/>
              </a:lnSpc>
              <a:buFont typeface="Arial"/>
              <a:buChar char="•"/>
            </a:pPr>
            <a:r>
              <a:rPr lang="en-US" sz="2799">
                <a:solidFill>
                  <a:srgbClr val="F6E7A7"/>
                </a:solidFill>
                <a:latin typeface="Cooper Hewitt"/>
                <a:ea typeface="Cooper Hewitt"/>
                <a:cs typeface="Cooper Hewitt"/>
                <a:sym typeface="Cooper Hewitt"/>
              </a:rPr>
              <a:t>Cannot change their impacts by changing their behaviour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F2519"/>
        </a:solidFill>
      </p:bgPr>
    </p:bg>
    <p:spTree>
      <p:nvGrpSpPr>
        <p:cNvPr id="1" name=""/>
        <p:cNvGrpSpPr/>
        <p:nvPr/>
      </p:nvGrpSpPr>
      <p:grpSpPr>
        <a:xfrm>
          <a:off x="0" y="0"/>
          <a:ext cx="0" cy="0"/>
          <a:chOff x="0" y="0"/>
          <a:chExt cx="0" cy="0"/>
        </a:xfrm>
      </p:grpSpPr>
      <p:sp>
        <p:nvSpPr>
          <p:cNvPr name="Freeform 2" id="2"/>
          <p:cNvSpPr/>
          <p:nvPr/>
        </p:nvSpPr>
        <p:spPr>
          <a:xfrm flipH="false" flipV="false" rot="0">
            <a:off x="3856319" y="7177920"/>
            <a:ext cx="1419848" cy="1623527"/>
          </a:xfrm>
          <a:custGeom>
            <a:avLst/>
            <a:gdLst/>
            <a:ahLst/>
            <a:cxnLst/>
            <a:rect r="r" b="b" t="t" l="l"/>
            <a:pathLst>
              <a:path h="1623527" w="1419848">
                <a:moveTo>
                  <a:pt x="0" y="0"/>
                </a:moveTo>
                <a:lnTo>
                  <a:pt x="1419847" y="0"/>
                </a:lnTo>
                <a:lnTo>
                  <a:pt x="1419847" y="1623527"/>
                </a:lnTo>
                <a:lnTo>
                  <a:pt x="0" y="1623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2866" y="7989684"/>
            <a:ext cx="1975530" cy="1623527"/>
          </a:xfrm>
          <a:custGeom>
            <a:avLst/>
            <a:gdLst/>
            <a:ahLst/>
            <a:cxnLst/>
            <a:rect r="r" b="b" t="t" l="l"/>
            <a:pathLst>
              <a:path h="1623527" w="1975530">
                <a:moveTo>
                  <a:pt x="0" y="0"/>
                </a:moveTo>
                <a:lnTo>
                  <a:pt x="1975530" y="0"/>
                </a:lnTo>
                <a:lnTo>
                  <a:pt x="1975530" y="1623526"/>
                </a:lnTo>
                <a:lnTo>
                  <a:pt x="0" y="16235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785338" y="7177920"/>
            <a:ext cx="2599588" cy="1348536"/>
          </a:xfrm>
          <a:custGeom>
            <a:avLst/>
            <a:gdLst/>
            <a:ahLst/>
            <a:cxnLst/>
            <a:rect r="r" b="b" t="t" l="l"/>
            <a:pathLst>
              <a:path h="1348536" w="2599588">
                <a:moveTo>
                  <a:pt x="0" y="0"/>
                </a:moveTo>
                <a:lnTo>
                  <a:pt x="2599588" y="0"/>
                </a:lnTo>
                <a:lnTo>
                  <a:pt x="2599588" y="1348537"/>
                </a:lnTo>
                <a:lnTo>
                  <a:pt x="0" y="1348537"/>
                </a:lnTo>
                <a:lnTo>
                  <a:pt x="0" y="0"/>
                </a:lnTo>
                <a:close/>
              </a:path>
            </a:pathLst>
          </a:custGeom>
          <a:blipFill>
            <a:blip r:embed="rId6"/>
            <a:stretch>
              <a:fillRect l="0" t="0" r="0" b="0"/>
            </a:stretch>
          </a:blipFill>
        </p:spPr>
      </p:sp>
      <p:sp>
        <p:nvSpPr>
          <p:cNvPr name="TextBox 5" id="5"/>
          <p:cNvSpPr txBox="true"/>
          <p:nvPr/>
        </p:nvSpPr>
        <p:spPr>
          <a:xfrm rot="0">
            <a:off x="354487" y="-97472"/>
            <a:ext cx="7222778" cy="1823719"/>
          </a:xfrm>
          <a:prstGeom prst="rect">
            <a:avLst/>
          </a:prstGeom>
        </p:spPr>
        <p:txBody>
          <a:bodyPr anchor="t" rtlCol="false" tIns="0" lIns="0" bIns="0" rIns="0">
            <a:spAutoFit/>
          </a:bodyPr>
          <a:lstStyle/>
          <a:p>
            <a:pPr algn="l">
              <a:lnSpc>
                <a:spcPts val="12880"/>
              </a:lnSpc>
            </a:pPr>
            <a:r>
              <a:rPr lang="en-US" sz="9200">
                <a:solidFill>
                  <a:srgbClr val="F6E7A7"/>
                </a:solidFill>
                <a:latin typeface="Cooper Hewitt Bold"/>
                <a:ea typeface="Cooper Hewitt Bold"/>
                <a:cs typeface="Cooper Hewitt Bold"/>
                <a:sym typeface="Cooper Hewitt Bold"/>
              </a:rPr>
              <a:t>Stakeholders</a:t>
            </a:r>
          </a:p>
        </p:txBody>
      </p:sp>
      <p:sp>
        <p:nvSpPr>
          <p:cNvPr name="TextBox 6" id="6"/>
          <p:cNvSpPr txBox="true"/>
          <p:nvPr/>
        </p:nvSpPr>
        <p:spPr>
          <a:xfrm rot="0">
            <a:off x="292277" y="1602422"/>
            <a:ext cx="17259300" cy="5005705"/>
          </a:xfrm>
          <a:prstGeom prst="rect">
            <a:avLst/>
          </a:prstGeom>
        </p:spPr>
        <p:txBody>
          <a:bodyPr anchor="t" rtlCol="false" tIns="0" lIns="0" bIns="0" rIns="0">
            <a:spAutoFit/>
          </a:bodyPr>
          <a:lstStyle/>
          <a:p>
            <a:pPr algn="l">
              <a:lnSpc>
                <a:spcPts val="3920"/>
              </a:lnSpc>
            </a:pPr>
            <a:r>
              <a:rPr lang="en-US" sz="2800">
                <a:solidFill>
                  <a:srgbClr val="F6E7A7"/>
                </a:solidFill>
                <a:latin typeface="Cooper Hewitt Bold"/>
                <a:ea typeface="Cooper Hewitt Bold"/>
                <a:cs typeface="Cooper Hewitt Bold"/>
                <a:sym typeface="Cooper Hewitt Bold"/>
              </a:rPr>
              <a:t>Example motion:</a:t>
            </a:r>
            <a:r>
              <a:rPr lang="en-US" sz="2800">
                <a:solidFill>
                  <a:srgbClr val="F6E7A7"/>
                </a:solidFill>
                <a:latin typeface="Cooper Hewitt"/>
                <a:ea typeface="Cooper Hewitt"/>
                <a:cs typeface="Cooper Hewitt"/>
                <a:sym typeface="Cooper Hewitt"/>
              </a:rPr>
              <a:t> This house would ban zoos.</a:t>
            </a:r>
          </a:p>
          <a:p>
            <a:pPr algn="l">
              <a:lnSpc>
                <a:spcPts val="3920"/>
              </a:lnSpc>
            </a:pPr>
            <a:r>
              <a:rPr lang="en-US" sz="2800">
                <a:solidFill>
                  <a:srgbClr val="F6E7A7"/>
                </a:solidFill>
                <a:latin typeface="Cooper Hewitt"/>
                <a:ea typeface="Cooper Hewitt"/>
                <a:cs typeface="Cooper Hewitt"/>
                <a:sym typeface="Cooper Hewitt"/>
              </a:rPr>
              <a:t>Stakeholders: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animals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Endangered animals</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visitors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Young children</a:t>
            </a:r>
          </a:p>
          <a:p>
            <a:pPr algn="l" marL="604523" indent="-302261" lvl="1">
              <a:lnSpc>
                <a:spcPts val="3920"/>
              </a:lnSpc>
              <a:buFont typeface="Arial"/>
              <a:buChar char="•"/>
            </a:pPr>
            <a:r>
              <a:rPr lang="en-US" sz="2800">
                <a:solidFill>
                  <a:srgbClr val="F6E7A7"/>
                </a:solidFill>
                <a:latin typeface="Cooper Hewitt"/>
                <a:ea typeface="Cooper Hewitt"/>
                <a:cs typeface="Cooper Hewitt"/>
                <a:sym typeface="Cooper Hewitt"/>
              </a:rPr>
              <a:t>Zoo companies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Employees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Animal food companies</a:t>
            </a:r>
          </a:p>
          <a:p>
            <a:pPr algn="l" marL="1209045" indent="-403015" lvl="2">
              <a:lnSpc>
                <a:spcPts val="3920"/>
              </a:lnSpc>
              <a:buFont typeface="Arial"/>
              <a:buChar char="⚬"/>
            </a:pPr>
            <a:r>
              <a:rPr lang="en-US" sz="2800">
                <a:solidFill>
                  <a:srgbClr val="F6E7A7"/>
                </a:solidFill>
                <a:latin typeface="Cooper Hewitt"/>
                <a:ea typeface="Cooper Hewitt"/>
                <a:cs typeface="Cooper Hewitt"/>
                <a:sym typeface="Cooper Hewitt"/>
              </a:rPr>
              <a:t>Taxpayers, if the zoo is government-funded</a:t>
            </a:r>
          </a:p>
        </p:txBody>
      </p:sp>
      <p:sp>
        <p:nvSpPr>
          <p:cNvPr name="Freeform 7" id="7"/>
          <p:cNvSpPr/>
          <p:nvPr/>
        </p:nvSpPr>
        <p:spPr>
          <a:xfrm flipH="false" flipV="false" rot="0">
            <a:off x="10651626" y="8152156"/>
            <a:ext cx="2036993" cy="1298583"/>
          </a:xfrm>
          <a:custGeom>
            <a:avLst/>
            <a:gdLst/>
            <a:ahLst/>
            <a:cxnLst/>
            <a:rect r="r" b="b" t="t" l="l"/>
            <a:pathLst>
              <a:path h="1298583" w="2036993">
                <a:moveTo>
                  <a:pt x="0" y="0"/>
                </a:moveTo>
                <a:lnTo>
                  <a:pt x="2036993" y="0"/>
                </a:lnTo>
                <a:lnTo>
                  <a:pt x="2036993" y="1298582"/>
                </a:lnTo>
                <a:lnTo>
                  <a:pt x="0" y="12985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955319" y="7177920"/>
            <a:ext cx="1476363" cy="2386041"/>
          </a:xfrm>
          <a:custGeom>
            <a:avLst/>
            <a:gdLst/>
            <a:ahLst/>
            <a:cxnLst/>
            <a:rect r="r" b="b" t="t" l="l"/>
            <a:pathLst>
              <a:path h="2386041" w="1476363">
                <a:moveTo>
                  <a:pt x="0" y="0"/>
                </a:moveTo>
                <a:lnTo>
                  <a:pt x="1476362" y="0"/>
                </a:lnTo>
                <a:lnTo>
                  <a:pt x="1476362" y="2386041"/>
                </a:lnTo>
                <a:lnTo>
                  <a:pt x="0" y="2386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DAGPS63tooQ</dc:identifier>
  <dcterms:modified xsi:type="dcterms:W3CDTF">2011-08-01T06:04:30Z</dcterms:modified>
  <cp:revision>1</cp:revision>
  <dc:title>VP Debate Intro Week 1</dc:title>
</cp:coreProperties>
</file>