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8"/>
  </p:notesMasterIdLst>
  <p:sldIdLst>
    <p:sldId id="271" r:id="rId2"/>
    <p:sldId id="270" r:id="rId3"/>
    <p:sldId id="257" r:id="rId4"/>
    <p:sldId id="258" r:id="rId5"/>
    <p:sldId id="259" r:id="rId6"/>
    <p:sldId id="272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72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686D0-BB19-4F4F-BF96-AE1ED1CEA522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779CAD-1DDE-4D1D-9FC1-90EB37DDD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26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>
            <a:extLst>
              <a:ext uri="{FF2B5EF4-FFF2-40B4-BE49-F238E27FC236}">
                <a16:creationId xmlns:a16="http://schemas.microsoft.com/office/drawing/2014/main" xmlns="" id="{EB685E94-13DB-4802-9FC4-A81DE44EF4A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>
            <a:extLst>
              <a:ext uri="{FF2B5EF4-FFF2-40B4-BE49-F238E27FC236}">
                <a16:creationId xmlns:a16="http://schemas.microsoft.com/office/drawing/2014/main" xmlns="" id="{F804F163-64D9-4C87-BD4F-6F4729F43B5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xmlns="" id="{FA562F4A-6C7E-4521-A59E-2026E623A3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421BC3C3-8263-4469-9854-E885376C6721}" type="slidenum">
              <a:rPr lang="fr-FR" altLang="en-US" smtClean="0">
                <a:solidFill>
                  <a:prstClr val="black"/>
                </a:solidFill>
              </a:rPr>
              <a:pPr/>
              <a:t>1</a:t>
            </a:fld>
            <a:endParaRPr lang="fr-F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549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79CAD-1DDE-4D1D-9FC1-90EB37DDD8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95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C613-42C0-4089-B829-F3C9DD0CC4CD}" type="datetime1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899E-EA9C-4F28-97C7-F0649091A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13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07822-FB43-466B-AC5F-D802FC0BC8A7}" type="datetime1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899E-EA9C-4F28-97C7-F0649091A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59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88F5-21CA-44E2-96B4-7A3AA525ADF7}" type="datetime1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899E-EA9C-4F28-97C7-F0649091A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88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A4B7-EE87-4EB1-B182-E3C26D79175D}" type="datetime1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899E-EA9C-4F28-97C7-F0649091A25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860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3A76-ED4D-41F6-93A1-D350B2B42D7F}" type="datetime1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899E-EA9C-4F28-97C7-F0649091A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80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26DFF-2964-411A-806B-CC37C13027AD}" type="datetime1">
              <a:rPr lang="en-US" smtClean="0"/>
              <a:t>8/11/2021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899E-EA9C-4F28-97C7-F0649091A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3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5B5C-4EC2-4E0E-9385-4B1BD61400C2}" type="datetime1">
              <a:rPr lang="en-US" smtClean="0"/>
              <a:t>8/11/2021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899E-EA9C-4F28-97C7-F0649091A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61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B3E0C-633F-4FF5-AD06-FA6A7A243F2F}" type="datetime1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899E-EA9C-4F28-97C7-F0649091A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437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20AB3-6877-4486-B4FE-813EA9727AF5}" type="datetime1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899E-EA9C-4F28-97C7-F0649091A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35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F2F3-91E1-4501-969D-A239C063386A}" type="datetime1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899E-EA9C-4F28-97C7-F0649091A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72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F341-B158-4012-9AD7-0294557DCA97}" type="datetime1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899E-EA9C-4F28-97C7-F0649091A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0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0F93-B99C-4E50-B3BF-3A89F08A9BEA}" type="datetime1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899E-EA9C-4F28-97C7-F0649091A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11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8D6D3-EB64-4736-A6DE-57CBC4255A75}" type="datetime1">
              <a:rPr lang="en-US" smtClean="0"/>
              <a:t>8/11/2021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899E-EA9C-4F28-97C7-F0649091A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95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793E-8567-4482-92F1-4AA839044B03}" type="datetime1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899E-EA9C-4F28-97C7-F0649091A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4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0D69-E18A-4803-9A7C-C18943F4B76A}" type="datetime1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899E-EA9C-4F28-97C7-F0649091A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20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2D93-ABC0-45FD-A112-DC707F3EEA0C}" type="datetime1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899E-EA9C-4F28-97C7-F0649091A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32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0CDC-6546-417A-82AD-04D98CCA60AC}" type="datetime1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899E-EA9C-4F28-97C7-F0649091A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5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459F25F-8612-4129-8714-A2BA20B13D14}" type="datetime1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4899E-EA9C-4F28-97C7-F0649091A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506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17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">
            <a:extLst>
              <a:ext uri="{FF2B5EF4-FFF2-40B4-BE49-F238E27FC236}">
                <a16:creationId xmlns:a16="http://schemas.microsoft.com/office/drawing/2014/main" xmlns="" id="{59566582-8D45-4FDA-97E6-CB898324F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1261" y="1262317"/>
            <a:ext cx="5940212" cy="8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580" tIns="34290" rIns="68580" bIns="3429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Hei" panose="020B0503020204020204" pitchFamily="49" charset="-122"/>
                <a:cs typeface="SimHei" panose="020B0503020204020204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Hei" panose="020B0503020204020204" pitchFamily="49" charset="-122"/>
                <a:cs typeface="SimHei" panose="020B0503020204020204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Hei" panose="020B0503020204020204" pitchFamily="49" charset="-122"/>
                <a:cs typeface="SimHei" panose="020B0503020204020204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B0503020204020204" pitchFamily="49" charset="-122"/>
                <a:cs typeface="SimHei" panose="020B0503020204020204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B0503020204020204" pitchFamily="49" charset="-122"/>
                <a:cs typeface="SimHei" panose="020B0503020204020204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B0503020204020204" pitchFamily="49" charset="-122"/>
                <a:cs typeface="SimHei" panose="020B0503020204020204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B0503020204020204" pitchFamily="49" charset="-122"/>
                <a:cs typeface="SimHei" panose="020B0503020204020204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B0503020204020204" pitchFamily="49" charset="-122"/>
                <a:cs typeface="SimHei" panose="020B0503020204020204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B0503020204020204" pitchFamily="49" charset="-122"/>
                <a:cs typeface="SimHei" panose="020B0503020204020204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International</a:t>
            </a:r>
            <a:r>
              <a:rPr lang="en-US" altLang="en-US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Islamic University Chittagong</a:t>
            </a:r>
            <a:endParaRPr lang="en-US" alt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en-US" altLang="en-US" sz="1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en-US" altLang="en-US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Computer Science and Engineering</a:t>
            </a:r>
            <a:endParaRPr lang="en-US" alt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40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75" name="Picture 8" descr="IIUC%20LOGO">
            <a:extLst>
              <a:ext uri="{FF2B5EF4-FFF2-40B4-BE49-F238E27FC236}">
                <a16:creationId xmlns:a16="http://schemas.microsoft.com/office/drawing/2014/main" xmlns="" id="{37858395-0366-487C-8893-168679A90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680" y="1133856"/>
            <a:ext cx="1039283" cy="1126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E6457DEF-619E-4025-BBEB-A28C6A14A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975617"/>
              </p:ext>
            </p:extLst>
          </p:nvPr>
        </p:nvGraphicFramePr>
        <p:xfrm>
          <a:off x="1691751" y="4279392"/>
          <a:ext cx="8976464" cy="181654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44882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882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816545">
                <a:tc>
                  <a:txBody>
                    <a:bodyPr/>
                    <a:lstStyle/>
                    <a:p>
                      <a:pPr algn="just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Submitted 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</a:t>
                      </a:r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just"/>
                      <a:endParaRPr lang="en-US" sz="16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Name :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baseline="0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Tazneya</a:t>
                      </a:r>
                      <a:r>
                        <a:rPr lang="en-US" sz="1600" b="1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baseline="0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Safawath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ID      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C-171254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Name :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baseline="0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Sazeda</a:t>
                      </a:r>
                      <a:r>
                        <a:rPr lang="en-US" sz="1600" b="1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baseline="0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Akter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ID       :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C-171244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1" marR="91441" marT="34289" marB="3428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Supervised 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</a:t>
                      </a:r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just"/>
                      <a:endParaRPr lang="en-US" sz="16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1600" b="1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Muhammed </a:t>
                      </a:r>
                      <a:r>
                        <a:rPr lang="en-US" sz="1600" b="1" baseline="0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Nazmul</a:t>
                      </a:r>
                      <a:r>
                        <a:rPr lang="en-US" sz="1600" b="1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baseline="0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Arefin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Associate Professor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Dept. of CSE, </a:t>
                      </a:r>
                    </a:p>
                    <a:p>
                      <a:pPr algn="just"/>
                      <a:r>
                        <a:rPr lang="en-US" sz="1600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IIUC 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12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1" name="Rounded Rectangle 10">
            <a:extLst>
              <a:ext uri="{FF2B5EF4-FFF2-40B4-BE49-F238E27FC236}">
                <a16:creationId xmlns:a16="http://schemas.microsoft.com/office/drawing/2014/main" xmlns="" id="{83AA30F7-FAC4-44BB-A688-9B25DA6F28A7}"/>
              </a:ext>
            </a:extLst>
          </p:cNvPr>
          <p:cNvSpPr/>
          <p:nvPr/>
        </p:nvSpPr>
        <p:spPr>
          <a:xfrm>
            <a:off x="2292521" y="2468942"/>
            <a:ext cx="7811600" cy="1523959"/>
          </a:xfrm>
          <a:prstGeom prst="roundRect">
            <a:avLst/>
          </a:prstGeom>
          <a:solidFill>
            <a:srgbClr val="0070C0"/>
          </a:solidFill>
          <a:ln>
            <a:solidFill>
              <a:schemeClr val="bg2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white"/>
                </a:solidFill>
              </a:rPr>
              <a:t>A Project Presentation on</a:t>
            </a:r>
            <a:r>
              <a:rPr lang="en-US" sz="2100" dirty="0">
                <a:solidFill>
                  <a:prstClr val="white"/>
                </a:solidFill>
              </a:rPr>
              <a:t/>
            </a:r>
            <a:br>
              <a:rPr lang="en-US" sz="2100" dirty="0">
                <a:solidFill>
                  <a:prstClr val="white"/>
                </a:solidFill>
              </a:rPr>
            </a:br>
            <a:r>
              <a:rPr lang="en-US" sz="2800" b="1" dirty="0" err="1" smtClean="0">
                <a:solidFill>
                  <a:prstClr val="white"/>
                </a:solidFill>
              </a:rPr>
              <a:t>Shikhboamra</a:t>
            </a:r>
            <a:r>
              <a:rPr lang="en-US" sz="2800" b="1" dirty="0" smtClean="0">
                <a:solidFill>
                  <a:prstClr val="white"/>
                </a:solidFill>
              </a:rPr>
              <a:t> – an E-learning Ecosystem     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99273" y="6487146"/>
            <a:ext cx="692727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94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22376" y="2496312"/>
            <a:ext cx="1691640" cy="11887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Login/Signup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35096" y="914400"/>
            <a:ext cx="1691640" cy="11887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Course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418832" y="265176"/>
            <a:ext cx="1691640" cy="7589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lecture video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418832" y="1325880"/>
            <a:ext cx="1691640" cy="7772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lecture note/</a:t>
            </a:r>
            <a:r>
              <a:rPr lang="en-US" dirty="0" err="1" smtClean="0"/>
              <a:t>ppt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418832" y="2496312"/>
            <a:ext cx="1691640" cy="6217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Exam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354824" y="3401568"/>
            <a:ext cx="1953768" cy="11338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Communicate with</a:t>
            </a:r>
          </a:p>
          <a:p>
            <a:pPr algn="ctr"/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25368" y="4468368"/>
            <a:ext cx="1691640" cy="11887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Track student performance</a:t>
            </a:r>
            <a:endParaRPr lang="en-US" dirty="0"/>
          </a:p>
        </p:txBody>
      </p:sp>
      <p:cxnSp>
        <p:nvCxnSpPr>
          <p:cNvPr id="18" name="Elbow Connector 17"/>
          <p:cNvCxnSpPr/>
          <p:nvPr/>
        </p:nvCxnSpPr>
        <p:spPr>
          <a:xfrm rot="5400000" flipH="1" flipV="1">
            <a:off x="2007871" y="1069086"/>
            <a:ext cx="987552" cy="186690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3" idx="2"/>
            <a:endCxn id="10" idx="1"/>
          </p:cNvCxnSpPr>
          <p:nvPr/>
        </p:nvCxnSpPr>
        <p:spPr>
          <a:xfrm rot="16200000" flipH="1">
            <a:off x="1757935" y="3495296"/>
            <a:ext cx="1377696" cy="1757172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0"/>
          </p:cNvCxnSpPr>
          <p:nvPr/>
        </p:nvCxnSpPr>
        <p:spPr>
          <a:xfrm rot="5400000" flipH="1" flipV="1">
            <a:off x="5654041" y="-850392"/>
            <a:ext cx="391668" cy="3137916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5" idx="3"/>
            <a:endCxn id="7" idx="1"/>
          </p:cNvCxnSpPr>
          <p:nvPr/>
        </p:nvCxnSpPr>
        <p:spPr>
          <a:xfrm>
            <a:off x="5126736" y="1508760"/>
            <a:ext cx="2292096" cy="205740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5" idx="2"/>
            <a:endCxn id="8" idx="1"/>
          </p:cNvCxnSpPr>
          <p:nvPr/>
        </p:nvCxnSpPr>
        <p:spPr>
          <a:xfrm rot="16200000" flipH="1">
            <a:off x="5497831" y="886207"/>
            <a:ext cx="704088" cy="3137916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endCxn id="9" idx="1"/>
          </p:cNvCxnSpPr>
          <p:nvPr/>
        </p:nvCxnSpPr>
        <p:spPr>
          <a:xfrm>
            <a:off x="5142739" y="1997964"/>
            <a:ext cx="2212087" cy="1970532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1499275" y="6490718"/>
            <a:ext cx="692727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52197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entagon 2">
            <a:extLst>
              <a:ext uri="{FF2B5EF4-FFF2-40B4-BE49-F238E27FC236}">
                <a16:creationId xmlns="" xmlns:a16="http://schemas.microsoft.com/office/drawing/2014/main" id="{E3315628-D385-42DA-B123-F55660B036AB}"/>
              </a:ext>
            </a:extLst>
          </p:cNvPr>
          <p:cNvSpPr/>
          <p:nvPr/>
        </p:nvSpPr>
        <p:spPr>
          <a:xfrm>
            <a:off x="3262883" y="2514624"/>
            <a:ext cx="5791048" cy="1718078"/>
          </a:xfrm>
          <a:prstGeom prst="homePlate">
            <a:avLst/>
          </a:prstGeom>
          <a:solidFill>
            <a:srgbClr val="C00000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73091" y="402338"/>
            <a:ext cx="2770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User Journey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499275" y="6490718"/>
            <a:ext cx="692727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6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22376" y="2496312"/>
            <a:ext cx="1691640" cy="11887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Login/Signup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35096" y="914400"/>
            <a:ext cx="1691640" cy="11887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Enroll Course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418832" y="265176"/>
            <a:ext cx="1691640" cy="7589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Complete lecture video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418832" y="1325880"/>
            <a:ext cx="1691640" cy="7772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lecture note/</a:t>
            </a:r>
            <a:r>
              <a:rPr lang="en-US" dirty="0" err="1" smtClean="0"/>
              <a:t>ppt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418832" y="2496312"/>
            <a:ext cx="1691640" cy="6217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Perform Exam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354824" y="3401568"/>
            <a:ext cx="1953768" cy="11338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Communicate with</a:t>
            </a:r>
          </a:p>
          <a:p>
            <a:pPr algn="ctr"/>
            <a:r>
              <a:rPr lang="en-US" dirty="0" smtClean="0"/>
              <a:t>Teacher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25368" y="4468368"/>
            <a:ext cx="1691640" cy="11887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Track performance</a:t>
            </a:r>
            <a:endParaRPr lang="en-US" dirty="0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2007871" y="1069086"/>
            <a:ext cx="987552" cy="186690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654041" y="-850392"/>
            <a:ext cx="391668" cy="3137916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>
            <a:off x="5126736" y="1508760"/>
            <a:ext cx="2292096" cy="205740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6200000" flipH="1">
            <a:off x="5497831" y="886207"/>
            <a:ext cx="704088" cy="3137916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>
            <a:off x="5142739" y="1997964"/>
            <a:ext cx="2212087" cy="1970532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16200000" flipH="1">
            <a:off x="1757935" y="3495296"/>
            <a:ext cx="1377696" cy="1757172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499275" y="6490718"/>
            <a:ext cx="692727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46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77640" y="502922"/>
            <a:ext cx="3648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Development Tools</a:t>
            </a:r>
            <a:endParaRPr lang="en-US" sz="2800" b="1" dirty="0"/>
          </a:p>
        </p:txBody>
      </p:sp>
      <p:grpSp>
        <p:nvGrpSpPr>
          <p:cNvPr id="25" name="Group 24"/>
          <p:cNvGrpSpPr/>
          <p:nvPr/>
        </p:nvGrpSpPr>
        <p:grpSpPr>
          <a:xfrm>
            <a:off x="539496" y="1938528"/>
            <a:ext cx="2615184" cy="3310128"/>
            <a:chOff x="1408176" y="1984248"/>
            <a:chExt cx="2971800" cy="3310128"/>
          </a:xfrm>
        </p:grpSpPr>
        <p:sp>
          <p:nvSpPr>
            <p:cNvPr id="18" name="Rectangle 17"/>
            <p:cNvSpPr/>
            <p:nvPr/>
          </p:nvSpPr>
          <p:spPr>
            <a:xfrm>
              <a:off x="1408176" y="2404872"/>
              <a:ext cx="2971800" cy="2889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742950" lvl="1" indent="-285750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US" dirty="0" smtClean="0"/>
                <a:t>HTML</a:t>
              </a:r>
            </a:p>
            <a:p>
              <a:pPr marL="742950" lvl="1" indent="-285750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US" dirty="0" smtClean="0"/>
                <a:t>CSS</a:t>
              </a:r>
            </a:p>
            <a:p>
              <a:pPr marL="742950" lvl="1" indent="-285750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US" dirty="0" err="1" smtClean="0"/>
                <a:t>Javascript</a:t>
              </a:r>
              <a:endParaRPr lang="en-US" dirty="0" smtClean="0"/>
            </a:p>
            <a:p>
              <a:pPr marL="742950" lvl="1" indent="-285750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US" dirty="0" err="1" smtClean="0"/>
                <a:t>Sweetalert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408176" y="1984248"/>
              <a:ext cx="2971800" cy="4206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Frontend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352800" y="1938528"/>
            <a:ext cx="2609088" cy="3310128"/>
            <a:chOff x="4770120" y="1984248"/>
            <a:chExt cx="2971800" cy="3310128"/>
          </a:xfrm>
        </p:grpSpPr>
        <p:sp>
          <p:nvSpPr>
            <p:cNvPr id="19" name="Rectangle 18"/>
            <p:cNvSpPr/>
            <p:nvPr/>
          </p:nvSpPr>
          <p:spPr>
            <a:xfrm>
              <a:off x="4770120" y="2404872"/>
              <a:ext cx="2971800" cy="2889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742950" lvl="1" indent="-285750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US" dirty="0" smtClean="0"/>
                <a:t>PHP(</a:t>
              </a:r>
              <a:r>
                <a:rPr lang="en-US" dirty="0" err="1" smtClean="0"/>
                <a:t>Laravel</a:t>
              </a:r>
              <a:r>
                <a:rPr lang="en-US" dirty="0" smtClean="0"/>
                <a:t> Framework)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770120" y="1984248"/>
              <a:ext cx="2971800" cy="4206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Backend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248400" y="1938528"/>
            <a:ext cx="2255520" cy="3310128"/>
            <a:chOff x="8132064" y="1993392"/>
            <a:chExt cx="2971800" cy="3310128"/>
          </a:xfrm>
        </p:grpSpPr>
        <p:sp>
          <p:nvSpPr>
            <p:cNvPr id="20" name="Rectangle 19"/>
            <p:cNvSpPr/>
            <p:nvPr/>
          </p:nvSpPr>
          <p:spPr>
            <a:xfrm>
              <a:off x="8132064" y="2414016"/>
              <a:ext cx="2971800" cy="2889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742950" lvl="1" indent="-285750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US" dirty="0" err="1" smtClean="0"/>
                <a:t>Mysql</a:t>
              </a:r>
              <a:endParaRPr lang="en-US" dirty="0" smtClean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132064" y="1993392"/>
              <a:ext cx="2971800" cy="4206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872728" y="1929384"/>
            <a:ext cx="2609088" cy="3310128"/>
            <a:chOff x="4770120" y="1984248"/>
            <a:chExt cx="2971800" cy="3310128"/>
          </a:xfrm>
        </p:grpSpPr>
        <p:sp>
          <p:nvSpPr>
            <p:cNvPr id="32" name="Rectangle 31"/>
            <p:cNvSpPr/>
            <p:nvPr/>
          </p:nvSpPr>
          <p:spPr>
            <a:xfrm>
              <a:off x="4770120" y="2404872"/>
              <a:ext cx="2971800" cy="2889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742950" lvl="1" indent="-285750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US" dirty="0" smtClean="0"/>
                <a:t>Trello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770120" y="1984248"/>
              <a:ext cx="2971800" cy="4206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Project Management</a:t>
              </a:r>
              <a:endParaRPr 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1499275" y="6490718"/>
            <a:ext cx="692727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98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1416" y="320042"/>
            <a:ext cx="2624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Methodology</a:t>
            </a:r>
            <a:endParaRPr lang="en-US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2225295" y="2411437"/>
            <a:ext cx="7567929" cy="2892082"/>
            <a:chOff x="1947625" y="2494400"/>
            <a:chExt cx="7221827" cy="2613754"/>
          </a:xfrm>
        </p:grpSpPr>
        <p:grpSp>
          <p:nvGrpSpPr>
            <p:cNvPr id="3" name="Group 2"/>
            <p:cNvGrpSpPr/>
            <p:nvPr/>
          </p:nvGrpSpPr>
          <p:grpSpPr>
            <a:xfrm>
              <a:off x="1947625" y="2494400"/>
              <a:ext cx="7221827" cy="2613754"/>
              <a:chOff x="2002854" y="2723000"/>
              <a:chExt cx="7221827" cy="261375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127962" y="4247487"/>
                <a:ext cx="1443666" cy="108926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Engineer Product</a:t>
                </a:r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5541447" y="2729259"/>
                <a:ext cx="1331258" cy="1039064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Quick Design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7860284" y="2764285"/>
                <a:ext cx="1364397" cy="933054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Building Prototype</a:t>
                </a:r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459184" y="4227631"/>
                <a:ext cx="1454995" cy="110912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Refining Prototype</a:t>
                </a:r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990433" y="2723000"/>
                <a:ext cx="1673912" cy="1039064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Requirement gathering</a:t>
                </a:r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7913735" y="4227632"/>
                <a:ext cx="1310946" cy="1109122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Customer Evaluation</a:t>
                </a:r>
                <a:endParaRPr lang="en-US"/>
              </a:p>
            </p:txBody>
          </p:sp>
          <p:sp>
            <p:nvSpPr>
              <p:cNvPr id="10" name="Right Arrow 9"/>
              <p:cNvSpPr/>
              <p:nvPr/>
            </p:nvSpPr>
            <p:spPr>
              <a:xfrm>
                <a:off x="2002854" y="3062933"/>
                <a:ext cx="978408" cy="500538"/>
              </a:xfrm>
              <a:prstGeom prst="rightArrow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ight Arrow 10"/>
              <p:cNvSpPr/>
              <p:nvPr/>
            </p:nvSpPr>
            <p:spPr>
              <a:xfrm>
                <a:off x="4686519" y="3070886"/>
                <a:ext cx="951648" cy="484632"/>
              </a:xfrm>
              <a:prstGeom prst="rightArrow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ight Arrow 11"/>
              <p:cNvSpPr/>
              <p:nvPr/>
            </p:nvSpPr>
            <p:spPr>
              <a:xfrm>
                <a:off x="6872705" y="3040062"/>
                <a:ext cx="978408" cy="484632"/>
              </a:xfrm>
              <a:prstGeom prst="rightArrow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Left Arrow 12"/>
              <p:cNvSpPr/>
              <p:nvPr/>
            </p:nvSpPr>
            <p:spPr>
              <a:xfrm>
                <a:off x="6924418" y="4512416"/>
                <a:ext cx="979078" cy="484632"/>
              </a:xfrm>
              <a:prstGeom prst="leftArrow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Left Arrow 13"/>
              <p:cNvSpPr/>
              <p:nvPr/>
            </p:nvSpPr>
            <p:spPr>
              <a:xfrm>
                <a:off x="4573529" y="4478424"/>
                <a:ext cx="885655" cy="484632"/>
              </a:xfrm>
              <a:prstGeom prst="leftArrow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Left Arrow 14"/>
              <p:cNvSpPr/>
              <p:nvPr/>
            </p:nvSpPr>
            <p:spPr>
              <a:xfrm>
                <a:off x="2200430" y="4458942"/>
                <a:ext cx="917293" cy="484632"/>
              </a:xfrm>
              <a:prstGeom prst="leftArrow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Up Arrow 15"/>
            <p:cNvSpPr/>
            <p:nvPr/>
          </p:nvSpPr>
          <p:spPr>
            <a:xfrm>
              <a:off x="5963588" y="3539723"/>
              <a:ext cx="376517" cy="425390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595913" y="1390256"/>
            <a:ext cx="667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will use prototype model as software process model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1499275" y="6490718"/>
            <a:ext cx="692727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89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29556" y="393192"/>
            <a:ext cx="2624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Gantt Chart</a:t>
            </a:r>
            <a:endParaRPr lang="en-US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284" y="1548203"/>
            <a:ext cx="9528875" cy="425537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499275" y="6490718"/>
            <a:ext cx="692727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65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99204" y="475489"/>
            <a:ext cx="2624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Conclusion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24712" y="2084832"/>
            <a:ext cx="104698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Online learning is beneficial to the students, tutors and the institution offering these courses. To develop a project to bring all the features that students want into a particular system, which will improve student outcomes and satisfaction. Moreover, it will be cost and time friendly. And the Instructor/Teacher will benefit by making money from this.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1499275" y="6490718"/>
            <a:ext cx="692727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07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27" y="455914"/>
            <a:ext cx="4339988" cy="23484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305" y="391728"/>
            <a:ext cx="5344919" cy="247684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714" y="3260711"/>
            <a:ext cx="7246620" cy="11049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434" y="4821938"/>
            <a:ext cx="7581900" cy="166878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sp>
        <p:nvSpPr>
          <p:cNvPr id="14" name="TextBox 13"/>
          <p:cNvSpPr txBox="1"/>
          <p:nvPr/>
        </p:nvSpPr>
        <p:spPr>
          <a:xfrm>
            <a:off x="11499275" y="6490718"/>
            <a:ext cx="692727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82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966320F8-D705-4CBB-BC0C-AB36FCC1C24A}"/>
              </a:ext>
            </a:extLst>
          </p:cNvPr>
          <p:cNvCxnSpPr/>
          <p:nvPr/>
        </p:nvCxnSpPr>
        <p:spPr>
          <a:xfrm>
            <a:off x="3006839" y="1951632"/>
            <a:ext cx="0" cy="2224585"/>
          </a:xfrm>
          <a:prstGeom prst="line">
            <a:avLst/>
          </a:prstGeom>
          <a:ln w="38100">
            <a:solidFill>
              <a:schemeClr val="accent6">
                <a:lumMod val="20000"/>
                <a:lumOff val="8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283DA5EA-42E5-47FC-8B36-49975A73BA3E}"/>
              </a:ext>
            </a:extLst>
          </p:cNvPr>
          <p:cNvSpPr txBox="1"/>
          <p:nvPr/>
        </p:nvSpPr>
        <p:spPr>
          <a:xfrm>
            <a:off x="3481501" y="2240402"/>
            <a:ext cx="61722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This is the scenario for only School &amp; College teacher  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2790996" y="3161041"/>
            <a:ext cx="6988463" cy="707886"/>
            <a:chOff x="1893603" y="2041922"/>
            <a:chExt cx="6988462" cy="707886"/>
          </a:xfrm>
        </p:grpSpPr>
        <p:sp>
          <p:nvSpPr>
            <p:cNvPr id="23" name="Oval 123">
              <a:extLst>
                <a:ext uri="{FF2B5EF4-FFF2-40B4-BE49-F238E27FC236}">
                  <a16:creationId xmlns="" xmlns:a16="http://schemas.microsoft.com/office/drawing/2014/main" id="{552682FD-A4E7-4652-A3B4-15EAAE16A6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93603" y="2105798"/>
              <a:ext cx="474663" cy="474662"/>
            </a:xfrm>
            <a:prstGeom prst="ellipse">
              <a:avLst/>
            </a:prstGeom>
            <a:solidFill>
              <a:schemeClr val="accent1"/>
            </a:solidFill>
            <a:ln w="57150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defTabSz="8890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Hei"/>
                  <a:cs typeface="SimHei"/>
                </a:defRPr>
              </a:lvl1pPr>
              <a:lvl2pPr marL="742950" indent="-285750" defTabSz="8890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Hei"/>
                  <a:cs typeface="SimHei"/>
                </a:defRPr>
              </a:lvl2pPr>
              <a:lvl3pPr marL="1143000" indent="-228600" defTabSz="889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Hei"/>
                  <a:cs typeface="SimHei"/>
                </a:defRPr>
              </a:lvl3pPr>
              <a:lvl4pPr marL="1600200" indent="-228600" defTabSz="8890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Hei"/>
                  <a:cs typeface="SimHei"/>
                </a:defRPr>
              </a:lvl4pPr>
              <a:lvl5pPr marL="2057400" indent="-228600" defTabSz="8890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Hei"/>
                  <a:cs typeface="SimHei"/>
                </a:defRPr>
              </a:lvl5pPr>
              <a:lvl6pPr marL="2514600" indent="-228600" defTabSz="889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Hei"/>
                  <a:cs typeface="SimHei"/>
                </a:defRPr>
              </a:lvl6pPr>
              <a:lvl7pPr marL="2971800" indent="-228600" defTabSz="889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Hei"/>
                  <a:cs typeface="SimHei"/>
                </a:defRPr>
              </a:lvl7pPr>
              <a:lvl8pPr marL="3429000" indent="-228600" defTabSz="889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Hei"/>
                  <a:cs typeface="SimHei"/>
                </a:defRPr>
              </a:lvl8pPr>
              <a:lvl9pPr marL="3886200" indent="-228600" defTabSz="889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Hei"/>
                  <a:cs typeface="SimHei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Tx/>
                <a:buNone/>
                <a:defRPr/>
              </a:pPr>
              <a:r>
                <a:rPr lang="ar-SY" sz="1400" b="1" dirty="0">
                  <a:solidFill>
                    <a:srgbClr val="FFFFFF"/>
                  </a:solidFill>
                </a:rPr>
                <a:t>02</a:t>
              </a:r>
              <a:endParaRPr lang="en-US" sz="1400" b="1" dirty="0">
                <a:solidFill>
                  <a:srgbClr val="FFFFFF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A443B3BA-F92B-4AC2-8225-857BF9354A85}"/>
                </a:ext>
              </a:extLst>
            </p:cNvPr>
            <p:cNvSpPr txBox="1"/>
            <p:nvPr/>
          </p:nvSpPr>
          <p:spPr>
            <a:xfrm>
              <a:off x="2576514" y="2041922"/>
              <a:ext cx="6305551" cy="70788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There have more teacher outside of School &amp; College who have suffer from corona outbreak.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</p:txBody>
        </p:sp>
      </p:grpSp>
      <p:sp>
        <p:nvSpPr>
          <p:cNvPr id="37" name="Oval 123">
            <a:extLst>
              <a:ext uri="{FF2B5EF4-FFF2-40B4-BE49-F238E27FC236}">
                <a16:creationId xmlns="" xmlns:a16="http://schemas.microsoft.com/office/drawing/2014/main" id="{552682FD-A4E7-4652-A3B4-15EAAE16A6CE}"/>
              </a:ext>
            </a:extLst>
          </p:cNvPr>
          <p:cNvSpPr>
            <a:spLocks noChangeAspect="1"/>
          </p:cNvSpPr>
          <p:nvPr/>
        </p:nvSpPr>
        <p:spPr>
          <a:xfrm>
            <a:off x="2769510" y="2317606"/>
            <a:ext cx="474663" cy="474662"/>
          </a:xfrm>
          <a:prstGeom prst="ellipse">
            <a:avLst/>
          </a:prstGeom>
          <a:solidFill>
            <a:schemeClr val="accent1"/>
          </a:solidFill>
          <a:ln w="571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889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Hei"/>
                <a:cs typeface="SimHei"/>
              </a:defRPr>
            </a:lvl1pPr>
            <a:lvl2pPr marL="742950" indent="-285750" defTabSz="889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Hei"/>
                <a:cs typeface="SimHei"/>
              </a:defRPr>
            </a:lvl2pPr>
            <a:lvl3pPr marL="1143000" indent="-228600" defTabSz="889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Hei"/>
                <a:cs typeface="SimHei"/>
              </a:defRPr>
            </a:lvl3pPr>
            <a:lvl4pPr marL="1600200" indent="-228600" defTabSz="889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/>
                <a:cs typeface="SimHei"/>
              </a:defRPr>
            </a:lvl4pPr>
            <a:lvl5pPr marL="2057400" indent="-228600" defTabSz="889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/>
                <a:cs typeface="SimHei"/>
              </a:defRPr>
            </a:lvl5pPr>
            <a:lvl6pPr marL="2514600" indent="-228600" defTabSz="889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/>
                <a:cs typeface="SimHei"/>
              </a:defRPr>
            </a:lvl6pPr>
            <a:lvl7pPr marL="2971800" indent="-228600" defTabSz="889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/>
                <a:cs typeface="SimHei"/>
              </a:defRPr>
            </a:lvl7pPr>
            <a:lvl8pPr marL="3429000" indent="-228600" defTabSz="889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/>
                <a:cs typeface="SimHei"/>
              </a:defRPr>
            </a:lvl8pPr>
            <a:lvl9pPr marL="3886200" indent="-228600" defTabSz="889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/>
                <a:cs typeface="SimHei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Tx/>
              <a:buNone/>
              <a:defRPr/>
            </a:pPr>
            <a:r>
              <a:rPr lang="ar-SY" sz="1400" b="1" dirty="0" smtClean="0">
                <a:solidFill>
                  <a:srgbClr val="FFFFFF"/>
                </a:solidFill>
              </a:rPr>
              <a:t>0</a:t>
            </a:r>
            <a:r>
              <a:rPr lang="en-US" sz="1400" b="1" dirty="0" smtClean="0">
                <a:solidFill>
                  <a:srgbClr val="FFFFFF"/>
                </a:solidFill>
              </a:rPr>
              <a:t>1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44171" y="543451"/>
            <a:ext cx="5984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Problem Regarding Teacher</a:t>
            </a:r>
            <a:endParaRPr lang="en-US" sz="3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1499275" y="6490718"/>
            <a:ext cx="692727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16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3244171" y="543451"/>
            <a:ext cx="5984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Problem Regarding </a:t>
            </a:r>
            <a:r>
              <a:rPr lang="bn-BD" sz="3200" b="1" dirty="0" smtClean="0"/>
              <a:t>Student</a:t>
            </a:r>
            <a:endParaRPr lang="en-US" sz="3200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966320F8-D705-4CBB-BC0C-AB36FCC1C24A}"/>
              </a:ext>
            </a:extLst>
          </p:cNvPr>
          <p:cNvCxnSpPr/>
          <p:nvPr/>
        </p:nvCxnSpPr>
        <p:spPr>
          <a:xfrm>
            <a:off x="3068253" y="1910690"/>
            <a:ext cx="16141" cy="3220871"/>
          </a:xfrm>
          <a:prstGeom prst="line">
            <a:avLst/>
          </a:prstGeom>
          <a:ln w="38100">
            <a:solidFill>
              <a:schemeClr val="accent6">
                <a:lumMod val="20000"/>
                <a:lumOff val="8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283DA5EA-42E5-47FC-8B36-49975A73BA3E}"/>
              </a:ext>
            </a:extLst>
          </p:cNvPr>
          <p:cNvSpPr txBox="1"/>
          <p:nvPr/>
        </p:nvSpPr>
        <p:spPr>
          <a:xfrm>
            <a:off x="3542916" y="2199460"/>
            <a:ext cx="61722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bn-BD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Most of the Educational institution and other platform maintain live class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2852411" y="3120095"/>
            <a:ext cx="6988460" cy="1015663"/>
            <a:chOff x="1893603" y="2041922"/>
            <a:chExt cx="6988460" cy="1015663"/>
          </a:xfrm>
        </p:grpSpPr>
        <p:sp>
          <p:nvSpPr>
            <p:cNvPr id="23" name="Oval 123">
              <a:extLst>
                <a:ext uri="{FF2B5EF4-FFF2-40B4-BE49-F238E27FC236}">
                  <a16:creationId xmlns="" xmlns:a16="http://schemas.microsoft.com/office/drawing/2014/main" id="{552682FD-A4E7-4652-A3B4-15EAAE16A6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93603" y="2114942"/>
              <a:ext cx="474663" cy="474662"/>
            </a:xfrm>
            <a:prstGeom prst="ellipse">
              <a:avLst/>
            </a:prstGeom>
            <a:solidFill>
              <a:schemeClr val="accent1"/>
            </a:solidFill>
            <a:ln w="57150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 defTabSz="8890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Hei"/>
                  <a:cs typeface="SimHei"/>
                </a:defRPr>
              </a:lvl1pPr>
              <a:lvl2pPr marL="742950" indent="-285750" defTabSz="8890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Hei"/>
                  <a:cs typeface="SimHei"/>
                </a:defRPr>
              </a:lvl2pPr>
              <a:lvl3pPr marL="1143000" indent="-228600" defTabSz="8890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Hei"/>
                  <a:cs typeface="SimHei"/>
                </a:defRPr>
              </a:lvl3pPr>
              <a:lvl4pPr marL="1600200" indent="-228600" defTabSz="8890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Hei"/>
                  <a:cs typeface="SimHei"/>
                </a:defRPr>
              </a:lvl4pPr>
              <a:lvl5pPr marL="2057400" indent="-228600" defTabSz="8890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Hei"/>
                  <a:cs typeface="SimHei"/>
                </a:defRPr>
              </a:lvl5pPr>
              <a:lvl6pPr marL="2514600" indent="-228600" defTabSz="889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Hei"/>
                  <a:cs typeface="SimHei"/>
                </a:defRPr>
              </a:lvl6pPr>
              <a:lvl7pPr marL="2971800" indent="-228600" defTabSz="889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Hei"/>
                  <a:cs typeface="SimHei"/>
                </a:defRPr>
              </a:lvl7pPr>
              <a:lvl8pPr marL="3429000" indent="-228600" defTabSz="889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Hei"/>
                  <a:cs typeface="SimHei"/>
                </a:defRPr>
              </a:lvl8pPr>
              <a:lvl9pPr marL="3886200" indent="-228600" defTabSz="889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Hei"/>
                  <a:cs typeface="SimHei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Tx/>
                <a:buNone/>
                <a:defRPr/>
              </a:pPr>
              <a:r>
                <a:rPr lang="ar-SY" sz="1400" b="1" dirty="0">
                  <a:solidFill>
                    <a:srgbClr val="FFFFFF"/>
                  </a:solidFill>
                </a:rPr>
                <a:t>02</a:t>
              </a:r>
              <a:endParaRPr lang="en-US" sz="1400" b="1" dirty="0">
                <a:solidFill>
                  <a:srgbClr val="FFFFFF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A443B3BA-F92B-4AC2-8225-857BF9354A85}"/>
                </a:ext>
              </a:extLst>
            </p:cNvPr>
            <p:cNvSpPr txBox="1"/>
            <p:nvPr/>
          </p:nvSpPr>
          <p:spPr>
            <a:xfrm>
              <a:off x="2576513" y="2041922"/>
              <a:ext cx="6305550" cy="10156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bn-BD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All kind of lecture content ( lecture video, lecture note), exam facility are not available in one platform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</p:txBody>
        </p:sp>
      </p:grpSp>
      <p:sp>
        <p:nvSpPr>
          <p:cNvPr id="37" name="Oval 123">
            <a:extLst>
              <a:ext uri="{FF2B5EF4-FFF2-40B4-BE49-F238E27FC236}">
                <a16:creationId xmlns="" xmlns:a16="http://schemas.microsoft.com/office/drawing/2014/main" id="{552682FD-A4E7-4652-A3B4-15EAAE16A6CE}"/>
              </a:ext>
            </a:extLst>
          </p:cNvPr>
          <p:cNvSpPr>
            <a:spLocks noChangeAspect="1"/>
          </p:cNvSpPr>
          <p:nvPr/>
        </p:nvSpPr>
        <p:spPr>
          <a:xfrm>
            <a:off x="2830925" y="2276662"/>
            <a:ext cx="474663" cy="474662"/>
          </a:xfrm>
          <a:prstGeom prst="ellipse">
            <a:avLst/>
          </a:prstGeom>
          <a:solidFill>
            <a:schemeClr val="accent1"/>
          </a:solidFill>
          <a:ln w="571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889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Hei"/>
                <a:cs typeface="SimHei"/>
              </a:defRPr>
            </a:lvl1pPr>
            <a:lvl2pPr marL="742950" indent="-285750" defTabSz="889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Hei"/>
                <a:cs typeface="SimHei"/>
              </a:defRPr>
            </a:lvl2pPr>
            <a:lvl3pPr marL="1143000" indent="-228600" defTabSz="889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Hei"/>
                <a:cs typeface="SimHei"/>
              </a:defRPr>
            </a:lvl3pPr>
            <a:lvl4pPr marL="1600200" indent="-228600" defTabSz="889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/>
                <a:cs typeface="SimHei"/>
              </a:defRPr>
            </a:lvl4pPr>
            <a:lvl5pPr marL="2057400" indent="-228600" defTabSz="889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/>
                <a:cs typeface="SimHei"/>
              </a:defRPr>
            </a:lvl5pPr>
            <a:lvl6pPr marL="2514600" indent="-228600" defTabSz="889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/>
                <a:cs typeface="SimHei"/>
              </a:defRPr>
            </a:lvl6pPr>
            <a:lvl7pPr marL="2971800" indent="-228600" defTabSz="889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/>
                <a:cs typeface="SimHei"/>
              </a:defRPr>
            </a:lvl7pPr>
            <a:lvl8pPr marL="3429000" indent="-228600" defTabSz="889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/>
                <a:cs typeface="SimHei"/>
              </a:defRPr>
            </a:lvl8pPr>
            <a:lvl9pPr marL="3886200" indent="-228600" defTabSz="889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/>
                <a:cs typeface="SimHei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Tx/>
              <a:buNone/>
              <a:defRPr/>
            </a:pPr>
            <a:r>
              <a:rPr lang="ar-SY" sz="1400" b="1" dirty="0" smtClean="0">
                <a:solidFill>
                  <a:srgbClr val="FFFFFF"/>
                </a:solidFill>
              </a:rPr>
              <a:t>0</a:t>
            </a:r>
            <a:r>
              <a:rPr lang="en-US" sz="1400" b="1" dirty="0" smtClean="0">
                <a:solidFill>
                  <a:srgbClr val="FFFFFF"/>
                </a:solidFill>
              </a:rPr>
              <a:t>1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10" name="Oval 123">
            <a:extLst>
              <a:ext uri="{FF2B5EF4-FFF2-40B4-BE49-F238E27FC236}">
                <a16:creationId xmlns="" xmlns:a16="http://schemas.microsoft.com/office/drawing/2014/main" id="{552682FD-A4E7-4652-A3B4-15EAAE16A6CE}"/>
              </a:ext>
            </a:extLst>
          </p:cNvPr>
          <p:cNvSpPr>
            <a:spLocks noChangeAspect="1"/>
          </p:cNvSpPr>
          <p:nvPr/>
        </p:nvSpPr>
        <p:spPr>
          <a:xfrm>
            <a:off x="2852414" y="4307168"/>
            <a:ext cx="474663" cy="474662"/>
          </a:xfrm>
          <a:prstGeom prst="ellipse">
            <a:avLst/>
          </a:prstGeom>
          <a:solidFill>
            <a:schemeClr val="accent1"/>
          </a:solidFill>
          <a:ln w="571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889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Hei"/>
                <a:cs typeface="SimHei"/>
              </a:defRPr>
            </a:lvl1pPr>
            <a:lvl2pPr marL="742950" indent="-285750" defTabSz="889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Hei"/>
                <a:cs typeface="SimHei"/>
              </a:defRPr>
            </a:lvl2pPr>
            <a:lvl3pPr marL="1143000" indent="-228600" defTabSz="889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Hei"/>
                <a:cs typeface="SimHei"/>
              </a:defRPr>
            </a:lvl3pPr>
            <a:lvl4pPr marL="1600200" indent="-228600" defTabSz="889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/>
                <a:cs typeface="SimHei"/>
              </a:defRPr>
            </a:lvl4pPr>
            <a:lvl5pPr marL="2057400" indent="-228600" defTabSz="889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/>
                <a:cs typeface="SimHei"/>
              </a:defRPr>
            </a:lvl5pPr>
            <a:lvl6pPr marL="2514600" indent="-228600" defTabSz="889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/>
                <a:cs typeface="SimHei"/>
              </a:defRPr>
            </a:lvl6pPr>
            <a:lvl7pPr marL="2971800" indent="-228600" defTabSz="889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/>
                <a:cs typeface="SimHei"/>
              </a:defRPr>
            </a:lvl7pPr>
            <a:lvl8pPr marL="3429000" indent="-228600" defTabSz="889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/>
                <a:cs typeface="SimHei"/>
              </a:defRPr>
            </a:lvl8pPr>
            <a:lvl9pPr marL="3886200" indent="-228600" defTabSz="889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/>
                <a:cs typeface="SimHei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Tx/>
              <a:buNone/>
              <a:defRPr/>
            </a:pPr>
            <a:r>
              <a:rPr lang="ar-SY" sz="1400" b="1" dirty="0" smtClean="0">
                <a:solidFill>
                  <a:srgbClr val="FFFFFF"/>
                </a:solidFill>
              </a:rPr>
              <a:t>0</a:t>
            </a:r>
            <a:r>
              <a:rPr lang="bn-BD" sz="1400" b="1" dirty="0">
                <a:solidFill>
                  <a:srgbClr val="FFFFFF"/>
                </a:solidFill>
              </a:rPr>
              <a:t>3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443B3BA-F92B-4AC2-8225-857BF9354A85}"/>
              </a:ext>
            </a:extLst>
          </p:cNvPr>
          <p:cNvSpPr txBox="1"/>
          <p:nvPr/>
        </p:nvSpPr>
        <p:spPr>
          <a:xfrm>
            <a:off x="3535323" y="4243292"/>
            <a:ext cx="6305551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bn-BD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Student can’t track their strong point and weak point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499275" y="6490718"/>
            <a:ext cx="692727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02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7" grpId="0" animBg="1"/>
      <p:bldP spid="10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3A05CFB-4A1B-4924-9FBA-940C04D10AE0}"/>
              </a:ext>
            </a:extLst>
          </p:cNvPr>
          <p:cNvSpPr txBox="1"/>
          <p:nvPr/>
        </p:nvSpPr>
        <p:spPr>
          <a:xfrm>
            <a:off x="3442091" y="593796"/>
            <a:ext cx="5029200" cy="1384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To overcome those limitations we’re bringing a system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499275" y="6490718"/>
            <a:ext cx="692727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022" y="2357207"/>
            <a:ext cx="7563338" cy="271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10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32883C9-921E-4F73-AA03-6CCD04128319}"/>
              </a:ext>
            </a:extLst>
          </p:cNvPr>
          <p:cNvSpPr txBox="1"/>
          <p:nvPr/>
        </p:nvSpPr>
        <p:spPr>
          <a:xfrm>
            <a:off x="4722128" y="1034411"/>
            <a:ext cx="2395207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Goal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966320F8-D705-4CBB-BC0C-AB36FCC1C24A}"/>
              </a:ext>
            </a:extLst>
          </p:cNvPr>
          <p:cNvCxnSpPr/>
          <p:nvPr/>
        </p:nvCxnSpPr>
        <p:spPr>
          <a:xfrm>
            <a:off x="3398840" y="1490785"/>
            <a:ext cx="45777" cy="4021658"/>
          </a:xfrm>
          <a:prstGeom prst="line">
            <a:avLst/>
          </a:prstGeom>
          <a:ln w="38100">
            <a:solidFill>
              <a:schemeClr val="accent4">
                <a:lumMod val="20000"/>
                <a:lumOff val="8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119">
            <a:extLst>
              <a:ext uri="{FF2B5EF4-FFF2-40B4-BE49-F238E27FC236}">
                <a16:creationId xmlns="" xmlns:a16="http://schemas.microsoft.com/office/drawing/2014/main" id="{874D9FF7-2C94-4FF5-8ADE-053497DFF629}"/>
              </a:ext>
            </a:extLst>
          </p:cNvPr>
          <p:cNvSpPr>
            <a:spLocks noChangeAspect="1"/>
          </p:cNvSpPr>
          <p:nvPr/>
        </p:nvSpPr>
        <p:spPr>
          <a:xfrm>
            <a:off x="3173413" y="3804684"/>
            <a:ext cx="476251" cy="46355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889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Hei"/>
                <a:cs typeface="SimHei"/>
              </a:defRPr>
            </a:lvl1pPr>
            <a:lvl2pPr marL="742950" indent="-285750" defTabSz="889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Hei"/>
                <a:cs typeface="SimHei"/>
              </a:defRPr>
            </a:lvl2pPr>
            <a:lvl3pPr marL="1143000" indent="-228600" defTabSz="889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Hei"/>
                <a:cs typeface="SimHei"/>
              </a:defRPr>
            </a:lvl3pPr>
            <a:lvl4pPr marL="1600200" indent="-228600" defTabSz="889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/>
                <a:cs typeface="SimHei"/>
              </a:defRPr>
            </a:lvl4pPr>
            <a:lvl5pPr marL="2057400" indent="-228600" defTabSz="889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/>
                <a:cs typeface="SimHei"/>
              </a:defRPr>
            </a:lvl5pPr>
            <a:lvl6pPr marL="2514600" indent="-228600" defTabSz="889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/>
                <a:cs typeface="SimHei"/>
              </a:defRPr>
            </a:lvl6pPr>
            <a:lvl7pPr marL="2971800" indent="-228600" defTabSz="889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/>
                <a:cs typeface="SimHei"/>
              </a:defRPr>
            </a:lvl7pPr>
            <a:lvl8pPr marL="3429000" indent="-228600" defTabSz="889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/>
                <a:cs typeface="SimHei"/>
              </a:defRPr>
            </a:lvl8pPr>
            <a:lvl9pPr marL="3886200" indent="-228600" defTabSz="889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/>
                <a:cs typeface="SimHei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Tx/>
              <a:buNone/>
              <a:defRPr/>
            </a:pPr>
            <a:r>
              <a:rPr lang="ar-SY" sz="1400" b="1" dirty="0">
                <a:solidFill>
                  <a:srgbClr val="FFFFFF"/>
                </a:solidFill>
              </a:rPr>
              <a:t>03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7" name="Oval 120">
            <a:extLst>
              <a:ext uri="{FF2B5EF4-FFF2-40B4-BE49-F238E27FC236}">
                <a16:creationId xmlns="" xmlns:a16="http://schemas.microsoft.com/office/drawing/2014/main" id="{90B482C2-F555-4C31-AF16-D476A32ABBE5}"/>
              </a:ext>
            </a:extLst>
          </p:cNvPr>
          <p:cNvSpPr>
            <a:spLocks noChangeAspect="1"/>
          </p:cNvSpPr>
          <p:nvPr/>
        </p:nvSpPr>
        <p:spPr>
          <a:xfrm>
            <a:off x="3173413" y="4791413"/>
            <a:ext cx="476251" cy="474663"/>
          </a:xfrm>
          <a:prstGeom prst="ellipse">
            <a:avLst/>
          </a:prstGeom>
          <a:solidFill>
            <a:schemeClr val="accent1"/>
          </a:solidFill>
          <a:ln w="571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889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Hei"/>
                <a:cs typeface="SimHei"/>
              </a:defRPr>
            </a:lvl1pPr>
            <a:lvl2pPr marL="742950" indent="-285750" defTabSz="889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Hei"/>
                <a:cs typeface="SimHei"/>
              </a:defRPr>
            </a:lvl2pPr>
            <a:lvl3pPr marL="1143000" indent="-228600" defTabSz="889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Hei"/>
                <a:cs typeface="SimHei"/>
              </a:defRPr>
            </a:lvl3pPr>
            <a:lvl4pPr marL="1600200" indent="-228600" defTabSz="889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/>
                <a:cs typeface="SimHei"/>
              </a:defRPr>
            </a:lvl4pPr>
            <a:lvl5pPr marL="2057400" indent="-228600" defTabSz="889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/>
                <a:cs typeface="SimHei"/>
              </a:defRPr>
            </a:lvl5pPr>
            <a:lvl6pPr marL="2514600" indent="-228600" defTabSz="889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/>
                <a:cs typeface="SimHei"/>
              </a:defRPr>
            </a:lvl6pPr>
            <a:lvl7pPr marL="2971800" indent="-228600" defTabSz="889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/>
                <a:cs typeface="SimHei"/>
              </a:defRPr>
            </a:lvl7pPr>
            <a:lvl8pPr marL="3429000" indent="-228600" defTabSz="889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/>
                <a:cs typeface="SimHei"/>
              </a:defRPr>
            </a:lvl8pPr>
            <a:lvl9pPr marL="3886200" indent="-228600" defTabSz="889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/>
                <a:cs typeface="SimHei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Tx/>
              <a:buNone/>
              <a:defRPr/>
            </a:pPr>
            <a:r>
              <a:rPr lang="ar-SY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04</a:t>
            </a:r>
            <a:endParaRPr lang="en-US" sz="14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" name="Oval 122">
            <a:extLst>
              <a:ext uri="{FF2B5EF4-FFF2-40B4-BE49-F238E27FC236}">
                <a16:creationId xmlns="" xmlns:a16="http://schemas.microsoft.com/office/drawing/2014/main" id="{00D03B95-598F-4AB5-9F84-99486654A8C4}"/>
              </a:ext>
            </a:extLst>
          </p:cNvPr>
          <p:cNvSpPr>
            <a:spLocks noChangeAspect="1"/>
          </p:cNvSpPr>
          <p:nvPr/>
        </p:nvSpPr>
        <p:spPr>
          <a:xfrm>
            <a:off x="3182939" y="1884487"/>
            <a:ext cx="474663" cy="452437"/>
          </a:xfrm>
          <a:prstGeom prst="ellipse">
            <a:avLst/>
          </a:prstGeom>
          <a:solidFill>
            <a:schemeClr val="tx1"/>
          </a:solidFill>
          <a:ln w="571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889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Hei"/>
                <a:cs typeface="SimHei"/>
              </a:defRPr>
            </a:lvl1pPr>
            <a:lvl2pPr marL="742950" indent="-285750" defTabSz="889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Hei"/>
                <a:cs typeface="SimHei"/>
              </a:defRPr>
            </a:lvl2pPr>
            <a:lvl3pPr marL="1143000" indent="-228600" defTabSz="889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Hei"/>
                <a:cs typeface="SimHei"/>
              </a:defRPr>
            </a:lvl3pPr>
            <a:lvl4pPr marL="1600200" indent="-228600" defTabSz="889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/>
                <a:cs typeface="SimHei"/>
              </a:defRPr>
            </a:lvl4pPr>
            <a:lvl5pPr marL="2057400" indent="-228600" defTabSz="889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/>
                <a:cs typeface="SimHei"/>
              </a:defRPr>
            </a:lvl5pPr>
            <a:lvl6pPr marL="2514600" indent="-228600" defTabSz="889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/>
                <a:cs typeface="SimHei"/>
              </a:defRPr>
            </a:lvl6pPr>
            <a:lvl7pPr marL="2971800" indent="-228600" defTabSz="889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/>
                <a:cs typeface="SimHei"/>
              </a:defRPr>
            </a:lvl7pPr>
            <a:lvl8pPr marL="3429000" indent="-228600" defTabSz="889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/>
                <a:cs typeface="SimHei"/>
              </a:defRPr>
            </a:lvl8pPr>
            <a:lvl9pPr marL="3886200" indent="-228600" defTabSz="889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/>
                <a:cs typeface="SimHei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Tx/>
              <a:buNone/>
              <a:defRPr/>
            </a:pPr>
            <a:r>
              <a:rPr lang="ar-SY" sz="1400" b="1" dirty="0">
                <a:solidFill>
                  <a:schemeClr val="accent1"/>
                </a:solidFill>
              </a:rPr>
              <a:t>0</a:t>
            </a:r>
            <a:r>
              <a:rPr lang="ar-SY" sz="1600" b="1" dirty="0">
                <a:solidFill>
                  <a:schemeClr val="accent1"/>
                </a:solidFill>
              </a:rPr>
              <a:t>1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sp>
        <p:nvSpPr>
          <p:cNvPr id="9" name="Oval 123">
            <a:extLst>
              <a:ext uri="{FF2B5EF4-FFF2-40B4-BE49-F238E27FC236}">
                <a16:creationId xmlns="" xmlns:a16="http://schemas.microsoft.com/office/drawing/2014/main" id="{552682FD-A4E7-4652-A3B4-15EAAE16A6CE}"/>
              </a:ext>
            </a:extLst>
          </p:cNvPr>
          <p:cNvSpPr>
            <a:spLocks noChangeAspect="1"/>
          </p:cNvSpPr>
          <p:nvPr/>
        </p:nvSpPr>
        <p:spPr>
          <a:xfrm>
            <a:off x="3182939" y="2706810"/>
            <a:ext cx="474663" cy="474662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571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tIns="0" rIns="0" bIns="0" anchor="ctr"/>
          <a:lstStyle>
            <a:lvl1pPr defTabSz="889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Hei"/>
                <a:cs typeface="SimHei"/>
              </a:defRPr>
            </a:lvl1pPr>
            <a:lvl2pPr marL="742950" indent="-285750" defTabSz="889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Hei"/>
                <a:cs typeface="SimHei"/>
              </a:defRPr>
            </a:lvl2pPr>
            <a:lvl3pPr marL="1143000" indent="-228600" defTabSz="889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Hei"/>
                <a:cs typeface="SimHei"/>
              </a:defRPr>
            </a:lvl3pPr>
            <a:lvl4pPr marL="1600200" indent="-228600" defTabSz="889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/>
                <a:cs typeface="SimHei"/>
              </a:defRPr>
            </a:lvl4pPr>
            <a:lvl5pPr marL="2057400" indent="-228600" defTabSz="889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/>
                <a:cs typeface="SimHei"/>
              </a:defRPr>
            </a:lvl5pPr>
            <a:lvl6pPr marL="2514600" indent="-228600" defTabSz="889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/>
                <a:cs typeface="SimHei"/>
              </a:defRPr>
            </a:lvl6pPr>
            <a:lvl7pPr marL="2971800" indent="-228600" defTabSz="889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/>
                <a:cs typeface="SimHei"/>
              </a:defRPr>
            </a:lvl7pPr>
            <a:lvl8pPr marL="3429000" indent="-228600" defTabSz="889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/>
                <a:cs typeface="SimHei"/>
              </a:defRPr>
            </a:lvl8pPr>
            <a:lvl9pPr marL="3886200" indent="-228600" defTabSz="889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/>
                <a:cs typeface="SimHei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Tx/>
              <a:buNone/>
              <a:defRPr/>
            </a:pPr>
            <a:r>
              <a:rPr lang="ar-SY" sz="1400" b="1" dirty="0">
                <a:solidFill>
                  <a:srgbClr val="FFFFFF"/>
                </a:solidFill>
              </a:rPr>
              <a:t>02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83DA5EA-42E5-47FC-8B36-49975A73BA3E}"/>
              </a:ext>
            </a:extLst>
          </p:cNvPr>
          <p:cNvSpPr txBox="1"/>
          <p:nvPr/>
        </p:nvSpPr>
        <p:spPr>
          <a:xfrm>
            <a:off x="3913187" y="1879724"/>
            <a:ext cx="61722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Create a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common</a:t>
            </a:r>
            <a:r>
              <a:rPr lang="bn-BD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communication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platform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for</a:t>
            </a:r>
            <a:endParaRPr lang="bn-BD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>
              <a:defRPr/>
            </a:pPr>
            <a:r>
              <a:rPr lang="bn-BD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Teacher &amp; Student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443B3BA-F92B-4AC2-8225-857BF9354A85}"/>
              </a:ext>
            </a:extLst>
          </p:cNvPr>
          <p:cNvSpPr txBox="1"/>
          <p:nvPr/>
        </p:nvSpPr>
        <p:spPr>
          <a:xfrm>
            <a:off x="3932236" y="2687764"/>
            <a:ext cx="6305551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bn-BD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Creating a platform where all kind of lecture content ( lecture video,lecture note,lecture ppt) are available in one place.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2A09E6B-3224-4D0D-AAEF-3E1EA0BBEDE6}"/>
              </a:ext>
            </a:extLst>
          </p:cNvPr>
          <p:cNvSpPr txBox="1"/>
          <p:nvPr/>
        </p:nvSpPr>
        <p:spPr>
          <a:xfrm>
            <a:off x="3913190" y="3807859"/>
            <a:ext cx="609917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bn-BD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Creating a performance tracking for both studnet &amp; teacher.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6F949BB-7884-46DB-81D7-31F70E2F5A3A}"/>
              </a:ext>
            </a:extLst>
          </p:cNvPr>
          <p:cNvSpPr txBox="1"/>
          <p:nvPr/>
        </p:nvSpPr>
        <p:spPr>
          <a:xfrm>
            <a:off x="3875087" y="4791409"/>
            <a:ext cx="625951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bn-BD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Ensure an earning opportunity for teacher. 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499275" y="6490718"/>
            <a:ext cx="692727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57669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1416" y="320042"/>
            <a:ext cx="3255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2800" b="1" dirty="0" smtClean="0"/>
              <a:t>Literature Review</a:t>
            </a:r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2" t="33566" r="5152" b="32000"/>
          <a:stretch/>
        </p:blipFill>
        <p:spPr>
          <a:xfrm>
            <a:off x="4133088" y="1884928"/>
            <a:ext cx="3931920" cy="120700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04" y="1590987"/>
            <a:ext cx="2919984" cy="168264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299" y="1590983"/>
            <a:ext cx="2857500" cy="1600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602736"/>
            <a:ext cx="2983992" cy="238125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57"/>
          <a:stretch/>
        </p:blipFill>
        <p:spPr>
          <a:xfrm>
            <a:off x="3938396" y="3969013"/>
            <a:ext cx="4321303" cy="15839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791" y="3602736"/>
            <a:ext cx="2731008" cy="245973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499275" y="6490718"/>
            <a:ext cx="692727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14728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66160" y="320042"/>
            <a:ext cx="5001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Limitation in existing system</a:t>
            </a:r>
            <a:endParaRPr lang="en-US" sz="2800" b="1" dirty="0"/>
          </a:p>
        </p:txBody>
      </p:sp>
      <p:pic>
        <p:nvPicPr>
          <p:cNvPr id="3" name="Picture 24" descr="Related image">
            <a:extLst>
              <a:ext uri="{FF2B5EF4-FFF2-40B4-BE49-F238E27FC236}">
                <a16:creationId xmlns="" xmlns:a16="http://schemas.microsoft.com/office/drawing/2014/main" id="{CF96FA50-B48A-4519-ABF7-445E453F0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547" y="1786128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4" descr="Related image">
            <a:extLst>
              <a:ext uri="{FF2B5EF4-FFF2-40B4-BE49-F238E27FC236}">
                <a16:creationId xmlns="" xmlns:a16="http://schemas.microsoft.com/office/drawing/2014/main" id="{00C11398-9086-4474-8881-C9540BE01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547" y="2621157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4" descr="Related image">
            <a:extLst>
              <a:ext uri="{FF2B5EF4-FFF2-40B4-BE49-F238E27FC236}">
                <a16:creationId xmlns="" xmlns:a16="http://schemas.microsoft.com/office/drawing/2014/main" id="{91DFE7B1-C6FE-4266-A68C-E795164EC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922" y="3518094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139C58B-46D5-4BA3-B1D8-CF4C9E31D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4010" y="1957580"/>
            <a:ext cx="64849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Hei" panose="020B0503020204020204" pitchFamily="49" charset="-122"/>
                <a:cs typeface="SimHei" panose="020B0503020204020204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Hei" panose="020B0503020204020204" pitchFamily="49" charset="-122"/>
                <a:cs typeface="SimHei" panose="020B0503020204020204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Hei" panose="020B0503020204020204" pitchFamily="49" charset="-122"/>
                <a:cs typeface="SimHei" panose="020B0503020204020204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B0503020204020204" pitchFamily="49" charset="-122"/>
                <a:cs typeface="SimHei" panose="020B0503020204020204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B0503020204020204" pitchFamily="49" charset="-122"/>
                <a:cs typeface="SimHei" panose="020B0503020204020204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B0503020204020204" pitchFamily="49" charset="-122"/>
                <a:cs typeface="SimHei" panose="020B0503020204020204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B0503020204020204" pitchFamily="49" charset="-122"/>
                <a:cs typeface="SimHei" panose="020B0503020204020204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B0503020204020204" pitchFamily="49" charset="-122"/>
                <a:cs typeface="SimHei" panose="020B0503020204020204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B0503020204020204" pitchFamily="49" charset="-122"/>
                <a:cs typeface="SimHei" panose="020B0503020204020204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latin typeface="Century Gothic" panose="020B0502020202020204" pitchFamily="34" charset="0"/>
                <a:ea typeface="SimSun" panose="02010600030101010101" pitchFamily="2" charset="-122"/>
              </a:rPr>
              <a:t>Lack of earning opportunity for teacher</a:t>
            </a:r>
            <a:endParaRPr lang="en-US" altLang="en-US" sz="2400" b="1" dirty="0">
              <a:latin typeface="Century Gothic" panose="020B0502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1C8B51C-5352-4D3D-BE95-3E727CADC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495" y="3618107"/>
            <a:ext cx="648335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Hei" panose="020B0503020204020204" pitchFamily="49" charset="-122"/>
                <a:cs typeface="SimHei" panose="020B0503020204020204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Hei" panose="020B0503020204020204" pitchFamily="49" charset="-122"/>
                <a:cs typeface="SimHei" panose="020B0503020204020204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Hei" panose="020B0503020204020204" pitchFamily="49" charset="-122"/>
                <a:cs typeface="SimHei" panose="020B0503020204020204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B0503020204020204" pitchFamily="49" charset="-122"/>
                <a:cs typeface="SimHei" panose="020B0503020204020204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B0503020204020204" pitchFamily="49" charset="-122"/>
                <a:cs typeface="SimHei" panose="020B0503020204020204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B0503020204020204" pitchFamily="49" charset="-122"/>
                <a:cs typeface="SimHei" panose="020B0503020204020204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B0503020204020204" pitchFamily="49" charset="-122"/>
                <a:cs typeface="SimHei" panose="020B0503020204020204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B0503020204020204" pitchFamily="49" charset="-122"/>
                <a:cs typeface="SimHei" panose="020B0503020204020204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B0503020204020204" pitchFamily="49" charset="-122"/>
                <a:cs typeface="SimHei" panose="020B0503020204020204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latin typeface="Century Gothic" panose="020B0502020202020204" pitchFamily="34" charset="0"/>
                <a:ea typeface="SimSun" panose="02010600030101010101" pitchFamily="2" charset="-122"/>
              </a:rPr>
              <a:t>All kind of lecture content along with exam facility not available in one platform</a:t>
            </a:r>
            <a:endParaRPr lang="en-US" altLang="en-US" sz="2400" b="1" dirty="0">
              <a:latin typeface="Century Gothic" panose="020B0502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C1B73D2-AE91-4D7D-806D-970F61731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120" y="2787845"/>
            <a:ext cx="67548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Hei" panose="020B0503020204020204" pitchFamily="49" charset="-122"/>
                <a:cs typeface="SimHei" panose="020B0503020204020204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Hei" panose="020B0503020204020204" pitchFamily="49" charset="-122"/>
                <a:cs typeface="SimHei" panose="020B0503020204020204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Hei" panose="020B0503020204020204" pitchFamily="49" charset="-122"/>
                <a:cs typeface="SimHei" panose="020B0503020204020204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B0503020204020204" pitchFamily="49" charset="-122"/>
                <a:cs typeface="SimHei" panose="020B0503020204020204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B0503020204020204" pitchFamily="49" charset="-122"/>
                <a:cs typeface="SimHei" panose="020B0503020204020204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B0503020204020204" pitchFamily="49" charset="-122"/>
                <a:cs typeface="SimHei" panose="020B0503020204020204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B0503020204020204" pitchFamily="49" charset="-122"/>
                <a:cs typeface="SimHei" panose="020B0503020204020204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B0503020204020204" pitchFamily="49" charset="-122"/>
                <a:cs typeface="SimHei" panose="020B0503020204020204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Hei" panose="020B0503020204020204" pitchFamily="49" charset="-122"/>
                <a:cs typeface="SimHei" panose="020B0503020204020204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latin typeface="Century Gothic" panose="020B0502020202020204" pitchFamily="34" charset="0"/>
                <a:ea typeface="SimSun" panose="02010600030101010101" pitchFamily="2" charset="-122"/>
              </a:rPr>
              <a:t>Performance tracking not available</a:t>
            </a:r>
            <a:endParaRPr lang="en-US" altLang="en-US" sz="2400" b="1" dirty="0">
              <a:latin typeface="Century Gothic" panose="020B0502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99275" y="6490718"/>
            <a:ext cx="692727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29707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entagon 2">
            <a:extLst>
              <a:ext uri="{FF2B5EF4-FFF2-40B4-BE49-F238E27FC236}">
                <a16:creationId xmlns="" xmlns:a16="http://schemas.microsoft.com/office/drawing/2014/main" id="{E3315628-D385-42DA-B123-F55660B036AB}"/>
              </a:ext>
            </a:extLst>
          </p:cNvPr>
          <p:cNvSpPr/>
          <p:nvPr/>
        </p:nvSpPr>
        <p:spPr>
          <a:xfrm>
            <a:off x="3471747" y="2496336"/>
            <a:ext cx="5791048" cy="1718078"/>
          </a:xfrm>
          <a:prstGeom prst="homePlate">
            <a:avLst/>
          </a:prstGeom>
          <a:solidFill>
            <a:srgbClr val="C00000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Teacher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73091" y="402338"/>
            <a:ext cx="2770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User Journey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99275" y="6490718"/>
            <a:ext cx="692727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97536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355</TotalTime>
  <Words>368</Words>
  <Application>Microsoft Office PowerPoint</Application>
  <PresentationFormat>Custom</PresentationFormat>
  <Paragraphs>106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44</cp:revision>
  <dcterms:created xsi:type="dcterms:W3CDTF">2021-08-10T23:52:24Z</dcterms:created>
  <dcterms:modified xsi:type="dcterms:W3CDTF">2021-08-11T10:15:45Z</dcterms:modified>
</cp:coreProperties>
</file>