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gif" ContentType="image/gi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0"/>
  </p:handoutMasterIdLst>
  <p:sldIdLst>
    <p:sldId id="256" r:id="rId3"/>
    <p:sldId id="258" r:id="rId5"/>
    <p:sldId id="259" r:id="rId6"/>
    <p:sldId id="260" r:id="rId7"/>
    <p:sldId id="261" r:id="rId8"/>
    <p:sldId id="264" r:id="rId9"/>
    <p:sldId id="262" r:id="rId10"/>
    <p:sldId id="266" r:id="rId11"/>
    <p:sldId id="267" r:id="rId12"/>
    <p:sldId id="268" r:id="rId13"/>
    <p:sldId id="269" r:id="rId14"/>
    <p:sldId id="270" r:id="rId15"/>
    <p:sldId id="272" r:id="rId16"/>
    <p:sldId id="263" r:id="rId17"/>
    <p:sldId id="271"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93991" autoAdjust="0"/>
  </p:normalViewPr>
  <p:slideViewPr>
    <p:cSldViewPr snapToGrid="0" showGuides="1">
      <p:cViewPr varScale="1">
        <p:scale>
          <a:sx n="83" d="100"/>
          <a:sy n="83" d="100"/>
        </p:scale>
        <p:origin x="108" y="60"/>
      </p:cViewPr>
      <p:guideLst>
        <p:guide orient="horz" pos="2160"/>
        <p:guide pos="3840"/>
      </p:guideLst>
    </p:cSldViewPr>
  </p:slideViewPr>
  <p:notesTextViewPr>
    <p:cViewPr>
      <p:scale>
        <a:sx n="1" d="1"/>
        <a:sy n="1" d="1"/>
      </p:scale>
      <p:origin x="0" y="0"/>
    </p:cViewPr>
  </p:notesTextViewPr>
  <p:sorterViewPr>
    <p:cViewPr>
      <p:scale>
        <a:sx n="114" d="100"/>
        <a:sy n="114" d="100"/>
      </p:scale>
      <p:origin x="0" y="0"/>
    </p:cViewPr>
  </p:sorterViewPr>
  <p:notesViewPr>
    <p:cSldViewPr snapToGrid="0">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fld>
            <a:endParaRPr lang="en-US" noProof="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fld>
            <a:endParaRPr lang="en-US" noProof="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fld>
            <a:endParaRPr lang="en-US" noProof="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fld>
            <a:endParaRPr lang="en-US" noProof="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fld>
            <a:endParaRPr lang="en-US" noProof="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fld>
            <a:endParaRPr lang="en-US" noProof="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fld>
            <a:endParaRPr lang="en-US"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fld>
            <a:endParaRPr lang="en-US" noProof="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fld>
            <a:endParaRPr lang="en-US" noProof="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endParaRPr lang="en-US" noProof="0"/>
          </a:p>
        </p:txBody>
      </p:sp>
      <p:sp>
        <p:nvSpPr>
          <p:cNvPr id="3" name="Subtitle 2"/>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fld>
            <a:endParaRPr lang="en-US" noProof="0" dirty="0"/>
          </a:p>
        </p:txBody>
      </p:sp>
      <p:cxnSp>
        <p:nvCxnSpPr>
          <p:cNvPr id="7" name="Straight Connector 6"/>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793474" y="2475187"/>
            <a:ext cx="748798" cy="134113"/>
            <a:chOff x="4827813" y="2534636"/>
            <a:chExt cx="996651" cy="178504"/>
          </a:xfrm>
        </p:grpSpPr>
        <p:sp>
          <p:nvSpPr>
            <p:cNvPr id="9" name="Oval 8"/>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2" name="Oval 11"/>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4" name="Picture Placeholder 13"/>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fld>
            <a:endParaRPr lang="en-US" noProof="0" dirty="0"/>
          </a:p>
        </p:txBody>
      </p:sp>
      <p:cxnSp>
        <p:nvCxnSpPr>
          <p:cNvPr id="12" name="Straight Connector 11"/>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363416" y="421045"/>
            <a:ext cx="748798" cy="134113"/>
            <a:chOff x="4827813" y="2534636"/>
            <a:chExt cx="996651" cy="178504"/>
          </a:xfrm>
        </p:grpSpPr>
        <p:sp>
          <p:nvSpPr>
            <p:cNvPr id="20" name="Oval 19"/>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4" name="Oval 23"/>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5" name="Text Placeholder 2"/>
          <p:cNvSpPr>
            <a:spLocks noGrp="1"/>
          </p:cNvSpPr>
          <p:nvPr>
            <p:ph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 name="Title 2"/>
          <p:cNvSpPr>
            <a:spLocks noGrp="1"/>
          </p:cNvSpPr>
          <p:nvPr>
            <p:ph type="title" hasCustomPrompt="1"/>
          </p:nvPr>
        </p:nvSpPr>
        <p:spPr/>
        <p:txBody>
          <a:bodyPr/>
          <a:lstStyle/>
          <a:p>
            <a:r>
              <a:rPr lang="en-US" noProof="0"/>
              <a:t>CLICK TO EDIT MASTER TITLE STYLE</a:t>
            </a:r>
            <a:endParaRPr lang="en-US" noProof="0"/>
          </a:p>
        </p:txBody>
      </p:sp>
      <p:sp>
        <p:nvSpPr>
          <p:cNvPr id="16" name="Oval 15"/>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endParaRPr lang="en-US" noProof="0"/>
          </a:p>
        </p:txBody>
      </p:sp>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fld>
            <a:endParaRPr lang="en-US" noProof="0" dirty="0"/>
          </a:p>
        </p:txBody>
      </p:sp>
      <p:cxnSp>
        <p:nvCxnSpPr>
          <p:cNvPr id="12" name="Straight Connector 11"/>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363416" y="421045"/>
            <a:ext cx="748798" cy="134113"/>
            <a:chOff x="4827813" y="2534636"/>
            <a:chExt cx="996651" cy="178504"/>
          </a:xfrm>
        </p:grpSpPr>
        <p:sp>
          <p:nvSpPr>
            <p:cNvPr id="20" name="Oval 19"/>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4" name="Oval 23"/>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6" name="Content Placeholder 3"/>
          <p:cNvSpPr>
            <a:spLocks noGrp="1"/>
          </p:cNvSpPr>
          <p:nvPr>
            <p:ph sz="half" idx="2"/>
          </p:nvPr>
        </p:nvSpPr>
        <p:spPr>
          <a:xfrm>
            <a:off x="6347381" y="1825625"/>
            <a:ext cx="5481203" cy="4351338"/>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7" name="Content Placeholder 2"/>
          <p:cNvSpPr>
            <a:spLocks noGrp="1"/>
          </p:cNvSpPr>
          <p:nvPr>
            <p:ph sz="half" idx="1"/>
          </p:nvPr>
        </p:nvSpPr>
        <p:spPr>
          <a:xfrm>
            <a:off x="363416" y="1825625"/>
            <a:ext cx="5481203" cy="4351338"/>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5" name="Oval 24"/>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endParaRPr lang="en-US" noProof="0"/>
          </a:p>
        </p:txBody>
      </p:sp>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fld>
            <a:endParaRPr lang="en-US" noProof="0" dirty="0"/>
          </a:p>
        </p:txBody>
      </p:sp>
      <p:cxnSp>
        <p:nvCxnSpPr>
          <p:cNvPr id="12" name="Straight Connector 11"/>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363416" y="421045"/>
            <a:ext cx="748798" cy="134113"/>
            <a:chOff x="4827813" y="2534636"/>
            <a:chExt cx="996651" cy="178504"/>
          </a:xfrm>
        </p:grpSpPr>
        <p:sp>
          <p:nvSpPr>
            <p:cNvPr id="20" name="Oval 19"/>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4" name="Oval 23"/>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27" name="Text Placeholder 4"/>
          <p:cNvSpPr>
            <a:spLocks noGrp="1"/>
          </p:cNvSpPr>
          <p:nvPr>
            <p:ph type="body" sz="quarter" idx="3"/>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endParaRPr lang="en-US" noProof="0"/>
          </a:p>
        </p:txBody>
      </p:sp>
      <p:sp>
        <p:nvSpPr>
          <p:cNvPr id="28" name="Content Placeholder 5"/>
          <p:cNvSpPr>
            <a:spLocks noGrp="1"/>
          </p:cNvSpPr>
          <p:nvPr>
            <p:ph sz="quarter" idx="4"/>
          </p:nvPr>
        </p:nvSpPr>
        <p:spPr>
          <a:xfrm>
            <a:off x="6347379" y="2586215"/>
            <a:ext cx="5481203" cy="3603448"/>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9" name="Text Placeholder 2"/>
          <p:cNvSpPr>
            <a:spLocks noGrp="1"/>
          </p:cNvSpPr>
          <p:nvPr>
            <p:ph type="body" idx="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endParaRPr lang="en-US" noProof="0"/>
          </a:p>
        </p:txBody>
      </p:sp>
      <p:sp>
        <p:nvSpPr>
          <p:cNvPr id="30" name="Content Placeholder 3"/>
          <p:cNvSpPr>
            <a:spLocks noGrp="1"/>
          </p:cNvSpPr>
          <p:nvPr>
            <p:ph sz="half" idx="2"/>
          </p:nvPr>
        </p:nvSpPr>
        <p:spPr>
          <a:xfrm>
            <a:off x="363416" y="2586215"/>
            <a:ext cx="5481202" cy="3603448"/>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1" name="Oval 30"/>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endParaRPr lang="en-US" noProof="0"/>
          </a:p>
        </p:txBody>
      </p:sp>
      <p:sp>
        <p:nvSpPr>
          <p:cNvPr id="6"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fld>
            <a:endParaRPr lang="en-US" noProof="0" dirty="0"/>
          </a:p>
        </p:txBody>
      </p:sp>
      <p:cxnSp>
        <p:nvCxnSpPr>
          <p:cNvPr id="7" name="Straight Connector 6"/>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5721601" y="4594679"/>
            <a:ext cx="748798" cy="134113"/>
            <a:chOff x="4827813" y="2534636"/>
            <a:chExt cx="996651" cy="178504"/>
          </a:xfrm>
        </p:grpSpPr>
        <p:sp>
          <p:nvSpPr>
            <p:cNvPr id="19" name="Oval 18"/>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2" name="Oval 21"/>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3" name="Text Placeholder 3"/>
          <p:cNvSpPr>
            <a:spLocks noGrp="1"/>
          </p:cNvSpPr>
          <p:nvPr>
            <p:ph type="body" sz="half" idx="2"/>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endParaRPr lang="en-US" noProof="0"/>
          </a:p>
        </p:txBody>
      </p:sp>
      <p:sp>
        <p:nvSpPr>
          <p:cNvPr id="15" name="Picture Placeholder 2"/>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endParaRPr lang="en-US" noProof="0"/>
          </a:p>
        </p:txBody>
      </p:sp>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fld>
            <a:endParaRPr lang="en-US" noProof="0" dirty="0"/>
          </a:p>
        </p:txBody>
      </p:sp>
      <p:grpSp>
        <p:nvGrpSpPr>
          <p:cNvPr id="6" name="Group 5"/>
          <p:cNvGrpSpPr/>
          <p:nvPr userDrawn="1"/>
        </p:nvGrpSpPr>
        <p:grpSpPr>
          <a:xfrm>
            <a:off x="-24056" y="1452564"/>
            <a:ext cx="3385227" cy="134113"/>
            <a:chOff x="-24055" y="1452565"/>
            <a:chExt cx="2374534" cy="0"/>
          </a:xfrm>
        </p:grpSpPr>
        <p:cxnSp>
          <p:nvCxnSpPr>
            <p:cNvPr id="12" name="Straight Connector 11"/>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p:cNvGrpSpPr/>
          <p:nvPr userDrawn="1"/>
        </p:nvGrpSpPr>
        <p:grpSpPr>
          <a:xfrm>
            <a:off x="363416" y="421045"/>
            <a:ext cx="748798" cy="134113"/>
            <a:chOff x="4827813" y="2534636"/>
            <a:chExt cx="996651" cy="178504"/>
          </a:xfrm>
        </p:grpSpPr>
        <p:sp>
          <p:nvSpPr>
            <p:cNvPr id="28" name="Oval 27"/>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37" name="Oval 36"/>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30" name="Text Placeholder 3"/>
          <p:cNvSpPr>
            <a:spLocks noGrp="1"/>
          </p:cNvSpPr>
          <p:nvPr>
            <p:ph type="body" sz="half" idx="2"/>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endParaRPr lang="en-US" noProof="0"/>
          </a:p>
        </p:txBody>
      </p:sp>
      <p:sp>
        <p:nvSpPr>
          <p:cNvPr id="31" name="Content Placeholder 2"/>
          <p:cNvSpPr>
            <a:spLocks noGrp="1"/>
          </p:cNvSpPr>
          <p:nvPr>
            <p:ph idx="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endParaRPr lang="en-US" noProof="0"/>
          </a:p>
        </p:txBody>
      </p:sp>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fld>
            <a:endParaRPr lang="en-US" noProof="0" dirty="0"/>
          </a:p>
        </p:txBody>
      </p:sp>
      <p:cxnSp>
        <p:nvCxnSpPr>
          <p:cNvPr id="12" name="Straight Connector 11"/>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363416" y="421045"/>
            <a:ext cx="748798" cy="134113"/>
            <a:chOff x="4827813" y="2534636"/>
            <a:chExt cx="996651" cy="178504"/>
          </a:xfrm>
        </p:grpSpPr>
        <p:sp>
          <p:nvSpPr>
            <p:cNvPr id="20" name="Oval 19"/>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4" name="Oval 23"/>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3" name="Oval 12"/>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fld>
            <a:endParaRPr lang="en-US" noProof="0" dirty="0"/>
          </a:p>
        </p:txBody>
      </p:sp>
      <p:grpSp>
        <p:nvGrpSpPr>
          <p:cNvPr id="4" name="Group 3"/>
          <p:cNvGrpSpPr/>
          <p:nvPr userDrawn="1"/>
        </p:nvGrpSpPr>
        <p:grpSpPr>
          <a:xfrm>
            <a:off x="363416" y="421045"/>
            <a:ext cx="748798" cy="134113"/>
            <a:chOff x="4827813" y="2534636"/>
            <a:chExt cx="996651" cy="178504"/>
          </a:xfrm>
        </p:grpSpPr>
        <p:sp>
          <p:nvSpPr>
            <p:cNvPr id="5" name="Oval 4"/>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8" name="Oval 7"/>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endParaRPr lang="en-US" noProof="0"/>
          </a:p>
        </p:txBody>
      </p:sp>
      <p:sp>
        <p:nvSpPr>
          <p:cNvPr id="3" name="Content Placeholder 2"/>
          <p:cNvSpPr>
            <a:spLocks noGrp="1"/>
          </p:cNvSpPr>
          <p:nvPr>
            <p:ph idx="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fld>
            <a:endParaRPr lang="en-US" noProof="0" dirty="0"/>
          </a:p>
        </p:txBody>
      </p:sp>
      <p:sp>
        <p:nvSpPr>
          <p:cNvPr id="8" name="Content Placeholder 16"/>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endParaRPr lang="en-US" noProof="0"/>
          </a:p>
        </p:txBody>
      </p:sp>
      <p:sp>
        <p:nvSpPr>
          <p:cNvPr id="10" name="Picture Placeholder 9"/>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userDrawn="1"/>
        </p:nvGrpSpPr>
        <p:grpSpPr>
          <a:xfrm>
            <a:off x="11079786" y="421045"/>
            <a:ext cx="748798" cy="134113"/>
            <a:chOff x="4827813" y="2534636"/>
            <a:chExt cx="996651" cy="178504"/>
          </a:xfrm>
        </p:grpSpPr>
        <p:sp>
          <p:nvSpPr>
            <p:cNvPr id="13" name="Oval 12"/>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6" name="Oval 15"/>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7" name="Oval 16"/>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endParaRPr lang="en-US" noProof="0"/>
          </a:p>
        </p:txBody>
      </p:sp>
      <p:sp>
        <p:nvSpPr>
          <p:cNvPr id="3" name="Content Placeholder 2"/>
          <p:cNvSpPr>
            <a:spLocks noGrp="1"/>
          </p:cNvSpPr>
          <p:nvPr>
            <p:ph idx="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fld>
            <a:endParaRPr lang="en-US" noProof="0" dirty="0"/>
          </a:p>
        </p:txBody>
      </p:sp>
      <p:sp>
        <p:nvSpPr>
          <p:cNvPr id="8" name="Content Placeholder 16"/>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endParaRPr lang="en-US" noProof="0"/>
          </a:p>
        </p:txBody>
      </p:sp>
      <p:sp>
        <p:nvSpPr>
          <p:cNvPr id="10" name="Picture Placeholder 9"/>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userDrawn="1"/>
        </p:nvGrpSpPr>
        <p:grpSpPr>
          <a:xfrm>
            <a:off x="363416" y="421045"/>
            <a:ext cx="748798" cy="134113"/>
            <a:chOff x="4827813" y="2534636"/>
            <a:chExt cx="996651" cy="178504"/>
          </a:xfrm>
        </p:grpSpPr>
        <p:sp>
          <p:nvSpPr>
            <p:cNvPr id="13" name="Oval 12"/>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6" name="Oval 15"/>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7" name="Oval 16"/>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endParaRPr lang="en-US" noProof="0"/>
          </a:p>
        </p:txBody>
      </p:sp>
      <p:sp>
        <p:nvSpPr>
          <p:cNvPr id="3" name="Text Placeholder 2"/>
          <p:cNvSpPr>
            <a:spLocks noGrp="1"/>
          </p:cNvSpPr>
          <p:nvPr>
            <p:ph type="body" idx="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endParaRPr lang="en-US" noProof="0"/>
          </a:p>
        </p:txBody>
      </p:sp>
      <p:sp>
        <p:nvSpPr>
          <p:cNvPr id="6"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fld>
            <a:endParaRPr lang="en-US" noProof="0" dirty="0"/>
          </a:p>
        </p:txBody>
      </p:sp>
      <p:sp>
        <p:nvSpPr>
          <p:cNvPr id="14" name="Picture Placeholder 13"/>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endParaRPr lang="en-US" noProof="0"/>
          </a:p>
        </p:txBody>
      </p:sp>
      <p:grpSp>
        <p:nvGrpSpPr>
          <p:cNvPr id="18" name="Group 17"/>
          <p:cNvGrpSpPr/>
          <p:nvPr userDrawn="1"/>
        </p:nvGrpSpPr>
        <p:grpSpPr>
          <a:xfrm>
            <a:off x="5721601" y="4594679"/>
            <a:ext cx="748798" cy="134113"/>
            <a:chOff x="4827813" y="2534636"/>
            <a:chExt cx="996651" cy="178504"/>
          </a:xfrm>
        </p:grpSpPr>
        <p:sp>
          <p:nvSpPr>
            <p:cNvPr id="19" name="Oval 18"/>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2" name="Oval 21"/>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endParaRPr lang="en-US" noProof="0"/>
          </a:p>
        </p:txBody>
      </p:sp>
      <p:sp>
        <p:nvSpPr>
          <p:cNvPr id="3" name="Text Placeholder 2"/>
          <p:cNvSpPr>
            <a:spLocks noGrp="1"/>
          </p:cNvSpPr>
          <p:nvPr>
            <p:ph type="body" idx="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endParaRPr lang="en-US" noProof="0"/>
          </a:p>
        </p:txBody>
      </p:sp>
      <p:sp>
        <p:nvSpPr>
          <p:cNvPr id="4" name="Content Placeholder 3"/>
          <p:cNvSpPr>
            <a:spLocks noGrp="1"/>
          </p:cNvSpPr>
          <p:nvPr>
            <p:ph sz="half" idx="2"/>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fld>
            <a:endParaRPr lang="en-US" noProof="0" dirty="0"/>
          </a:p>
        </p:txBody>
      </p:sp>
      <p:sp>
        <p:nvSpPr>
          <p:cNvPr id="11" name="Content Placeholder 16"/>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endParaRPr lang="en-US" noProof="0"/>
          </a:p>
        </p:txBody>
      </p:sp>
      <p:grpSp>
        <p:nvGrpSpPr>
          <p:cNvPr id="6" name="Group 5"/>
          <p:cNvGrpSpPr/>
          <p:nvPr userDrawn="1"/>
        </p:nvGrpSpPr>
        <p:grpSpPr>
          <a:xfrm>
            <a:off x="-24056" y="1452564"/>
            <a:ext cx="3385227" cy="134113"/>
            <a:chOff x="-24055" y="1452565"/>
            <a:chExt cx="2374534" cy="0"/>
          </a:xfrm>
        </p:grpSpPr>
        <p:cxnSp>
          <p:nvCxnSpPr>
            <p:cNvPr id="12" name="Straight Connector 11"/>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5"/>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endParaRPr lang="en-US" noProof="0"/>
          </a:p>
        </p:txBody>
      </p:sp>
      <p:sp>
        <p:nvSpPr>
          <p:cNvPr id="20" name="Content Placeholder 3"/>
          <p:cNvSpPr>
            <a:spLocks noGrp="1"/>
          </p:cNvSpPr>
          <p:nvPr>
            <p:ph sz="half" idx="16"/>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3" name="Picture Placeholder 8"/>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endParaRPr lang="en-US" noProof="0" dirty="0"/>
          </a:p>
        </p:txBody>
      </p:sp>
      <p:sp>
        <p:nvSpPr>
          <p:cNvPr id="24" name="Picture Placeholder 8"/>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endParaRPr lang="en-US" noProof="0" dirty="0"/>
          </a:p>
        </p:txBody>
      </p:sp>
      <p:sp>
        <p:nvSpPr>
          <p:cNvPr id="25" name="Oval 24"/>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p:cNvSpPr>
            <a:spLocks noGrp="1"/>
          </p:cNvSpPr>
          <p:nvPr>
            <p:ph type="body" idx="20"/>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endParaRPr lang="en-US" noProof="0"/>
          </a:p>
        </p:txBody>
      </p:sp>
      <p:grpSp>
        <p:nvGrpSpPr>
          <p:cNvPr id="27" name="Group 26"/>
          <p:cNvGrpSpPr/>
          <p:nvPr userDrawn="1"/>
        </p:nvGrpSpPr>
        <p:grpSpPr>
          <a:xfrm>
            <a:off x="363416" y="421045"/>
            <a:ext cx="748798" cy="134113"/>
            <a:chOff x="4827813" y="2534636"/>
            <a:chExt cx="996651" cy="178504"/>
          </a:xfrm>
        </p:grpSpPr>
        <p:sp>
          <p:nvSpPr>
            <p:cNvPr id="28" name="Oval 27"/>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37" name="Oval 36"/>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endParaRPr lang="en-US" noProof="0"/>
          </a:p>
        </p:txBody>
      </p:sp>
      <p:sp>
        <p:nvSpPr>
          <p:cNvPr id="3" name="Text Placeholder 2"/>
          <p:cNvSpPr>
            <a:spLocks noGrp="1"/>
          </p:cNvSpPr>
          <p:nvPr>
            <p:ph type="body" idx="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endParaRPr lang="en-US" noProof="0"/>
          </a:p>
        </p:txBody>
      </p:sp>
      <p:sp>
        <p:nvSpPr>
          <p:cNvPr id="6"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fld>
            <a:endParaRPr lang="en-US" noProof="0" dirty="0"/>
          </a:p>
        </p:txBody>
      </p:sp>
      <p:cxnSp>
        <p:nvCxnSpPr>
          <p:cNvPr id="7" name="Straight Connector 6"/>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endParaRPr lang="en-US" noProof="0"/>
          </a:p>
        </p:txBody>
      </p:sp>
      <p:grpSp>
        <p:nvGrpSpPr>
          <p:cNvPr id="13" name="Group 12"/>
          <p:cNvGrpSpPr/>
          <p:nvPr userDrawn="1"/>
        </p:nvGrpSpPr>
        <p:grpSpPr>
          <a:xfrm flipH="1">
            <a:off x="1130928" y="4803540"/>
            <a:ext cx="3616779" cy="3522776"/>
            <a:chOff x="2555621" y="3917613"/>
            <a:chExt cx="3616779" cy="3522776"/>
          </a:xfrm>
        </p:grpSpPr>
        <p:sp>
          <p:nvSpPr>
            <p:cNvPr id="15" name="Oval 14"/>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endParaRPr lang="en-US" noProof="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fld>
            <a:endParaRPr lang="en-US" noProof="0" dirty="0"/>
          </a:p>
        </p:txBody>
      </p:sp>
      <p:cxnSp>
        <p:nvCxnSpPr>
          <p:cNvPr id="7" name="Straight Connector 6"/>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p:cNvPicPr>
            <a:picLocks noChangeAspect="1"/>
          </p:cNvPicPr>
          <p:nvPr userDrawn="1"/>
        </p:nvPicPr>
        <p:blipFill>
          <a:blip r:embed="rId2" cstate="screen">
            <a:extLs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
        <p:nvSpPr>
          <p:cNvPr id="39" name="Content Placeholder 38"/>
          <p:cNvSpPr>
            <a:spLocks noGrp="1"/>
          </p:cNvSpPr>
          <p:nvPr>
            <p:ph sz="quarter" idx="15"/>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endParaRPr lang="en-US" noProof="0"/>
          </a:p>
        </p:txBody>
      </p:sp>
      <p:grpSp>
        <p:nvGrpSpPr>
          <p:cNvPr id="20" name="Group 19"/>
          <p:cNvGrpSpPr/>
          <p:nvPr userDrawn="1"/>
        </p:nvGrpSpPr>
        <p:grpSpPr>
          <a:xfrm>
            <a:off x="4793474" y="2475187"/>
            <a:ext cx="748798" cy="134113"/>
            <a:chOff x="4827813" y="2534636"/>
            <a:chExt cx="996651" cy="178504"/>
          </a:xfrm>
        </p:grpSpPr>
        <p:sp>
          <p:nvSpPr>
            <p:cNvPr id="21" name="Oval 20"/>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6" name="Oval 25"/>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pic>
        <p:nvPicPr>
          <p:cNvPr id="3" name="Graphic 2" descr="Link"/>
          <p:cNvPicPr>
            <a:picLocks noChangeAspect="1"/>
          </p:cNvPicPr>
          <p:nvPr userDrawn="1"/>
        </p:nvPicPr>
        <p:blipFill>
          <a:blip r:embed="rId4" cstate="screen">
            <a:extLs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endParaRPr lang="en-US" noProof="0"/>
          </a:p>
        </p:txBody>
      </p:sp>
      <p:sp>
        <p:nvSpPr>
          <p:cNvPr id="3" name="Subtitle 2"/>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fld>
            <a:endParaRPr lang="en-US" noProof="0" dirty="0"/>
          </a:p>
        </p:txBody>
      </p:sp>
      <p:cxnSp>
        <p:nvCxnSpPr>
          <p:cNvPr id="7" name="Straight Connector 6"/>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793474" y="2475187"/>
            <a:ext cx="748798" cy="134113"/>
            <a:chOff x="4827813" y="2534636"/>
            <a:chExt cx="996651" cy="178504"/>
          </a:xfrm>
        </p:grpSpPr>
        <p:sp>
          <p:nvSpPr>
            <p:cNvPr id="9" name="Oval 8"/>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2" name="Oval 11"/>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5" name="Oval 14"/>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fld>
            <a:endParaRPr lang="en-US" noProof="0" dirty="0"/>
          </a:p>
        </p:txBody>
      </p:sp>
      <p:cxnSp>
        <p:nvCxnSpPr>
          <p:cNvPr id="11" name="Straight Connector 10"/>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userDrawn="1"/>
        </p:nvGrpSpPr>
        <p:grpSpPr>
          <a:xfrm>
            <a:off x="11079786" y="421045"/>
            <a:ext cx="748798" cy="134113"/>
            <a:chOff x="4827813" y="2534636"/>
            <a:chExt cx="996651" cy="178504"/>
          </a:xfrm>
        </p:grpSpPr>
        <p:sp>
          <p:nvSpPr>
            <p:cNvPr id="13" name="Oval 12"/>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6" name="Oval 15"/>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7" name="Oval 16"/>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endParaRPr lang="en-US" noProof="0"/>
          </a:p>
        </p:txBody>
      </p:sp>
      <p:sp>
        <p:nvSpPr>
          <p:cNvPr id="24" name="Text Placeholder 2"/>
          <p:cNvSpPr>
            <a:spLocks noGrp="1"/>
          </p:cNvSpPr>
          <p:nvPr>
            <p:ph type="body" idx="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endParaRPr lang="en-US" noProof="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endParaRPr lang="en-US" noProof="0"/>
          </a:p>
        </p:txBody>
      </p:sp>
      <p:sp>
        <p:nvSpPr>
          <p:cNvPr id="3" name="Text Placeholder 2"/>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image" Target="../media/image21.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5.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image" Target="../media/image2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5.xml"/><Relationship Id="rId7" Type="http://schemas.openxmlformats.org/officeDocument/2006/relationships/hyperlink" Target="https://ijaem.net/issue_dcp/A%20Brief%20Study%20on%20Random%20Forest%20Using%20Python.pdf" TargetMode="External"/><Relationship Id="rId6" Type="http://schemas.openxmlformats.org/officeDocument/2006/relationships/hyperlink" Target="https://lastminuteengineers.com/servo-motor-arduino-tutorial/" TargetMode="External"/><Relationship Id="rId5" Type="http://schemas.openxmlformats.org/officeDocument/2006/relationships/hyperlink" Target="https://circuitdigest.com/microcontroller-projects/interfacing-ir-sensor-module-with-arduino" TargetMode="External"/><Relationship Id="rId4" Type="http://schemas.openxmlformats.org/officeDocument/2006/relationships/hyperlink" Target="https://circuitdigest.com/microcontroller-projects/interfacing-soil-moisture-sensor-with-arduino-uno" TargetMode="External"/><Relationship Id="rId3" Type="http://schemas.openxmlformats.org/officeDocument/2006/relationships/hyperlink" Target="https://lastminuteengineers.com/arduino-sr04-ultrasonic-sensor-tutorial/" TargetMode="External"/><Relationship Id="rId2" Type="http://schemas.openxmlformats.org/officeDocument/2006/relationships/hyperlink" Target="https://projecthub.arduino.cc/mohammadsohail0008/how-to-make-smart-dustbin-for-your-home-2fd84f" TargetMode="External"/><Relationship Id="rId1" Type="http://schemas.openxmlformats.org/officeDocument/2006/relationships/hyperlink" Target="https://www.youtube.com/watch?v=9yrP1CZN3Ds"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5.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GIF"/><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p:cNvPicPr>
            <a:picLocks noGrp="1" noChangeAspect="1"/>
          </p:cNvPicPr>
          <p:nvPr>
            <p:ph type="pic" sz="quarter" idx="13"/>
          </p:nvPr>
        </p:nvPicPr>
        <p:blipFill>
          <a:blip r:embed="rId1">
            <a:extLst>
              <a:ext uri="{28A0092B-C50C-407E-A947-70E740481C1C}">
                <a14:useLocalDpi xmlns:a14="http://schemas.microsoft.com/office/drawing/2010/main" val="0"/>
              </a:ext>
            </a:extLst>
          </a:blip>
          <a:stretch>
            <a:fillRect/>
          </a:stretch>
        </p:blipFill>
        <p:spPr>
          <a:xfrm>
            <a:off x="0" y="1216819"/>
            <a:ext cx="4424363" cy="4424363"/>
          </a:xfrm>
        </p:spPr>
      </p:pic>
      <p:sp>
        <p:nvSpPr>
          <p:cNvPr id="2" name="Title 1"/>
          <p:cNvSpPr>
            <a:spLocks noGrp="1"/>
          </p:cNvSpPr>
          <p:nvPr>
            <p:ph type="ctrTitle"/>
          </p:nvPr>
        </p:nvSpPr>
        <p:spPr/>
        <p:txBody>
          <a:bodyPr/>
          <a:lstStyle/>
          <a:p>
            <a:r>
              <a:rPr lang="en-US" dirty="0"/>
              <a:t>Smart Bin Ai</a:t>
            </a:r>
            <a:endParaRPr lang="en-IN" dirty="0"/>
          </a:p>
        </p:txBody>
      </p:sp>
      <p:sp>
        <p:nvSpPr>
          <p:cNvPr id="3" name="Subtitle 2"/>
          <p:cNvSpPr>
            <a:spLocks noGrp="1"/>
          </p:cNvSpPr>
          <p:nvPr>
            <p:ph type="subTitle" idx="1"/>
          </p:nvPr>
        </p:nvSpPr>
        <p:spPr/>
        <p:txBody>
          <a:bodyPr/>
          <a:lstStyle/>
          <a:p>
            <a:r>
              <a:rPr lang="en-GB" dirty="0"/>
              <a:t>Efficient Waste Management Through AI Innovation</a:t>
            </a:r>
            <a:endParaRPr lang="en-IN"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making</a:t>
            </a:r>
            <a:endParaRPr lang="en-US" dirty="0"/>
          </a:p>
        </p:txBody>
      </p:sp>
      <p:sp>
        <p:nvSpPr>
          <p:cNvPr id="7" name="Slide Number Placeholder 6"/>
          <p:cNvSpPr>
            <a:spLocks noGrp="1"/>
          </p:cNvSpPr>
          <p:nvPr>
            <p:ph type="sldNum" sz="quarter" idx="12"/>
          </p:nvPr>
        </p:nvSpPr>
        <p:spPr/>
        <p:txBody>
          <a:bodyPr/>
          <a:lstStyle/>
          <a:p>
            <a:fld id="{48BB047D-A6CD-43AB-96F0-683C726B586B}" type="slidenum">
              <a:rPr lang="en-US" smtClean="0"/>
            </a:fld>
            <a:endParaRPr lang="en-US" dirty="0"/>
          </a:p>
        </p:txBody>
      </p:sp>
      <p:sp>
        <p:nvSpPr>
          <p:cNvPr id="3" name="TextBox 2"/>
          <p:cNvSpPr txBox="1"/>
          <p:nvPr/>
        </p:nvSpPr>
        <p:spPr>
          <a:xfrm>
            <a:off x="363416" y="1739900"/>
            <a:ext cx="11053884" cy="3724096"/>
          </a:xfrm>
          <a:prstGeom prst="rect">
            <a:avLst/>
          </a:prstGeom>
          <a:noFill/>
        </p:spPr>
        <p:txBody>
          <a:bodyPr wrap="square" rtlCol="0">
            <a:spAutoFit/>
          </a:bodyPr>
          <a:lstStyle/>
          <a:p>
            <a:r>
              <a:rPr lang="en-GB" sz="2400" b="1" u="sng" dirty="0">
                <a:solidFill>
                  <a:schemeClr val="tx1">
                    <a:lumMod val="50000"/>
                    <a:lumOff val="50000"/>
                  </a:schemeClr>
                </a:solidFill>
              </a:rPr>
              <a:t>Testing</a:t>
            </a:r>
            <a:r>
              <a:rPr lang="en-GB" sz="2400" b="1" dirty="0">
                <a:solidFill>
                  <a:schemeClr val="tx1">
                    <a:lumMod val="50000"/>
                    <a:lumOff val="50000"/>
                  </a:schemeClr>
                </a:solidFill>
              </a:rPr>
              <a:t> :</a:t>
            </a:r>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pPr algn="just"/>
            <a:r>
              <a:rPr lang="en-GB" dirty="0"/>
              <a:t>Testing is essential to verify that all components work together as intended. Each sensor is tested individually to ensure accurate readings, followed by testing the entire system to confirm that it correctly identifies waste types and operates the bin lid effectively. Any issues encountered during testing are documented for troubleshooting.</a:t>
            </a:r>
            <a:endParaRPr lang="en-GB" dirty="0"/>
          </a:p>
          <a:p>
            <a:endParaRPr lang="en-GB" sz="2000" dirty="0"/>
          </a:p>
          <a:p>
            <a:r>
              <a:rPr lang="en-GB" sz="2400" b="1" u="sng" dirty="0">
                <a:solidFill>
                  <a:schemeClr val="tx1">
                    <a:lumMod val="50000"/>
                    <a:lumOff val="50000"/>
                  </a:schemeClr>
                </a:solidFill>
              </a:rPr>
              <a:t>Integration</a:t>
            </a:r>
            <a:r>
              <a:rPr lang="en-GB" sz="2400" b="1" dirty="0">
                <a:solidFill>
                  <a:schemeClr val="tx1">
                    <a:lumMod val="50000"/>
                    <a:lumOff val="50000"/>
                  </a:schemeClr>
                </a:solidFill>
              </a:rPr>
              <a:t> :</a:t>
            </a:r>
            <a:endParaRPr lang="en-GB" sz="2400" b="1" dirty="0">
              <a:solidFill>
                <a:schemeClr val="tx1">
                  <a:lumMod val="50000"/>
                  <a:lumOff val="50000"/>
                </a:schemeClr>
              </a:solidFill>
            </a:endParaRPr>
          </a:p>
          <a:p>
            <a:endParaRPr lang="en-GB" b="1" u="sng" dirty="0">
              <a:solidFill>
                <a:schemeClr val="tx1">
                  <a:lumMod val="50000"/>
                  <a:lumOff val="50000"/>
                </a:schemeClr>
              </a:solidFill>
            </a:endParaRPr>
          </a:p>
          <a:p>
            <a:pPr algn="just"/>
            <a:r>
              <a:rPr lang="en-GB" dirty="0"/>
              <a:t>Integration involves combining all components into a cohesive unit. After successful testing of individual parts, the entire system is assembled within the smart bin structure. Final adjustments are made based on testing feedback to enhance performance and reliability. This integrated system will then be ready for real-world application in waste management scenarios.</a:t>
            </a:r>
            <a:endParaRPr lang="en-GB" sz="1400" dirty="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50076" y="1727200"/>
            <a:ext cx="1024324" cy="1288641"/>
          </a:xfrm>
          <a:prstGeom prst="rect">
            <a:avLst/>
          </a:prstGeom>
        </p:spPr>
      </p:pic>
      <p:sp>
        <p:nvSpPr>
          <p:cNvPr id="2" name="Title 1"/>
          <p:cNvSpPr>
            <a:spLocks noGrp="1"/>
          </p:cNvSpPr>
          <p:nvPr>
            <p:ph type="title"/>
          </p:nvPr>
        </p:nvSpPr>
        <p:spPr/>
        <p:txBody>
          <a:bodyPr/>
          <a:lstStyle/>
          <a:p>
            <a:r>
              <a:rPr lang="en-US" dirty="0"/>
              <a:t>Steps of making</a:t>
            </a:r>
            <a:endParaRPr lang="en-US" dirty="0"/>
          </a:p>
        </p:txBody>
      </p:sp>
      <p:sp>
        <p:nvSpPr>
          <p:cNvPr id="7" name="Slide Number Placeholder 6"/>
          <p:cNvSpPr>
            <a:spLocks noGrp="1"/>
          </p:cNvSpPr>
          <p:nvPr>
            <p:ph type="sldNum" sz="quarter" idx="12"/>
          </p:nvPr>
        </p:nvSpPr>
        <p:spPr/>
        <p:txBody>
          <a:bodyPr/>
          <a:lstStyle/>
          <a:p>
            <a:fld id="{48BB047D-A6CD-43AB-96F0-683C726B586B}" type="slidenum">
              <a:rPr lang="en-US" smtClean="0"/>
            </a:fld>
            <a:endParaRPr lang="en-US" dirty="0"/>
          </a:p>
        </p:txBody>
      </p:sp>
      <p:sp>
        <p:nvSpPr>
          <p:cNvPr id="3" name="TextBox 2"/>
          <p:cNvSpPr txBox="1"/>
          <p:nvPr/>
        </p:nvSpPr>
        <p:spPr>
          <a:xfrm>
            <a:off x="363416" y="1727200"/>
            <a:ext cx="11231684" cy="4985980"/>
          </a:xfrm>
          <a:prstGeom prst="rect">
            <a:avLst/>
          </a:prstGeom>
          <a:noFill/>
        </p:spPr>
        <p:txBody>
          <a:bodyPr wrap="square" rtlCol="0">
            <a:spAutoFit/>
          </a:bodyPr>
          <a:lstStyle/>
          <a:p>
            <a:r>
              <a:rPr lang="en-GB" sz="2400" b="1" u="sng" dirty="0">
                <a:solidFill>
                  <a:schemeClr val="tx1">
                    <a:lumMod val="50000"/>
                    <a:lumOff val="50000"/>
                  </a:schemeClr>
                </a:solidFill>
              </a:rPr>
              <a:t>Implementation of AI for Smart Waste Management</a:t>
            </a:r>
            <a:r>
              <a:rPr lang="en-GB" sz="2400" b="1" dirty="0">
                <a:solidFill>
                  <a:schemeClr val="tx1">
                    <a:lumMod val="50000"/>
                    <a:lumOff val="50000"/>
                  </a:schemeClr>
                </a:solidFill>
              </a:rPr>
              <a:t> </a:t>
            </a:r>
            <a:r>
              <a:rPr lang="en-GB" sz="2000" b="1" dirty="0">
                <a:solidFill>
                  <a:schemeClr val="tx1">
                    <a:lumMod val="50000"/>
                    <a:lumOff val="50000"/>
                  </a:schemeClr>
                </a:solidFill>
              </a:rPr>
              <a:t>: </a:t>
            </a:r>
            <a:endParaRPr lang="en-GB" sz="2000" b="1" dirty="0">
              <a:solidFill>
                <a:schemeClr val="tx1">
                  <a:lumMod val="50000"/>
                  <a:lumOff val="50000"/>
                </a:schemeClr>
              </a:solidFill>
            </a:endParaRPr>
          </a:p>
          <a:p>
            <a:endParaRPr lang="en-GB" sz="2000" b="1" dirty="0">
              <a:solidFill>
                <a:schemeClr val="tx1">
                  <a:lumMod val="50000"/>
                  <a:lumOff val="50000"/>
                </a:schemeClr>
              </a:solidFill>
            </a:endParaRPr>
          </a:p>
          <a:p>
            <a:endParaRPr lang="en-GB" sz="2000" b="1" dirty="0">
              <a:solidFill>
                <a:schemeClr val="tx1">
                  <a:lumMod val="50000"/>
                  <a:lumOff val="50000"/>
                </a:schemeClr>
              </a:solidFill>
            </a:endParaRPr>
          </a:p>
          <a:p>
            <a:endParaRPr lang="en-GB" sz="2000" b="1" dirty="0">
              <a:solidFill>
                <a:schemeClr val="tx1">
                  <a:lumMod val="50000"/>
                  <a:lumOff val="50000"/>
                </a:schemeClr>
              </a:solidFill>
            </a:endParaRPr>
          </a:p>
          <a:p>
            <a:pPr algn="just"/>
            <a:r>
              <a:rPr lang="en-GB" dirty="0"/>
              <a:t>The integration of artificial intelligence (AI) in smart waste management systems represents a significant advancement in how we handle waste disposal and recycling. In our Smart Bin AI project, we utilize machine learning algorithms, specifically employing the Random Forest model, to predict whether waste is organic or inorganic based on data collected from various sensors. This predictive capability enhances the accuracy of waste classification, reducing contamination and improving recycling rates.</a:t>
            </a:r>
            <a:endParaRPr lang="en-GB" dirty="0"/>
          </a:p>
          <a:p>
            <a:pPr algn="just"/>
            <a:r>
              <a:rPr lang="en-GB" dirty="0"/>
              <a:t>By analysing historical data gathered from soil moisture sensors and infrared sensors, the AI system can effectively determine the type of waste being disposed of. This automated classification process not only streamlines waste sorting but also optimizes collection routes and schedules, leading to more efficient resource allocation.</a:t>
            </a:r>
            <a:endParaRPr lang="en-GB" dirty="0"/>
          </a:p>
          <a:p>
            <a:pPr algn="just"/>
            <a:r>
              <a:rPr lang="en-GB" dirty="0"/>
              <a:t>Moreover, the application of AI in this context fosters a more sustainable approach to waste management by minimizing landfill contributions and promoting the recycling of materials. The use of advanced data analytics allows for real-time monitoring and decision-making, ensuring that waste management practices are both effective and environmentally friendly. Overall, the incorporation of AI into smart waste management systems enhances operational efficiency while supporting broader sustainability goals.</a:t>
            </a:r>
            <a:endParaRPr lang="en-GB" dirty="0"/>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making</a:t>
            </a:r>
            <a:endParaRPr lang="en-US" dirty="0"/>
          </a:p>
        </p:txBody>
      </p:sp>
      <p:sp>
        <p:nvSpPr>
          <p:cNvPr id="7" name="Slide Number Placeholder 6"/>
          <p:cNvSpPr>
            <a:spLocks noGrp="1"/>
          </p:cNvSpPr>
          <p:nvPr>
            <p:ph type="sldNum" sz="quarter" idx="12"/>
          </p:nvPr>
        </p:nvSpPr>
        <p:spPr/>
        <p:txBody>
          <a:bodyPr/>
          <a:lstStyle/>
          <a:p>
            <a:fld id="{48BB047D-A6CD-43AB-96F0-683C726B586B}" type="slidenum">
              <a:rPr lang="en-US" smtClean="0"/>
            </a:fld>
            <a:endParaRPr lang="en-US" dirty="0"/>
          </a:p>
        </p:txBody>
      </p:sp>
      <p:sp>
        <p:nvSpPr>
          <p:cNvPr id="3" name="TextBox 2"/>
          <p:cNvSpPr txBox="1"/>
          <p:nvPr/>
        </p:nvSpPr>
        <p:spPr>
          <a:xfrm>
            <a:off x="480158" y="1518279"/>
            <a:ext cx="11231684" cy="461665"/>
          </a:xfrm>
          <a:prstGeom prst="rect">
            <a:avLst/>
          </a:prstGeom>
          <a:noFill/>
        </p:spPr>
        <p:txBody>
          <a:bodyPr wrap="square" rtlCol="0">
            <a:spAutoFit/>
          </a:bodyPr>
          <a:lstStyle/>
          <a:p>
            <a:r>
              <a:rPr lang="en-GB" sz="2400" b="1" u="sng" dirty="0">
                <a:solidFill>
                  <a:schemeClr val="tx1">
                    <a:lumMod val="50000"/>
                    <a:lumOff val="50000"/>
                  </a:schemeClr>
                </a:solidFill>
              </a:rPr>
              <a:t>Sensor Output</a:t>
            </a:r>
            <a:r>
              <a:rPr lang="en-GB" sz="2000" b="1" dirty="0">
                <a:solidFill>
                  <a:schemeClr val="tx1">
                    <a:lumMod val="50000"/>
                    <a:lumOff val="50000"/>
                  </a:schemeClr>
                </a:solidFill>
              </a:rPr>
              <a:t>: </a:t>
            </a:r>
            <a:endParaRPr lang="en-GB" sz="2000" b="1" dirty="0">
              <a:solidFill>
                <a:schemeClr val="tx1">
                  <a:lumMod val="50000"/>
                  <a:lumOff val="50000"/>
                </a:schemeClr>
              </a:solidFill>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43172" y="1930060"/>
            <a:ext cx="4541179" cy="2324789"/>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172" y="3915398"/>
            <a:ext cx="4643861" cy="237735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463" y="1905647"/>
            <a:ext cx="4664467" cy="226390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071" y="3915398"/>
            <a:ext cx="4643859" cy="2378408"/>
          </a:xfrm>
          <a:prstGeom prst="rect">
            <a:avLst/>
          </a:prstGeom>
        </p:spPr>
      </p:pic>
      <p:sp>
        <p:nvSpPr>
          <p:cNvPr id="4" name="TextBox 3"/>
          <p:cNvSpPr txBox="1"/>
          <p:nvPr/>
        </p:nvSpPr>
        <p:spPr>
          <a:xfrm>
            <a:off x="4168710" y="6450982"/>
            <a:ext cx="3794672" cy="261610"/>
          </a:xfrm>
          <a:prstGeom prst="rect">
            <a:avLst/>
          </a:prstGeom>
          <a:noFill/>
        </p:spPr>
        <p:txBody>
          <a:bodyPr wrap="square" rtlCol="0">
            <a:spAutoFit/>
          </a:bodyPr>
          <a:lstStyle/>
          <a:p>
            <a:r>
              <a:rPr lang="en-GB" sz="1100" dirty="0" smtClean="0"/>
              <a:t>Fig: Code for AI part and </a:t>
            </a:r>
            <a:r>
              <a:rPr lang="en-GB" sz="1100" dirty="0" smtClean="0"/>
              <a:t>images of generated </a:t>
            </a:r>
            <a:r>
              <a:rPr lang="en-GB" sz="1100" dirty="0" smtClean="0"/>
              <a:t>files and output</a:t>
            </a:r>
            <a:endParaRPr lang="en-GB" sz="1100" dirty="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srcRect t="17841"/>
          <a:stretch>
            <a:fillRect/>
          </a:stretch>
        </p:blipFill>
        <p:spPr>
          <a:xfrm>
            <a:off x="3589020" y="1729740"/>
            <a:ext cx="4190999" cy="4053618"/>
          </a:xfrm>
          <a:prstGeom prst="rect">
            <a:avLst/>
          </a:prstGeom>
        </p:spPr>
      </p:pic>
      <p:sp>
        <p:nvSpPr>
          <p:cNvPr id="2" name="Title 1"/>
          <p:cNvSpPr>
            <a:spLocks noGrp="1"/>
          </p:cNvSpPr>
          <p:nvPr>
            <p:ph type="title"/>
          </p:nvPr>
        </p:nvSpPr>
        <p:spPr/>
        <p:txBody>
          <a:bodyPr/>
          <a:lstStyle/>
          <a:p>
            <a:r>
              <a:rPr lang="en-US" dirty="0"/>
              <a:t>Steps of making</a:t>
            </a:r>
            <a:endParaRPr lang="en-US" dirty="0"/>
          </a:p>
        </p:txBody>
      </p:sp>
      <p:sp>
        <p:nvSpPr>
          <p:cNvPr id="7" name="Slide Number Placeholder 6"/>
          <p:cNvSpPr>
            <a:spLocks noGrp="1"/>
          </p:cNvSpPr>
          <p:nvPr>
            <p:ph type="sldNum" sz="quarter" idx="12"/>
          </p:nvPr>
        </p:nvSpPr>
        <p:spPr/>
        <p:txBody>
          <a:bodyPr/>
          <a:lstStyle/>
          <a:p>
            <a:fld id="{48BB047D-A6CD-43AB-96F0-683C726B586B}" type="slidenum">
              <a:rPr lang="en-US" smtClean="0"/>
            </a:fld>
            <a:endParaRPr lang="en-US" dirty="0"/>
          </a:p>
        </p:txBody>
      </p:sp>
      <p:sp>
        <p:nvSpPr>
          <p:cNvPr id="4" name="TextBox 3"/>
          <p:cNvSpPr txBox="1"/>
          <p:nvPr/>
        </p:nvSpPr>
        <p:spPr>
          <a:xfrm>
            <a:off x="4676172" y="5598692"/>
            <a:ext cx="2708380" cy="261610"/>
          </a:xfrm>
          <a:prstGeom prst="rect">
            <a:avLst/>
          </a:prstGeom>
          <a:noFill/>
        </p:spPr>
        <p:txBody>
          <a:bodyPr wrap="square" rtlCol="0">
            <a:spAutoFit/>
          </a:bodyPr>
          <a:lstStyle/>
          <a:p>
            <a:r>
              <a:rPr lang="en-US" sz="1100" dirty="0" smtClean="0"/>
              <a:t>Fig: Finalized Prototype of the </a:t>
            </a:r>
            <a:r>
              <a:rPr lang="en-US" sz="1100" dirty="0" err="1" smtClean="0"/>
              <a:t>SmartBin</a:t>
            </a:r>
            <a:endParaRPr lang="en-US" sz="1100" dirty="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7" name="Slide Number Placeholder 6"/>
          <p:cNvSpPr>
            <a:spLocks noGrp="1"/>
          </p:cNvSpPr>
          <p:nvPr>
            <p:ph type="sldNum" sz="quarter" idx="12"/>
          </p:nvPr>
        </p:nvSpPr>
        <p:spPr/>
        <p:txBody>
          <a:bodyPr/>
          <a:lstStyle/>
          <a:p>
            <a:fld id="{48BB047D-A6CD-43AB-96F0-683C726B586B}" type="slidenum">
              <a:rPr lang="en-US" smtClean="0"/>
            </a:fld>
            <a:endParaRPr lang="en-US" dirty="0"/>
          </a:p>
        </p:txBody>
      </p:sp>
      <p:sp>
        <p:nvSpPr>
          <p:cNvPr id="4" name="TextBox 3"/>
          <p:cNvSpPr txBox="1"/>
          <p:nvPr/>
        </p:nvSpPr>
        <p:spPr>
          <a:xfrm>
            <a:off x="635000" y="1752600"/>
            <a:ext cx="10845800" cy="4524315"/>
          </a:xfrm>
          <a:prstGeom prst="rect">
            <a:avLst/>
          </a:prstGeom>
          <a:noFill/>
        </p:spPr>
        <p:txBody>
          <a:bodyPr wrap="square" rtlCol="0">
            <a:spAutoFit/>
          </a:bodyPr>
          <a:lstStyle/>
          <a:p>
            <a:pPr algn="just"/>
            <a:r>
              <a:rPr lang="en-GB" dirty="0"/>
              <a:t>The Smart Bin AI project represents a significant step forward in the realm of waste management by integrating advanced technology and artificial intelligence to enhance the efficiency of waste classification. Utilizing an Arduino Uno, the system employs ultrasonic sensors for automatic lid operation, soil moisture sensors to assess the organic content of waste, and infrared sensors for precise object detection.</a:t>
            </a:r>
            <a:endParaRPr lang="en-GB" dirty="0"/>
          </a:p>
          <a:p>
            <a:pPr algn="just"/>
            <a:r>
              <a:rPr lang="en-GB" dirty="0"/>
              <a:t>The incorporation of machine learning algorithms, specifically the Random Forest model, allows for accurate predictions of waste types based on historical data collected from these sensors. This predictive capability not only streamlines the sorting process but also reduces contamination rates, thereby improving recycling efforts and promoting sustainability.</a:t>
            </a:r>
            <a:endParaRPr lang="en-GB" dirty="0"/>
          </a:p>
          <a:p>
            <a:pPr algn="just"/>
            <a:r>
              <a:rPr lang="en-GB" dirty="0"/>
              <a:t>Through careful construction, wiring, and integration of components, we have developed a functional prototype that demonstrates the potential of smart waste management solutions. The project highlights the importance of leveraging technology to address environmental challenges and showcases how innovative approaches can lead to more responsible waste disposal practices.</a:t>
            </a:r>
            <a:endParaRPr lang="en-GB" dirty="0"/>
          </a:p>
          <a:p>
            <a:pPr algn="just"/>
            <a:r>
              <a:rPr lang="en-GB" dirty="0"/>
              <a:t>In summary, the Smart Bin AI project not only enhances operational efficiency in waste management but also contributes to broader sustainability goals, paving the way for smarter cities and a cleaner environment. As we move forward, this project serves as a foundation for further research and development in intelligent waste management systems.</a:t>
            </a:r>
            <a:endParaRPr lang="en-GB" dirty="0"/>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7" name="Slide Number Placeholder 6"/>
          <p:cNvSpPr>
            <a:spLocks noGrp="1"/>
          </p:cNvSpPr>
          <p:nvPr>
            <p:ph type="sldNum" sz="quarter" idx="12"/>
          </p:nvPr>
        </p:nvSpPr>
        <p:spPr/>
        <p:txBody>
          <a:bodyPr/>
          <a:lstStyle/>
          <a:p>
            <a:fld id="{48BB047D-A6CD-43AB-96F0-683C726B586B}" type="slidenum">
              <a:rPr lang="en-US" smtClean="0"/>
            </a:fld>
            <a:endParaRPr lang="en-US" dirty="0"/>
          </a:p>
        </p:txBody>
      </p:sp>
      <p:sp>
        <p:nvSpPr>
          <p:cNvPr id="4" name="TextBox 3"/>
          <p:cNvSpPr txBox="1"/>
          <p:nvPr/>
        </p:nvSpPr>
        <p:spPr>
          <a:xfrm>
            <a:off x="982784" y="1752600"/>
            <a:ext cx="10845800" cy="4801314"/>
          </a:xfrm>
          <a:prstGeom prst="rect">
            <a:avLst/>
          </a:prstGeom>
          <a:noFill/>
        </p:spPr>
        <p:txBody>
          <a:bodyPr wrap="square" rtlCol="0">
            <a:spAutoFit/>
          </a:bodyPr>
          <a:lstStyle/>
          <a:p>
            <a:pPr marL="342900" indent="-342900">
              <a:buFont typeface="+mj-lt"/>
              <a:buAutoNum type="arabicPeriod"/>
            </a:pPr>
            <a:r>
              <a:rPr lang="en-GB" dirty="0"/>
              <a:t>Smart Dustbin by using Arduino and ultrasonic sensor (</a:t>
            </a:r>
            <a:r>
              <a:rPr lang="en-GB" dirty="0" err="1"/>
              <a:t>Youtube</a:t>
            </a:r>
            <a:r>
              <a:rPr lang="en-GB" dirty="0"/>
              <a:t>)- </a:t>
            </a:r>
            <a:r>
              <a:rPr lang="en-GB" dirty="0">
                <a:hlinkClick r:id="rId1"/>
              </a:rPr>
              <a:t>https://www.youtube.com/watch?v=9yrP1CZN3Ds</a:t>
            </a:r>
            <a:endParaRPr lang="en-GB" dirty="0"/>
          </a:p>
          <a:p>
            <a:pPr marL="342900" indent="-342900">
              <a:buFont typeface="+mj-lt"/>
              <a:buAutoNum type="arabicPeriod"/>
            </a:pPr>
            <a:r>
              <a:rPr lang="en-GB" dirty="0"/>
              <a:t>Smart Bin(Arduino Project Hub)- </a:t>
            </a:r>
            <a:r>
              <a:rPr lang="en-GB" dirty="0">
                <a:hlinkClick r:id="rId2"/>
              </a:rPr>
              <a:t>https://projecthub.arduino.cc/mohammadsohail0008/how-to-make-smart-dustbin-for-your-home-2fd84f</a:t>
            </a:r>
            <a:endParaRPr lang="en-GB" dirty="0"/>
          </a:p>
          <a:p>
            <a:pPr marL="342900" indent="-342900">
              <a:buFont typeface="+mj-lt"/>
              <a:buAutoNum type="arabicPeriod"/>
            </a:pPr>
            <a:r>
              <a:rPr lang="en-GB" dirty="0"/>
              <a:t>Ultrasonic Sensor(Last Minute Engineers)- </a:t>
            </a:r>
            <a:r>
              <a:rPr lang="en-GB" dirty="0">
                <a:hlinkClick r:id="rId3"/>
              </a:rPr>
              <a:t>https://lastminuteengineers.com/arduino-sr04-ultrasonic-sensor-tutorial/</a:t>
            </a:r>
            <a:endParaRPr lang="en-GB" dirty="0"/>
          </a:p>
          <a:p>
            <a:pPr marL="342900" indent="-342900">
              <a:buFont typeface="+mj-lt"/>
              <a:buAutoNum type="arabicPeriod"/>
            </a:pPr>
            <a:r>
              <a:rPr lang="en-GB" dirty="0"/>
              <a:t>Soil Moisture Sensor(Circuit Digest)- </a:t>
            </a:r>
            <a:r>
              <a:rPr lang="en-GB" dirty="0">
                <a:hlinkClick r:id="rId4"/>
              </a:rPr>
              <a:t>https://circuitdigest.com/microcontroller-projects/interfacing-soil-moisture-sensor-with-arduino-uno</a:t>
            </a:r>
            <a:endParaRPr lang="en-GB" dirty="0"/>
          </a:p>
          <a:p>
            <a:pPr marL="342900" indent="-342900">
              <a:buFont typeface="+mj-lt"/>
              <a:buAutoNum type="arabicPeriod"/>
            </a:pPr>
            <a:r>
              <a:rPr lang="en-GB" dirty="0"/>
              <a:t>IR Sensor(Circuit Digest)- </a:t>
            </a:r>
            <a:r>
              <a:rPr lang="en-GB" dirty="0">
                <a:hlinkClick r:id="rId5"/>
              </a:rPr>
              <a:t>https://circuitdigest.com/microcontroller-projects/interfacing-ir-sensor-module-with-arduino</a:t>
            </a:r>
            <a:endParaRPr lang="en-GB" dirty="0"/>
          </a:p>
          <a:p>
            <a:pPr marL="342900" indent="-342900">
              <a:buFont typeface="+mj-lt"/>
              <a:buAutoNum type="arabicPeriod"/>
            </a:pPr>
            <a:r>
              <a:rPr lang="en-GB" dirty="0"/>
              <a:t>Servo Motor(Last Minute Engineers)- </a:t>
            </a:r>
            <a:r>
              <a:rPr lang="en-GB" dirty="0">
                <a:hlinkClick r:id="rId6"/>
              </a:rPr>
              <a:t>https://lastminuteengineers.com/servo-motor-arduino-tutorial/</a:t>
            </a:r>
            <a:endParaRPr lang="en-GB" dirty="0"/>
          </a:p>
          <a:p>
            <a:pPr marL="342900" indent="-342900">
              <a:buFont typeface="+mj-lt"/>
              <a:buAutoNum type="arabicPeriod"/>
            </a:pPr>
            <a:r>
              <a:rPr lang="en-GB" dirty="0"/>
              <a:t>“A Brief Study on Random Forest Using Python” </a:t>
            </a:r>
            <a:r>
              <a:rPr lang="en-GB" dirty="0" err="1"/>
              <a:t>Madhav,Shubham</a:t>
            </a:r>
            <a:r>
              <a:rPr lang="en-GB" dirty="0"/>
              <a:t> </a:t>
            </a:r>
            <a:r>
              <a:rPr lang="en-GB" dirty="0" err="1"/>
              <a:t>Kohli</a:t>
            </a:r>
            <a:r>
              <a:rPr lang="en-GB" dirty="0"/>
              <a:t>, </a:t>
            </a:r>
            <a:r>
              <a:rPr lang="en-GB" dirty="0" err="1"/>
              <a:t>HimanshuRawat</a:t>
            </a:r>
            <a:r>
              <a:rPr lang="en-GB" dirty="0"/>
              <a:t>, </a:t>
            </a:r>
            <a:r>
              <a:rPr lang="en-GB" dirty="0" err="1"/>
              <a:t>Priyanshu</a:t>
            </a:r>
            <a:r>
              <a:rPr lang="en-GB" dirty="0"/>
              <a:t> Joshi Department of Information Technology, </a:t>
            </a:r>
            <a:r>
              <a:rPr lang="en-GB" dirty="0" err="1"/>
              <a:t>Dr.</a:t>
            </a:r>
            <a:r>
              <a:rPr lang="en-GB" dirty="0"/>
              <a:t> </a:t>
            </a:r>
            <a:r>
              <a:rPr lang="en-GB" dirty="0" err="1"/>
              <a:t>Akhilesh</a:t>
            </a:r>
            <a:r>
              <a:rPr lang="en-GB" dirty="0"/>
              <a:t> Das Gupta Institute of Technology and Management, New Delhi - </a:t>
            </a:r>
            <a:r>
              <a:rPr lang="en-GB" dirty="0">
                <a:hlinkClick r:id="rId7"/>
              </a:rPr>
              <a:t>https://ijaem.net/issue_dcp/A%20Brief%20Study%20on%20Random%20Forest%20Using%20Python.pdf</a:t>
            </a: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1">
            <a:extLst>
              <a:ext uri="{28A0092B-C50C-407E-A947-70E740481C1C}">
                <a14:useLocalDpi xmlns:a14="http://schemas.microsoft.com/office/drawing/2010/main" val="0"/>
              </a:ext>
            </a:extLst>
          </a:blip>
          <a:stretch>
            <a:fillRect/>
          </a:stretch>
        </p:blipFill>
        <p:spPr>
          <a:xfrm>
            <a:off x="195209" y="1216819"/>
            <a:ext cx="4424363" cy="4424363"/>
          </a:xfrm>
        </p:spPr>
      </p:pic>
      <p:sp>
        <p:nvSpPr>
          <p:cNvPr id="6" name="Title 5"/>
          <p:cNvSpPr>
            <a:spLocks noGrp="1"/>
          </p:cNvSpPr>
          <p:nvPr>
            <p:ph type="title"/>
          </p:nvPr>
        </p:nvSpPr>
        <p:spPr>
          <a:xfrm>
            <a:off x="4712885" y="2678723"/>
            <a:ext cx="6556248" cy="750278"/>
          </a:xfrm>
        </p:spPr>
        <p:txBody>
          <a:bodyPr/>
          <a:lstStyle/>
          <a:p>
            <a:r>
              <a:rPr lang="en-US" dirty="0"/>
              <a:t>Thank You</a:t>
            </a:r>
            <a:endParaRPr lang="en-US" dirty="0"/>
          </a:p>
        </p:txBody>
      </p:sp>
      <p:sp>
        <p:nvSpPr>
          <p:cNvPr id="4" name="Rounded Rectangle 3"/>
          <p:cNvSpPr/>
          <p:nvPr/>
        </p:nvSpPr>
        <p:spPr>
          <a:xfrm>
            <a:off x="4712885" y="3962400"/>
            <a:ext cx="1205315" cy="14859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803775" y="3883519"/>
            <a:ext cx="2533650" cy="587234"/>
          </a:xfrm>
        </p:spPr>
        <p:txBody>
          <a:bodyPr/>
          <a:lstStyle/>
          <a:p>
            <a:r>
              <a:rPr lang="en-US" dirty="0"/>
              <a:t>The elite</a:t>
            </a:r>
            <a:endParaRPr lang="en-US" dirty="0"/>
          </a:p>
        </p:txBody>
      </p:sp>
      <p:sp>
        <p:nvSpPr>
          <p:cNvPr id="10" name="Text Placeholder 9"/>
          <p:cNvSpPr>
            <a:spLocks noGrp="1"/>
          </p:cNvSpPr>
          <p:nvPr>
            <p:ph type="body" idx="1"/>
          </p:nvPr>
        </p:nvSpPr>
        <p:spPr>
          <a:xfrm>
            <a:off x="3637052" y="4826991"/>
            <a:ext cx="3500348" cy="1885601"/>
          </a:xfrm>
        </p:spPr>
        <p:txBody>
          <a:bodyPr/>
          <a:lstStyle/>
          <a:p>
            <a:pPr algn="r"/>
            <a:r>
              <a:rPr lang="en-US" dirty="0"/>
              <a:t>Tanmay Das    - 22010105</a:t>
            </a:r>
            <a:endParaRPr lang="en-US" dirty="0"/>
          </a:p>
          <a:p>
            <a:pPr algn="r"/>
            <a:r>
              <a:rPr lang="en-US" dirty="0"/>
              <a:t>Abhilash Chowdhury    - 22010110</a:t>
            </a:r>
            <a:endParaRPr lang="en-US" dirty="0"/>
          </a:p>
          <a:p>
            <a:pPr algn="r"/>
            <a:r>
              <a:rPr lang="en-US" dirty="0"/>
              <a:t>Tazrian Binte Mahfuz   - 22010116</a:t>
            </a:r>
            <a:endParaRPr lang="en-US" dirty="0"/>
          </a:p>
          <a:p>
            <a:pPr algn="r"/>
            <a:r>
              <a:rPr lang="en-US" dirty="0"/>
              <a:t>Pritom Gupta    - 22010134</a:t>
            </a:r>
            <a:endParaRPr lang="en-US" dirty="0"/>
          </a:p>
          <a:p>
            <a:endParaRPr lang="en-US" dirty="0"/>
          </a:p>
        </p:txBody>
      </p:sp>
      <p:sp>
        <p:nvSpPr>
          <p:cNvPr id="13" name="Content Placeholder 12"/>
          <p:cNvSpPr>
            <a:spLocks noGrp="1"/>
          </p:cNvSpPr>
          <p:nvPr>
            <p:ph sz="quarter" idx="14"/>
          </p:nvPr>
        </p:nvSpPr>
        <p:spPr>
          <a:xfrm>
            <a:off x="5200650" y="3060700"/>
            <a:ext cx="2070100" cy="736599"/>
          </a:xfrm>
        </p:spPr>
        <p:txBody>
          <a:bodyPr/>
          <a:lstStyle/>
          <a:p>
            <a:r>
              <a:rPr lang="en-US" sz="2000" u="sng" dirty="0"/>
              <a:t>Presented by:</a:t>
            </a:r>
            <a:endParaRPr lang="en-US" sz="2000" u="sng" dirty="0"/>
          </a:p>
        </p:txBody>
      </p:sp>
      <p:sp>
        <p:nvSpPr>
          <p:cNvPr id="4" name="Slide Number Placeholder 3"/>
          <p:cNvSpPr>
            <a:spLocks noGrp="1"/>
          </p:cNvSpPr>
          <p:nvPr>
            <p:ph type="sldNum" sz="quarter" idx="12"/>
          </p:nvPr>
        </p:nvSpPr>
        <p:spPr/>
        <p:txBody>
          <a:bodyPr/>
          <a:lstStyle/>
          <a:p>
            <a:fld id="{48BB047D-A6CD-43AB-96F0-683C726B586B}" type="slidenum">
              <a:rPr lang="en-US" smtClean="0"/>
            </a:fld>
            <a:endParaRPr lang="en-US" dirty="0"/>
          </a:p>
        </p:txBody>
      </p:sp>
      <p:pic>
        <p:nvPicPr>
          <p:cNvPr id="3" name="Picture Placeholder 2"/>
          <p:cNvPicPr>
            <a:picLocks noGrp="1" noChangeAspect="1"/>
          </p:cNvPicPr>
          <p:nvPr>
            <p:ph type="pic" sz="quarter" idx="13"/>
          </p:nvPr>
        </p:nvPicPr>
        <p:blipFill>
          <a:blip r:embed="rId1">
            <a:extLst>
              <a:ext uri="{28A0092B-C50C-407E-A947-70E740481C1C}">
                <a14:useLocalDpi xmlns:a14="http://schemas.microsoft.com/office/drawing/2010/main" val="0"/>
              </a:ext>
            </a:extLst>
          </a:blip>
          <a:stretch>
            <a:fillRect/>
          </a:stretch>
        </p:blipFill>
        <p:spPr>
          <a:xfrm>
            <a:off x="7226300" y="693423"/>
            <a:ext cx="4854575" cy="5647862"/>
          </a:xfr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Content</a:t>
            </a:r>
            <a:endParaRPr lang="en-US" dirty="0"/>
          </a:p>
        </p:txBody>
      </p:sp>
      <p:sp>
        <p:nvSpPr>
          <p:cNvPr id="8" name="Text Placeholder 7"/>
          <p:cNvSpPr>
            <a:spLocks noGrp="1"/>
          </p:cNvSpPr>
          <p:nvPr>
            <p:ph type="body" idx="1"/>
          </p:nvPr>
        </p:nvSpPr>
        <p:spPr>
          <a:xfrm>
            <a:off x="368711" y="2552611"/>
            <a:ext cx="4097778" cy="3416389"/>
          </a:xfrm>
        </p:spPr>
        <p:txBody>
          <a:bodyPr/>
          <a:lstStyle/>
          <a:p>
            <a:pPr marL="285750" indent="-285750">
              <a:buClr>
                <a:schemeClr val="bg1">
                  <a:lumMod val="65000"/>
                </a:schemeClr>
              </a:buClr>
              <a:buFont typeface="Wingdings" panose="05000000000000000000" pitchFamily="2" charset="2"/>
              <a:buChar char="v"/>
            </a:pPr>
            <a:r>
              <a:rPr lang="en-US" dirty="0"/>
              <a:t>Introduction</a:t>
            </a:r>
            <a:endParaRPr lang="en-US" dirty="0"/>
          </a:p>
          <a:p>
            <a:pPr marL="285750" indent="-285750">
              <a:buClr>
                <a:schemeClr val="bg1">
                  <a:lumMod val="65000"/>
                </a:schemeClr>
              </a:buClr>
              <a:buFont typeface="Wingdings" panose="05000000000000000000" pitchFamily="2" charset="2"/>
              <a:buChar char="v"/>
            </a:pPr>
            <a:r>
              <a:rPr lang="en-US" dirty="0"/>
              <a:t>Steps of making</a:t>
            </a:r>
            <a:endParaRPr lang="en-US" dirty="0"/>
          </a:p>
          <a:p>
            <a:pPr marL="285750" indent="-285750">
              <a:buClr>
                <a:schemeClr val="bg1">
                  <a:lumMod val="65000"/>
                </a:schemeClr>
              </a:buClr>
              <a:buFont typeface="Wingdings" panose="05000000000000000000" pitchFamily="2" charset="2"/>
              <a:buChar char="v"/>
            </a:pPr>
            <a:r>
              <a:rPr lang="en-US" dirty="0"/>
              <a:t>Conclusion</a:t>
            </a:r>
            <a:endParaRPr lang="en-US" dirty="0"/>
          </a:p>
          <a:p>
            <a:pPr marL="285750" indent="-285750">
              <a:buClr>
                <a:schemeClr val="bg1">
                  <a:lumMod val="65000"/>
                </a:schemeClr>
              </a:buClr>
              <a:buFont typeface="Wingdings" panose="05000000000000000000" pitchFamily="2" charset="2"/>
              <a:buChar char="v"/>
            </a:pPr>
            <a:r>
              <a:rPr lang="en-US" dirty="0"/>
              <a:t>References</a:t>
            </a:r>
            <a:endParaRPr lang="en-US" dirty="0"/>
          </a:p>
        </p:txBody>
      </p:sp>
      <p:sp>
        <p:nvSpPr>
          <p:cNvPr id="5" name="Slide Number Placeholder 4"/>
          <p:cNvSpPr>
            <a:spLocks noGrp="1"/>
          </p:cNvSpPr>
          <p:nvPr>
            <p:ph type="sldNum" sz="quarter" idx="12"/>
          </p:nvPr>
        </p:nvSpPr>
        <p:spPr/>
        <p:txBody>
          <a:bodyPr/>
          <a:lstStyle/>
          <a:p>
            <a:fld id="{48BB047D-A6CD-43AB-96F0-683C726B586B}" type="slidenum">
              <a:rPr lang="en-US" smtClean="0"/>
            </a:fld>
            <a:endParaRPr lang="en-US" dirty="0"/>
          </a:p>
        </p:txBody>
      </p:sp>
      <p:pic>
        <p:nvPicPr>
          <p:cNvPr id="4" name="Picture Placeholder 3"/>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t="127" b="127"/>
          <a:stretch>
            <a:fillRect/>
          </a:stretch>
        </p:blipFill>
        <p:spPr>
          <a:xfrm>
            <a:off x="5316488" y="12700"/>
            <a:ext cx="6875511" cy="6858000"/>
          </a:xfr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p:cNvPicPr>
            <a:picLocks noGrp="1" noChangeAspect="1"/>
          </p:cNvPicPr>
          <p:nvPr>
            <p:ph type="pic" sz="quarter" idx="15"/>
          </p:nvPr>
        </p:nvPicPr>
        <p:blipFill>
          <a:blip r:embed="rId1">
            <a:extLst>
              <a:ext uri="{28A0092B-C50C-407E-A947-70E740481C1C}">
                <a14:useLocalDpi xmlns:a14="http://schemas.microsoft.com/office/drawing/2010/main" val="0"/>
              </a:ext>
            </a:extLst>
          </a:blip>
          <a:stretch>
            <a:fillRect/>
          </a:stretch>
        </p:blipFill>
        <p:spPr>
          <a:xfrm>
            <a:off x="469045" y="690058"/>
            <a:ext cx="5210175" cy="4580946"/>
          </a:xfrm>
        </p:spPr>
      </p:pic>
      <p:sp>
        <p:nvSpPr>
          <p:cNvPr id="4" name="Title 3"/>
          <p:cNvSpPr>
            <a:spLocks noGrp="1"/>
          </p:cNvSpPr>
          <p:nvPr>
            <p:ph type="title"/>
          </p:nvPr>
        </p:nvSpPr>
        <p:spPr/>
        <p:txBody>
          <a:bodyPr/>
          <a:lstStyle/>
          <a:p>
            <a:r>
              <a:rPr lang="en-US" dirty="0"/>
              <a:t>Introduction</a:t>
            </a:r>
            <a:endParaRPr lang="en-US" dirty="0"/>
          </a:p>
        </p:txBody>
      </p:sp>
      <p:sp>
        <p:nvSpPr>
          <p:cNvPr id="5" name="Content Placeholder 4"/>
          <p:cNvSpPr>
            <a:spLocks noGrp="1"/>
          </p:cNvSpPr>
          <p:nvPr>
            <p:ph idx="1"/>
          </p:nvPr>
        </p:nvSpPr>
        <p:spPr>
          <a:xfrm>
            <a:off x="5908429" y="2506662"/>
            <a:ext cx="5445369" cy="3956545"/>
          </a:xfrm>
        </p:spPr>
        <p:txBody>
          <a:bodyPr/>
          <a:lstStyle/>
          <a:p>
            <a:pPr marL="0" indent="0" algn="just">
              <a:buNone/>
            </a:pPr>
            <a:r>
              <a:rPr lang="en-GB" sz="1600" dirty="0"/>
              <a:t>The smart bin AI is an innovative waste management solution to automate the sorting of waste categories. The project aims to enhance waste management by using an Arduino Uno to differentiate between organic and inorganic waste. It features an ultrasonic sensor that automatically opens the bin's lid when waste is nearby, promoting a touchless experience. A soil moisture sensor measures the moisture content of the waste, helping to identify organic materials, while an infrared (IR) sensor detects the presence of objects above the bin.</a:t>
            </a:r>
            <a:endParaRPr lang="en-GB" sz="1600" dirty="0"/>
          </a:p>
          <a:p>
            <a:pPr marL="0" indent="0" algn="just">
              <a:buNone/>
            </a:pPr>
            <a:r>
              <a:rPr lang="en-GB" sz="1600" dirty="0"/>
              <a:t>Data from these sensors is analysed using machine learning algorithms, which predict the type of waste based on historical data. This innovative approach not only streamlines waste sorting but also improves recycling and composting efforts. Ultimately, the project addresses key challenges in waste management, paving the way for smarter cities and more sustainable practices.</a:t>
            </a:r>
            <a:endParaRPr lang="en-US" sz="1600" dirty="0"/>
          </a:p>
        </p:txBody>
      </p:sp>
      <p:sp>
        <p:nvSpPr>
          <p:cNvPr id="8" name="Slide Number Placeholder 7"/>
          <p:cNvSpPr>
            <a:spLocks noGrp="1"/>
          </p:cNvSpPr>
          <p:nvPr>
            <p:ph type="sldNum" sz="quarter" idx="12"/>
          </p:nvPr>
        </p:nvSpPr>
        <p:spPr/>
        <p:txBody>
          <a:bodyPr/>
          <a:lstStyle/>
          <a:p>
            <a:fld id="{48BB047D-A6CD-43AB-96F0-683C726B586B}" type="slidenum">
              <a:rPr lang="en-US" smtClean="0"/>
            </a:fld>
            <a:endParaRPr lang="en-US"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of making</a:t>
            </a:r>
            <a:endParaRPr lang="en-US" dirty="0"/>
          </a:p>
        </p:txBody>
      </p:sp>
      <p:sp>
        <p:nvSpPr>
          <p:cNvPr id="3" name="Content Placeholder 2"/>
          <p:cNvSpPr>
            <a:spLocks noGrp="1"/>
          </p:cNvSpPr>
          <p:nvPr>
            <p:ph idx="1"/>
          </p:nvPr>
        </p:nvSpPr>
        <p:spPr>
          <a:xfrm>
            <a:off x="363416" y="2506662"/>
            <a:ext cx="5193322" cy="3454523"/>
          </a:xfrm>
        </p:spPr>
        <p:txBody>
          <a:bodyPr/>
          <a:lstStyle/>
          <a:p>
            <a:pPr marL="0" indent="0" algn="just">
              <a:buNone/>
            </a:pPr>
            <a:r>
              <a:rPr lang="en-US" sz="2400" b="1" u="sng" dirty="0">
                <a:solidFill>
                  <a:schemeClr val="tx1">
                    <a:lumMod val="50000"/>
                    <a:lumOff val="50000"/>
                  </a:schemeClr>
                </a:solidFill>
              </a:rPr>
              <a:t>Planning and Designing</a:t>
            </a:r>
            <a:r>
              <a:rPr lang="en-US" sz="1800" dirty="0"/>
              <a:t>: </a:t>
            </a:r>
            <a:r>
              <a:rPr lang="en-GB" dirty="0"/>
              <a:t>The planning and design process for the smart bin AI project starts by establishing clear objectives for waste classification and functionality. This is followed by selecting essential components, including sensors and the Arduino Uno. A circuit design is then created to illustrate how the sensors will connect to the Arduino. After planning the hardware setup, the next step involves integrating all components into a cohesive prototype. Finally, through testing is conducted to ensure the system operates accurately and effectively, making necessary adjustments to refine its performance.</a:t>
            </a:r>
            <a:endParaRPr lang="en-US" sz="1800" dirty="0"/>
          </a:p>
        </p:txBody>
      </p:sp>
      <p:pic>
        <p:nvPicPr>
          <p:cNvPr id="20" name="Picture Placeholder 19"/>
          <p:cNvPicPr>
            <a:picLocks noGrp="1" noChangeAspect="1"/>
          </p:cNvPicPr>
          <p:nvPr>
            <p:ph type="pic" sz="quarter" idx="15"/>
          </p:nvPr>
        </p:nvPicPr>
        <p:blipFill>
          <a:blip r:embed="rId1">
            <a:extLst>
              <a:ext uri="{28A0092B-C50C-407E-A947-70E740481C1C}">
                <a14:useLocalDpi xmlns:a14="http://schemas.microsoft.com/office/drawing/2010/main" val="0"/>
              </a:ext>
            </a:extLst>
          </a:blip>
          <a:stretch>
            <a:fillRect/>
          </a:stretch>
        </p:blipFill>
        <p:spPr>
          <a:xfrm>
            <a:off x="5919755" y="902503"/>
            <a:ext cx="3430408" cy="2286938"/>
          </a:xfrm>
        </p:spPr>
      </p:pic>
      <p:pic>
        <p:nvPicPr>
          <p:cNvPr id="24" name="Picture Placeholder 23"/>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6491254" y="4183683"/>
            <a:ext cx="3430407" cy="1603529"/>
          </a:xfrm>
        </p:spPr>
      </p:pic>
      <p:pic>
        <p:nvPicPr>
          <p:cNvPr id="28" name="Picture Placeholder 27"/>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9542186" y="1428183"/>
            <a:ext cx="2649814" cy="2552144"/>
          </a:xfrm>
        </p:spPr>
      </p:pic>
      <p:sp>
        <p:nvSpPr>
          <p:cNvPr id="4" name="Slide Number Placeholder 3"/>
          <p:cNvSpPr>
            <a:spLocks noGrp="1"/>
          </p:cNvSpPr>
          <p:nvPr>
            <p:ph type="sldNum" sz="quarter" idx="12"/>
          </p:nvPr>
        </p:nvSpPr>
        <p:spPr/>
        <p:txBody>
          <a:bodyPr/>
          <a:lstStyle/>
          <a:p>
            <a:fld id="{48BB047D-A6CD-43AB-96F0-683C726B586B}" type="slidenum">
              <a:rPr lang="en-US" smtClean="0"/>
            </a:fld>
            <a:endParaRPr lang="en-US" dirty="0"/>
          </a:p>
        </p:txBody>
      </p:sp>
      <p:sp>
        <p:nvSpPr>
          <p:cNvPr id="6" name="TextBox 5"/>
          <p:cNvSpPr txBox="1"/>
          <p:nvPr/>
        </p:nvSpPr>
        <p:spPr>
          <a:xfrm>
            <a:off x="6491254" y="3189441"/>
            <a:ext cx="2784297" cy="261610"/>
          </a:xfrm>
          <a:prstGeom prst="rect">
            <a:avLst/>
          </a:prstGeom>
          <a:noFill/>
        </p:spPr>
        <p:txBody>
          <a:bodyPr wrap="square" rtlCol="0">
            <a:spAutoFit/>
          </a:bodyPr>
          <a:lstStyle/>
          <a:p>
            <a:r>
              <a:rPr lang="en-GB" sz="1100" dirty="0" smtClean="0"/>
              <a:t>Fig: Ultrasonic </a:t>
            </a:r>
            <a:r>
              <a:rPr lang="en-GB" sz="1050" dirty="0">
                <a:solidFill>
                  <a:prstClr val="black"/>
                </a:solidFill>
              </a:rPr>
              <a:t>Sonar Sensor HC-SR04</a:t>
            </a:r>
            <a:r>
              <a:rPr lang="en-GB" sz="1100" dirty="0" smtClean="0"/>
              <a:t> </a:t>
            </a:r>
            <a:endParaRPr lang="en-GB" sz="1100" dirty="0"/>
          </a:p>
        </p:txBody>
      </p:sp>
      <p:sp>
        <p:nvSpPr>
          <p:cNvPr id="8" name="TextBox 7"/>
          <p:cNvSpPr txBox="1"/>
          <p:nvPr/>
        </p:nvSpPr>
        <p:spPr>
          <a:xfrm>
            <a:off x="6770670" y="5770084"/>
            <a:ext cx="3150991" cy="261610"/>
          </a:xfrm>
          <a:prstGeom prst="rect">
            <a:avLst/>
          </a:prstGeom>
          <a:noFill/>
        </p:spPr>
        <p:txBody>
          <a:bodyPr wrap="square" rtlCol="0">
            <a:spAutoFit/>
          </a:bodyPr>
          <a:lstStyle/>
          <a:p>
            <a:r>
              <a:rPr lang="en-GB" sz="1100" dirty="0" smtClean="0"/>
              <a:t>Fig: Working procedure of ultrasonic sensor</a:t>
            </a:r>
            <a:endParaRPr lang="en-GB" sz="1100" dirty="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a:off x="7729143" y="3544007"/>
            <a:ext cx="1092200" cy="1092200"/>
          </a:xfrm>
          <a:prstGeom prst="rect">
            <a:avLst/>
          </a:prstGeom>
        </p:spPr>
      </p:pic>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734" y="2243509"/>
            <a:ext cx="990600" cy="990600"/>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819" y="2750979"/>
            <a:ext cx="1335271" cy="1363312"/>
          </a:xfrm>
          <a:prstGeom prst="rect">
            <a:avLst/>
          </a:prstGeom>
        </p:spPr>
      </p:pic>
      <p:sp>
        <p:nvSpPr>
          <p:cNvPr id="2" name="Title 1"/>
          <p:cNvSpPr>
            <a:spLocks noGrp="1"/>
          </p:cNvSpPr>
          <p:nvPr>
            <p:ph type="title"/>
          </p:nvPr>
        </p:nvSpPr>
        <p:spPr/>
        <p:txBody>
          <a:bodyPr/>
          <a:lstStyle/>
          <a:p>
            <a:r>
              <a:rPr lang="en-US" dirty="0"/>
              <a:t>Steps of making</a:t>
            </a:r>
            <a:endParaRPr lang="en-US" dirty="0"/>
          </a:p>
        </p:txBody>
      </p:sp>
      <p:sp>
        <p:nvSpPr>
          <p:cNvPr id="19" name="Text Placeholder 18"/>
          <p:cNvSpPr>
            <a:spLocks noGrp="1"/>
          </p:cNvSpPr>
          <p:nvPr>
            <p:ph type="body" idx="20"/>
          </p:nvPr>
        </p:nvSpPr>
        <p:spPr>
          <a:xfrm>
            <a:off x="4122422" y="1875952"/>
            <a:ext cx="6944563" cy="823912"/>
          </a:xfrm>
        </p:spPr>
        <p:txBody>
          <a:bodyPr/>
          <a:lstStyle/>
          <a:p>
            <a:r>
              <a:rPr lang="en-US" sz="2400" u="sng" dirty="0"/>
              <a:t>Component Selection</a:t>
            </a:r>
            <a:r>
              <a:rPr lang="en-US" sz="2400" dirty="0"/>
              <a:t> </a:t>
            </a:r>
            <a:r>
              <a:rPr lang="en-US" dirty="0"/>
              <a:t>:</a:t>
            </a:r>
            <a:endParaRPr lang="en-US" dirty="0"/>
          </a:p>
        </p:txBody>
      </p:sp>
      <p:sp>
        <p:nvSpPr>
          <p:cNvPr id="4" name="Content Placeholder 3"/>
          <p:cNvSpPr>
            <a:spLocks noGrp="1"/>
          </p:cNvSpPr>
          <p:nvPr>
            <p:ph sz="half" idx="2"/>
          </p:nvPr>
        </p:nvSpPr>
        <p:spPr>
          <a:xfrm>
            <a:off x="4555200" y="2504248"/>
            <a:ext cx="7273384" cy="3958959"/>
          </a:xfrm>
        </p:spPr>
        <p:txBody>
          <a:bodyPr/>
          <a:lstStyle/>
          <a:p>
            <a:pPr algn="just">
              <a:lnSpc>
                <a:spcPct val="200000"/>
              </a:lnSpc>
              <a:buFont typeface="Wingdings" panose="05000000000000000000" pitchFamily="2" charset="2"/>
              <a:buChar char="v"/>
            </a:pPr>
            <a:r>
              <a:rPr lang="en-US" sz="1600" dirty="0"/>
              <a:t>Arduino Uno (Microcontroller)  </a:t>
            </a:r>
            <a:endParaRPr lang="en-US" sz="1600" dirty="0"/>
          </a:p>
          <a:p>
            <a:pPr algn="just">
              <a:lnSpc>
                <a:spcPct val="200000"/>
              </a:lnSpc>
              <a:buFont typeface="Wingdings" panose="05000000000000000000" pitchFamily="2" charset="2"/>
              <a:buChar char="v"/>
            </a:pPr>
            <a:r>
              <a:rPr lang="en-GB" dirty="0"/>
              <a:t>YL-69 Soil Hygrometer Humidity &amp; Soil Moisture Detection Sensor</a:t>
            </a:r>
            <a:endParaRPr lang="en-GB" dirty="0"/>
          </a:p>
          <a:p>
            <a:pPr algn="just">
              <a:lnSpc>
                <a:spcPct val="200000"/>
              </a:lnSpc>
              <a:buFont typeface="Wingdings" panose="05000000000000000000" pitchFamily="2" charset="2"/>
              <a:buChar char="v"/>
            </a:pPr>
            <a:r>
              <a:rPr lang="en-GB" dirty="0"/>
              <a:t>Ultrasonic Sonar Sensor HC-SR04</a:t>
            </a:r>
            <a:endParaRPr lang="en-GB" dirty="0"/>
          </a:p>
          <a:p>
            <a:pPr algn="just">
              <a:lnSpc>
                <a:spcPct val="200000"/>
              </a:lnSpc>
              <a:buFont typeface="Wingdings" panose="05000000000000000000" pitchFamily="2" charset="2"/>
              <a:buChar char="v"/>
            </a:pPr>
            <a:r>
              <a:rPr lang="en-GB" dirty="0"/>
              <a:t>  IR Sensor </a:t>
            </a:r>
            <a:endParaRPr lang="en-GB" dirty="0"/>
          </a:p>
          <a:p>
            <a:pPr algn="just">
              <a:lnSpc>
                <a:spcPct val="200000"/>
              </a:lnSpc>
              <a:buFont typeface="Wingdings" panose="05000000000000000000" pitchFamily="2" charset="2"/>
              <a:buChar char="v"/>
            </a:pPr>
            <a:r>
              <a:rPr lang="pt-BR" dirty="0"/>
              <a:t>SG90 Servo Motor Micro Servo 9G </a:t>
            </a:r>
            <a:endParaRPr lang="en-US" sz="1600" dirty="0"/>
          </a:p>
          <a:p>
            <a:pPr algn="ctr">
              <a:buFont typeface="Wingdings" panose="05000000000000000000" pitchFamily="2" charset="2"/>
              <a:buChar char="v"/>
            </a:pPr>
            <a:endParaRPr lang="en-US" sz="1600" dirty="0"/>
          </a:p>
        </p:txBody>
      </p:sp>
      <p:sp>
        <p:nvSpPr>
          <p:cNvPr id="5" name="Slide Number Placeholder 4"/>
          <p:cNvSpPr>
            <a:spLocks noGrp="1"/>
          </p:cNvSpPr>
          <p:nvPr>
            <p:ph type="sldNum" sz="quarter" idx="12"/>
          </p:nvPr>
        </p:nvSpPr>
        <p:spPr/>
        <p:txBody>
          <a:bodyPr/>
          <a:lstStyle/>
          <a:p>
            <a:fld id="{48BB047D-A6CD-43AB-96F0-683C726B586B}" type="slidenum">
              <a:rPr lang="en-US" smtClean="0"/>
            </a:fld>
            <a:endParaRPr lang="en-US" dirty="0"/>
          </a:p>
        </p:txBody>
      </p:sp>
      <p:pic>
        <p:nvPicPr>
          <p:cNvPr id="12" name="Picture Placeholder 11"/>
          <p:cNvPicPr>
            <a:picLocks noGrp="1" noChangeAspect="1"/>
          </p:cNvPicPr>
          <p:nvPr>
            <p:ph type="pic" sz="quarter" idx="18"/>
          </p:nvPr>
        </p:nvPicPr>
        <p:blipFill>
          <a:blip r:embed="rId4">
            <a:extLst>
              <a:ext uri="{28A0092B-C50C-407E-A947-70E740481C1C}">
                <a14:useLocalDpi xmlns:a14="http://schemas.microsoft.com/office/drawing/2010/main" val="0"/>
              </a:ext>
            </a:extLst>
          </a:blip>
          <a:srcRect l="12500" r="12500"/>
          <a:stretch>
            <a:fillRect/>
          </a:stretch>
        </p:blipFill>
        <p:spPr>
          <a:xfrm>
            <a:off x="3900417" y="1112576"/>
            <a:ext cx="1031942" cy="1031942"/>
          </a:xfrm>
        </p:spPr>
      </p:pic>
      <p:pic>
        <p:nvPicPr>
          <p:cNvPr id="20" name="Picture Placeholder 11"/>
          <p:cNvPicPr>
            <a:picLocks noGrp="1" noChangeAspect="1"/>
          </p:cNvPicPr>
          <p:nvPr>
            <p:ph type="pic" sz="quarter" idx="18"/>
          </p:nvPr>
        </p:nvPicPr>
        <p:blipFill>
          <a:blip r:embed="rId4">
            <a:extLst>
              <a:ext uri="{28A0092B-C50C-407E-A947-70E740481C1C}">
                <a14:useLocalDpi xmlns:a14="http://schemas.microsoft.com/office/drawing/2010/main" val="0"/>
              </a:ext>
            </a:extLst>
          </a:blip>
          <a:srcRect l="12500" r="12500"/>
          <a:stretch>
            <a:fillRect/>
          </a:stretch>
        </p:blipFill>
        <p:spPr>
          <a:xfrm>
            <a:off x="4555200" y="1082960"/>
            <a:ext cx="1091173" cy="1091173"/>
          </a:xfrm>
        </p:spPr>
      </p:pic>
      <p:pic>
        <p:nvPicPr>
          <p:cNvPr id="14" name="Picture Placeholder 13"/>
          <p:cNvPicPr>
            <a:picLocks noGrp="1" noChangeAspect="1"/>
          </p:cNvPicPr>
          <p:nvPr>
            <p:ph type="pic" sz="quarter" idx="18"/>
          </p:nvPr>
        </p:nvPicPr>
        <p:blipFill>
          <a:blip r:embed="rId4">
            <a:extLst>
              <a:ext uri="{28A0092B-C50C-407E-A947-70E740481C1C}">
                <a14:useLocalDpi xmlns:a14="http://schemas.microsoft.com/office/drawing/2010/main" val="0"/>
              </a:ext>
            </a:extLst>
          </a:blip>
          <a:srcRect l="12500" r="12500"/>
          <a:stretch>
            <a:fillRect/>
          </a:stretch>
        </p:blipFill>
        <p:spPr>
          <a:xfrm>
            <a:off x="5271650" y="1112576"/>
            <a:ext cx="1029506" cy="1029506"/>
          </a:xfrm>
        </p:spPr>
      </p:pic>
      <p:pic>
        <p:nvPicPr>
          <p:cNvPr id="22" name="Picture Placeholder 13"/>
          <p:cNvPicPr>
            <a:picLocks noGrp="1" noChangeAspect="1"/>
          </p:cNvPicPr>
          <p:nvPr>
            <p:ph type="pic" sz="quarter" idx="18"/>
          </p:nvPr>
        </p:nvPicPr>
        <p:blipFill>
          <a:blip r:embed="rId4">
            <a:extLst>
              <a:ext uri="{28A0092B-C50C-407E-A947-70E740481C1C}">
                <a14:useLocalDpi xmlns:a14="http://schemas.microsoft.com/office/drawing/2010/main" val="0"/>
              </a:ext>
            </a:extLst>
          </a:blip>
          <a:srcRect l="12500" r="12500"/>
          <a:stretch>
            <a:fillRect/>
          </a:stretch>
        </p:blipFill>
        <p:spPr>
          <a:xfrm>
            <a:off x="5985664" y="1082960"/>
            <a:ext cx="1091173" cy="1091173"/>
          </a:xfr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1284" y="4749607"/>
            <a:ext cx="1054100" cy="105410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5664" y="4165407"/>
            <a:ext cx="974450" cy="974450"/>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making</a:t>
            </a:r>
            <a:endParaRPr lang="en-US" dirty="0"/>
          </a:p>
        </p:txBody>
      </p:sp>
      <p:sp>
        <p:nvSpPr>
          <p:cNvPr id="7" name="Slide Number Placeholder 6"/>
          <p:cNvSpPr>
            <a:spLocks noGrp="1"/>
          </p:cNvSpPr>
          <p:nvPr>
            <p:ph type="sldNum" sz="quarter" idx="12"/>
          </p:nvPr>
        </p:nvSpPr>
        <p:spPr/>
        <p:txBody>
          <a:bodyPr/>
          <a:lstStyle/>
          <a:p>
            <a:fld id="{48BB047D-A6CD-43AB-96F0-683C726B586B}" type="slidenum">
              <a:rPr lang="en-US" smtClean="0"/>
            </a:fld>
            <a:endParaRPr lang="en-US" dirty="0"/>
          </a:p>
        </p:txBody>
      </p:sp>
      <p:sp>
        <p:nvSpPr>
          <p:cNvPr id="3" name="TextBox 2"/>
          <p:cNvSpPr txBox="1"/>
          <p:nvPr/>
        </p:nvSpPr>
        <p:spPr>
          <a:xfrm>
            <a:off x="363416" y="1638300"/>
            <a:ext cx="11053884" cy="5262979"/>
          </a:xfrm>
          <a:prstGeom prst="rect">
            <a:avLst/>
          </a:prstGeom>
          <a:noFill/>
        </p:spPr>
        <p:txBody>
          <a:bodyPr wrap="square" rtlCol="0">
            <a:spAutoFit/>
          </a:bodyPr>
          <a:lstStyle/>
          <a:p>
            <a:r>
              <a:rPr lang="en-GB" sz="2400" b="1" u="sng" dirty="0">
                <a:solidFill>
                  <a:schemeClr val="tx1">
                    <a:lumMod val="50000"/>
                    <a:lumOff val="50000"/>
                  </a:schemeClr>
                </a:solidFill>
              </a:rPr>
              <a:t>Construction</a:t>
            </a:r>
            <a:r>
              <a:rPr lang="en-GB" sz="2400" b="1" dirty="0">
                <a:solidFill>
                  <a:schemeClr val="tx1">
                    <a:lumMod val="50000"/>
                    <a:lumOff val="50000"/>
                  </a:schemeClr>
                </a:solidFill>
              </a:rPr>
              <a:t> :</a:t>
            </a:r>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pPr algn="just"/>
            <a:r>
              <a:rPr lang="en-GB" dirty="0" smtClean="0"/>
              <a:t>                                                                                 </a:t>
            </a:r>
            <a:r>
              <a:rPr lang="en-GB" sz="1100" dirty="0" smtClean="0"/>
              <a:t>Fig: Construction phase of </a:t>
            </a:r>
            <a:r>
              <a:rPr lang="en-GB" sz="1100" dirty="0" err="1" smtClean="0"/>
              <a:t>SmartBin</a:t>
            </a:r>
            <a:r>
              <a:rPr lang="en-GB" sz="1100" dirty="0" smtClean="0"/>
              <a:t> AI</a:t>
            </a:r>
            <a:endParaRPr lang="en-GB" sz="1100" dirty="0" smtClean="0"/>
          </a:p>
          <a:p>
            <a:pPr algn="just"/>
            <a:r>
              <a:rPr lang="en-GB" dirty="0" smtClean="0"/>
              <a:t>The </a:t>
            </a:r>
            <a:r>
              <a:rPr lang="en-GB" dirty="0"/>
              <a:t>construction of the smart bin AI project involves assembling various hardware components to create an effective waste management system. The primary component is the Arduino Uno, which serves as the control unit. The project includes ultrasonic sensors for detecting nearby objects, a soil moisture sensor to assess the moisture content of waste, and an infrared (IR) sensor for object detection. These components are securely mounted on the bin to ensure accurate readings and functionality.</a:t>
            </a:r>
            <a:endParaRPr lang="en-GB" dirty="0"/>
          </a:p>
          <a:p>
            <a:endParaRPr lang="en-GB" dirty="0"/>
          </a:p>
          <a:p>
            <a:endParaRPr lang="en-GB"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21009" y="1960397"/>
            <a:ext cx="4623655" cy="2600805"/>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62197" y="3686480"/>
            <a:ext cx="3758486" cy="2776727"/>
          </a:xfrm>
          <a:prstGeom prst="rect">
            <a:avLst/>
          </a:prstGeom>
        </p:spPr>
      </p:pic>
      <p:sp>
        <p:nvSpPr>
          <p:cNvPr id="2" name="Title 1"/>
          <p:cNvSpPr>
            <a:spLocks noGrp="1"/>
          </p:cNvSpPr>
          <p:nvPr>
            <p:ph type="title"/>
          </p:nvPr>
        </p:nvSpPr>
        <p:spPr/>
        <p:txBody>
          <a:bodyPr/>
          <a:lstStyle/>
          <a:p>
            <a:r>
              <a:rPr lang="en-US" dirty="0"/>
              <a:t>Steps of making</a:t>
            </a:r>
            <a:endParaRPr lang="en-US" dirty="0"/>
          </a:p>
        </p:txBody>
      </p:sp>
      <p:sp>
        <p:nvSpPr>
          <p:cNvPr id="7" name="Slide Number Placeholder 6"/>
          <p:cNvSpPr>
            <a:spLocks noGrp="1"/>
          </p:cNvSpPr>
          <p:nvPr>
            <p:ph type="sldNum" sz="quarter" idx="12"/>
          </p:nvPr>
        </p:nvSpPr>
        <p:spPr/>
        <p:txBody>
          <a:bodyPr/>
          <a:lstStyle/>
          <a:p>
            <a:fld id="{48BB047D-A6CD-43AB-96F0-683C726B586B}" type="slidenum">
              <a:rPr lang="en-US" smtClean="0"/>
            </a:fld>
            <a:endParaRPr lang="en-US" dirty="0"/>
          </a:p>
        </p:txBody>
      </p:sp>
      <p:sp>
        <p:nvSpPr>
          <p:cNvPr id="3" name="TextBox 2"/>
          <p:cNvSpPr txBox="1"/>
          <p:nvPr/>
        </p:nvSpPr>
        <p:spPr>
          <a:xfrm>
            <a:off x="363416" y="1638300"/>
            <a:ext cx="11053884" cy="4062651"/>
          </a:xfrm>
          <a:prstGeom prst="rect">
            <a:avLst/>
          </a:prstGeom>
          <a:noFill/>
        </p:spPr>
        <p:txBody>
          <a:bodyPr wrap="square" rtlCol="0">
            <a:spAutoFit/>
          </a:bodyPr>
          <a:lstStyle/>
          <a:p>
            <a:pPr algn="just"/>
            <a:r>
              <a:rPr lang="en-GB" sz="2400" b="1" u="sng" dirty="0">
                <a:solidFill>
                  <a:schemeClr val="tx1">
                    <a:lumMod val="50000"/>
                    <a:lumOff val="50000"/>
                  </a:schemeClr>
                </a:solidFill>
              </a:rPr>
              <a:t>Wiring and Connection :</a:t>
            </a:r>
            <a:endParaRPr lang="en-GB" sz="2400" b="1" u="sng" dirty="0">
              <a:solidFill>
                <a:schemeClr val="tx1">
                  <a:lumMod val="50000"/>
                  <a:lumOff val="50000"/>
                </a:schemeClr>
              </a:solidFill>
            </a:endParaRPr>
          </a:p>
          <a:p>
            <a:pPr algn="just"/>
            <a:r>
              <a:rPr lang="en-GB" sz="2000" dirty="0"/>
              <a:t>Wiring and connections are crucial for ensuring proper communication between the components. The ultrasonic sensor is connected to the Arduino using jumper wires, with careful attention to the pin configuration for power, ground, and signal. The soil moisture sensor is similarly wired, ensuring it can relay moisture data effectively. The IR sensor is connected to the Arduino as well, allowing it to detect objects above the bin. All connections should be organized to prevent tangling and ensure ease of troubleshooting.</a:t>
            </a:r>
            <a:endParaRPr lang="en-GB" sz="2000" dirty="0"/>
          </a:p>
          <a:p>
            <a:endParaRPr lang="en-GB" sz="2400" b="1" u="sng" dirty="0">
              <a:solidFill>
                <a:schemeClr val="tx1">
                  <a:lumMod val="50000"/>
                  <a:lumOff val="50000"/>
                </a:schemeClr>
              </a:solidFill>
            </a:endParaRPr>
          </a:p>
          <a:p>
            <a:endParaRPr lang="en-GB" sz="2400" b="1" u="sng" dirty="0">
              <a:solidFill>
                <a:schemeClr val="tx1">
                  <a:lumMod val="50000"/>
                  <a:lumOff val="50000"/>
                </a:schemeClr>
              </a:solidFill>
            </a:endParaRPr>
          </a:p>
          <a:p>
            <a:endParaRPr lang="en-GB" sz="2400" b="1" u="sng" dirty="0">
              <a:solidFill>
                <a:schemeClr val="tx1">
                  <a:lumMod val="50000"/>
                  <a:lumOff val="50000"/>
                </a:schemeClr>
              </a:solidFill>
            </a:endParaRPr>
          </a:p>
          <a:p>
            <a:endParaRPr lang="en-GB" sz="2400" b="1" u="sng" dirty="0">
              <a:solidFill>
                <a:schemeClr val="tx1">
                  <a:lumMod val="50000"/>
                  <a:lumOff val="50000"/>
                </a:schemeClr>
              </a:solidFill>
            </a:endParaRPr>
          </a:p>
          <a:p>
            <a:endParaRPr lang="en-GB" dirty="0"/>
          </a:p>
        </p:txBody>
      </p:sp>
      <p:sp>
        <p:nvSpPr>
          <p:cNvPr id="5" name="TextBox 4"/>
          <p:cNvSpPr txBox="1"/>
          <p:nvPr/>
        </p:nvSpPr>
        <p:spPr>
          <a:xfrm>
            <a:off x="3516091" y="6201597"/>
            <a:ext cx="4748533" cy="261610"/>
          </a:xfrm>
          <a:prstGeom prst="rect">
            <a:avLst/>
          </a:prstGeom>
          <a:noFill/>
        </p:spPr>
        <p:txBody>
          <a:bodyPr wrap="square" rtlCol="0">
            <a:spAutoFit/>
          </a:bodyPr>
          <a:lstStyle/>
          <a:p>
            <a:r>
              <a:rPr lang="en-GB" sz="1100" dirty="0" smtClean="0"/>
              <a:t>Fig: Wiring and Connection of Ultrasonic sensor and servo motor with </a:t>
            </a:r>
            <a:r>
              <a:rPr lang="en-GB" sz="1100" dirty="0" smtClean="0"/>
              <a:t>Arduino</a:t>
            </a:r>
            <a:endParaRPr lang="en-GB" sz="1100" dirty="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making</a:t>
            </a:r>
            <a:endParaRPr lang="en-US" dirty="0"/>
          </a:p>
        </p:txBody>
      </p:sp>
      <p:sp>
        <p:nvSpPr>
          <p:cNvPr id="7" name="Slide Number Placeholder 6"/>
          <p:cNvSpPr>
            <a:spLocks noGrp="1"/>
          </p:cNvSpPr>
          <p:nvPr>
            <p:ph type="sldNum" sz="quarter" idx="12"/>
          </p:nvPr>
        </p:nvSpPr>
        <p:spPr/>
        <p:txBody>
          <a:bodyPr/>
          <a:lstStyle/>
          <a:p>
            <a:fld id="{48BB047D-A6CD-43AB-96F0-683C726B586B}" type="slidenum">
              <a:rPr lang="en-US" smtClean="0"/>
            </a:fld>
            <a:endParaRPr lang="en-US" dirty="0"/>
          </a:p>
        </p:txBody>
      </p:sp>
      <p:sp>
        <p:nvSpPr>
          <p:cNvPr id="3" name="TextBox 2"/>
          <p:cNvSpPr txBox="1"/>
          <p:nvPr/>
        </p:nvSpPr>
        <p:spPr>
          <a:xfrm>
            <a:off x="356962" y="1628026"/>
            <a:ext cx="11053884" cy="738664"/>
          </a:xfrm>
          <a:prstGeom prst="rect">
            <a:avLst/>
          </a:prstGeom>
          <a:noFill/>
        </p:spPr>
        <p:txBody>
          <a:bodyPr wrap="square" rtlCol="0">
            <a:spAutoFit/>
          </a:bodyPr>
          <a:lstStyle/>
          <a:p>
            <a:r>
              <a:rPr lang="en-GB" sz="2400" b="1" u="sng" dirty="0">
                <a:solidFill>
                  <a:schemeClr val="tx1">
                    <a:lumMod val="50000"/>
                    <a:lumOff val="50000"/>
                  </a:schemeClr>
                </a:solidFill>
              </a:rPr>
              <a:t>Programming</a:t>
            </a:r>
            <a:r>
              <a:rPr lang="en-GB" sz="2400" b="1" dirty="0">
                <a:solidFill>
                  <a:schemeClr val="tx1">
                    <a:lumMod val="50000"/>
                    <a:lumOff val="50000"/>
                  </a:schemeClr>
                </a:solidFill>
              </a:rPr>
              <a:t> :</a:t>
            </a:r>
            <a:endParaRPr lang="en-GB" dirty="0"/>
          </a:p>
          <a:p>
            <a:endParaRPr lang="en-GB"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6481" y="1989574"/>
            <a:ext cx="7620843" cy="4082453"/>
          </a:xfrm>
          <a:prstGeom prst="rect">
            <a:avLst/>
          </a:prstGeom>
        </p:spPr>
      </p:pic>
      <p:sp>
        <p:nvSpPr>
          <p:cNvPr id="5" name="TextBox 4"/>
          <p:cNvSpPr txBox="1"/>
          <p:nvPr/>
        </p:nvSpPr>
        <p:spPr>
          <a:xfrm>
            <a:off x="5054886" y="6275680"/>
            <a:ext cx="3246634" cy="261610"/>
          </a:xfrm>
          <a:prstGeom prst="rect">
            <a:avLst/>
          </a:prstGeom>
          <a:noFill/>
        </p:spPr>
        <p:txBody>
          <a:bodyPr wrap="square" rtlCol="0">
            <a:spAutoFit/>
          </a:bodyPr>
          <a:lstStyle/>
          <a:p>
            <a:r>
              <a:rPr lang="en-GB" sz="1100" dirty="0" smtClean="0"/>
              <a:t>Fig: Arduino Code of the project</a:t>
            </a:r>
            <a:endParaRPr lang="en-GB" sz="1100" dirty="0"/>
          </a:p>
        </p:txBody>
      </p:sp>
    </p:spTree>
  </p:cSld>
  <p:clrMapOvr>
    <a:masterClrMapping/>
  </p:clrMapOvr>
  <p:transition spd="slow">
    <p:wipe/>
  </p:transition>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949B46-24C4-420B-AB49-DDC88FEB99BF}">
  <ds:schemaRefs/>
</ds:datastoreItem>
</file>

<file path=customXml/itemProps2.xml><?xml version="1.0" encoding="utf-8"?>
<ds:datastoreItem xmlns:ds="http://schemas.openxmlformats.org/officeDocument/2006/customXml" ds:itemID="{330CE401-796E-4493-905E-4DDA5AF62AB4}">
  <ds:schemaRefs/>
</ds:datastoreItem>
</file>

<file path=customXml/itemProps3.xml><?xml version="1.0" encoding="utf-8"?>
<ds:datastoreItem xmlns:ds="http://schemas.openxmlformats.org/officeDocument/2006/customXml" ds:itemID="{0D46D58D-B27D-4B23-AEA1-AE974AB62218}">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8281</Words>
  <Application>WPS Presentation</Application>
  <PresentationFormat>Widescreen</PresentationFormat>
  <Paragraphs>158</Paragraphs>
  <Slides>16</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SimSun</vt:lpstr>
      <vt:lpstr>Wingdings</vt:lpstr>
      <vt:lpstr>Calibri</vt:lpstr>
      <vt:lpstr>Microsoft YaHei</vt:lpstr>
      <vt:lpstr>Arial Unicode MS</vt:lpstr>
      <vt:lpstr>Office Theme</vt:lpstr>
      <vt:lpstr>Smart Bin Ai</vt:lpstr>
      <vt:lpstr>The elite</vt:lpstr>
      <vt:lpstr>Content</vt:lpstr>
      <vt:lpstr>Introduction</vt:lpstr>
      <vt:lpstr>Step of making</vt:lpstr>
      <vt:lpstr>Steps of making</vt:lpstr>
      <vt:lpstr>Steps of making</vt:lpstr>
      <vt:lpstr>Steps of making</vt:lpstr>
      <vt:lpstr>Steps of making</vt:lpstr>
      <vt:lpstr>Steps of making</vt:lpstr>
      <vt:lpstr>Steps of making</vt:lpstr>
      <vt:lpstr>Steps of making</vt:lpstr>
      <vt:lpstr>Steps of making</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Abhilash Chowdhury</cp:lastModifiedBy>
  <cp:revision>2</cp:revision>
  <dcterms:created xsi:type="dcterms:W3CDTF">2024-12-02T15:06:00Z</dcterms:created>
  <dcterms:modified xsi:type="dcterms:W3CDTF">2024-12-05T17:55:36Z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0D0997B379C64660864D4546319CB68E_13</vt:lpwstr>
  </property>
  <property fmtid="{D5CDD505-2E9C-101B-9397-08002B2CF9AE}" pid="4" name="KSOProductBuildVer">
    <vt:lpwstr>1033-12.2.0.18911</vt:lpwstr>
  </property>
</Properties>
</file>