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92" r:id="rId2"/>
    <p:sldId id="293" r:id="rId3"/>
    <p:sldId id="290" r:id="rId4"/>
    <p:sldId id="291" r:id="rId5"/>
    <p:sldId id="295" r:id="rId6"/>
    <p:sldId id="294" r:id="rId7"/>
    <p:sldId id="285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84" autoAdjust="0"/>
  </p:normalViewPr>
  <p:slideViewPr>
    <p:cSldViewPr>
      <p:cViewPr varScale="1">
        <p:scale>
          <a:sx n="99" d="100"/>
          <a:sy n="99" d="100"/>
        </p:scale>
        <p:origin x="-19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6E811-628C-4CEE-AA38-BE9811921C2D}" type="datetimeFigureOut">
              <a:rPr lang="es-AR" smtClean="0"/>
              <a:pPr/>
              <a:t>01/06/2021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311D8-2BE8-427F-B01F-743C608B155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311D8-2BE8-427F-B01F-743C608B155B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311D8-2BE8-427F-B01F-743C608B155B}" type="slidenum">
              <a:rPr lang="es-AR" smtClean="0"/>
              <a:pPr/>
              <a:t>2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311D8-2BE8-427F-B01F-743C608B155B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311D8-2BE8-427F-B01F-743C608B155B}" type="slidenum">
              <a:rPr lang="es-AR" smtClean="0"/>
              <a:pPr/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311D8-2BE8-427F-B01F-743C608B155B}" type="slidenum">
              <a:rPr lang="es-AR" smtClean="0"/>
              <a:pPr/>
              <a:t>5</a:t>
            </a:fld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311D8-2BE8-427F-B01F-743C608B155B}" type="slidenum">
              <a:rPr lang="es-AR" smtClean="0"/>
              <a:pPr/>
              <a:t>7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CD02B20-EBBB-4F65-AE54-325634A0609D}" type="datetimeFigureOut">
              <a:rPr lang="es-AR" smtClean="0"/>
              <a:pPr/>
              <a:t>01/06/2021</a:t>
            </a:fld>
            <a:endParaRPr lang="es-AR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466F66-BAB7-47BE-BEE4-CAB9374AE12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2B20-EBBB-4F65-AE54-325634A0609D}" type="datetimeFigureOut">
              <a:rPr lang="es-AR" smtClean="0"/>
              <a:pPr/>
              <a:t>01/06/2021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6F66-BAB7-47BE-BEE4-CAB9374AE12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3CD02B20-EBBB-4F65-AE54-325634A0609D}" type="datetimeFigureOut">
              <a:rPr lang="es-AR" smtClean="0"/>
              <a:pPr/>
              <a:t>01/06/2021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466F66-BAB7-47BE-BEE4-CAB9374AE12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2B20-EBBB-4F65-AE54-325634A0609D}" type="datetimeFigureOut">
              <a:rPr lang="es-AR" smtClean="0"/>
              <a:pPr/>
              <a:t>01/06/2021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6F66-BAB7-47BE-BEE4-CAB9374AE12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CD02B20-EBBB-4F65-AE54-325634A0609D}" type="datetimeFigureOut">
              <a:rPr lang="es-AR" smtClean="0"/>
              <a:pPr/>
              <a:t>01/06/2021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6466F66-BAB7-47BE-BEE4-CAB9374AE12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2B20-EBBB-4F65-AE54-325634A0609D}" type="datetimeFigureOut">
              <a:rPr lang="es-AR" smtClean="0"/>
              <a:pPr/>
              <a:t>01/06/2021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6F66-BAB7-47BE-BEE4-CAB9374AE12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2B20-EBBB-4F65-AE54-325634A0609D}" type="datetimeFigureOut">
              <a:rPr lang="es-AR" smtClean="0"/>
              <a:pPr/>
              <a:t>01/06/2021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6F66-BAB7-47BE-BEE4-CAB9374AE12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2B20-EBBB-4F65-AE54-325634A0609D}" type="datetimeFigureOut">
              <a:rPr lang="es-AR" smtClean="0"/>
              <a:pPr/>
              <a:t>01/06/2021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6F66-BAB7-47BE-BEE4-CAB9374AE12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CD02B20-EBBB-4F65-AE54-325634A0609D}" type="datetimeFigureOut">
              <a:rPr lang="es-AR" smtClean="0"/>
              <a:pPr/>
              <a:t>01/06/2021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6F66-BAB7-47BE-BEE4-CAB9374AE12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2B20-EBBB-4F65-AE54-325634A0609D}" type="datetimeFigureOut">
              <a:rPr lang="es-AR" smtClean="0"/>
              <a:pPr/>
              <a:t>01/06/2021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6F66-BAB7-47BE-BEE4-CAB9374AE12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2B20-EBBB-4F65-AE54-325634A0609D}" type="datetimeFigureOut">
              <a:rPr lang="es-AR" smtClean="0"/>
              <a:pPr/>
              <a:t>01/06/2021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6F66-BAB7-47BE-BEE4-CAB9374AE122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CD02B20-EBBB-4F65-AE54-325634A0609D}" type="datetimeFigureOut">
              <a:rPr lang="es-AR" smtClean="0"/>
              <a:pPr/>
              <a:t>01/06/2021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466F66-BAB7-47BE-BEE4-CAB9374AE12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56792"/>
            <a:ext cx="72390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</a:rPr>
              <a:t>array unidimensional</a:t>
            </a:r>
            <a:endParaRPr lang="es-AR" sz="1600" dirty="0"/>
          </a:p>
          <a:p>
            <a:r>
              <a:rPr lang="es-AR" sz="1600" dirty="0"/>
              <a:t>Es una secuencia de datos del mismo tipo.</a:t>
            </a:r>
          </a:p>
          <a:p>
            <a:r>
              <a:rPr lang="es-AR" sz="1600" dirty="0"/>
              <a:t>Variables organizadas en una secuencia de datos del mismo tipo.</a:t>
            </a:r>
          </a:p>
          <a:p>
            <a:r>
              <a:rPr lang="es-AR" sz="1600" dirty="0"/>
              <a:t>Se organizan en elementos y cada posición es accedida por un índice.</a:t>
            </a:r>
          </a:p>
          <a:p>
            <a:r>
              <a:rPr lang="es-AR" sz="1600" dirty="0"/>
              <a:t>Los elementos se enumeran consecutivamente desde 0. </a:t>
            </a:r>
          </a:p>
          <a:p>
            <a:r>
              <a:rPr lang="es-AR" sz="1600" dirty="0"/>
              <a:t>El índice sólo determina la posición del elemento dentro del array y no su valor</a:t>
            </a:r>
          </a:p>
          <a:p>
            <a:pPr marL="0" indent="0">
              <a:buNone/>
            </a:pPr>
            <a:endParaRPr lang="es-AR" sz="24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7544" y="476672"/>
            <a:ext cx="7239000" cy="698336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800" b="1" i="0" u="none" strike="noStrike" kern="1200" cap="all" spc="0" normalizeH="0" baseline="0" noProof="0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Estructuras estáticas – </a:t>
            </a:r>
            <a:r>
              <a:rPr kumimoji="0" lang="es-AR" sz="3800" b="1" i="0" u="none" strike="noStrike" kern="1200" cap="all" spc="0" normalizeH="0" baseline="0" noProof="0" dirty="0" err="1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endParaRPr kumimoji="0" lang="es-AR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xmlns="" id="{2CA30433-4D02-40BF-8D1D-03C156641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107159"/>
              </p:ext>
            </p:extLst>
          </p:nvPr>
        </p:nvGraphicFramePr>
        <p:xfrm>
          <a:off x="1028700" y="4585956"/>
          <a:ext cx="563153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153">
                  <a:extLst>
                    <a:ext uri="{9D8B030D-6E8A-4147-A177-3AD203B41FA5}">
                      <a16:colId xmlns:a16="http://schemas.microsoft.com/office/drawing/2014/main" xmlns="" val="1838406202"/>
                    </a:ext>
                  </a:extLst>
                </a:gridCol>
                <a:gridCol w="563153">
                  <a:extLst>
                    <a:ext uri="{9D8B030D-6E8A-4147-A177-3AD203B41FA5}">
                      <a16:colId xmlns:a16="http://schemas.microsoft.com/office/drawing/2014/main" xmlns="" val="341008906"/>
                    </a:ext>
                  </a:extLst>
                </a:gridCol>
                <a:gridCol w="563153">
                  <a:extLst>
                    <a:ext uri="{9D8B030D-6E8A-4147-A177-3AD203B41FA5}">
                      <a16:colId xmlns:a16="http://schemas.microsoft.com/office/drawing/2014/main" xmlns="" val="2671575881"/>
                    </a:ext>
                  </a:extLst>
                </a:gridCol>
                <a:gridCol w="563153">
                  <a:extLst>
                    <a:ext uri="{9D8B030D-6E8A-4147-A177-3AD203B41FA5}">
                      <a16:colId xmlns:a16="http://schemas.microsoft.com/office/drawing/2014/main" xmlns="" val="3123714921"/>
                    </a:ext>
                  </a:extLst>
                </a:gridCol>
                <a:gridCol w="563153">
                  <a:extLst>
                    <a:ext uri="{9D8B030D-6E8A-4147-A177-3AD203B41FA5}">
                      <a16:colId xmlns:a16="http://schemas.microsoft.com/office/drawing/2014/main" xmlns="" val="181684189"/>
                    </a:ext>
                  </a:extLst>
                </a:gridCol>
                <a:gridCol w="563153">
                  <a:extLst>
                    <a:ext uri="{9D8B030D-6E8A-4147-A177-3AD203B41FA5}">
                      <a16:colId xmlns:a16="http://schemas.microsoft.com/office/drawing/2014/main" xmlns="" val="1161723902"/>
                    </a:ext>
                  </a:extLst>
                </a:gridCol>
                <a:gridCol w="563153">
                  <a:extLst>
                    <a:ext uri="{9D8B030D-6E8A-4147-A177-3AD203B41FA5}">
                      <a16:colId xmlns:a16="http://schemas.microsoft.com/office/drawing/2014/main" xmlns="" val="833649209"/>
                    </a:ext>
                  </a:extLst>
                </a:gridCol>
                <a:gridCol w="563153">
                  <a:extLst>
                    <a:ext uri="{9D8B030D-6E8A-4147-A177-3AD203B41FA5}">
                      <a16:colId xmlns:a16="http://schemas.microsoft.com/office/drawing/2014/main" xmlns="" val="683522057"/>
                    </a:ext>
                  </a:extLst>
                </a:gridCol>
                <a:gridCol w="563153">
                  <a:extLst>
                    <a:ext uri="{9D8B030D-6E8A-4147-A177-3AD203B41FA5}">
                      <a16:colId xmlns:a16="http://schemas.microsoft.com/office/drawing/2014/main" xmlns="" val="2164544732"/>
                    </a:ext>
                  </a:extLst>
                </a:gridCol>
                <a:gridCol w="563153">
                  <a:extLst>
                    <a:ext uri="{9D8B030D-6E8A-4147-A177-3AD203B41FA5}">
                      <a16:colId xmlns:a16="http://schemas.microsoft.com/office/drawing/2014/main" xmlns="" val="1834534357"/>
                    </a:ext>
                  </a:extLst>
                </a:gridCol>
              </a:tblGrid>
              <a:tr h="357626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5084843"/>
                  </a:ext>
                </a:extLst>
              </a:tr>
              <a:tr h="357626">
                <a:tc>
                  <a:txBody>
                    <a:bodyPr/>
                    <a:lstStyle/>
                    <a:p>
                      <a:r>
                        <a:rPr lang="es-A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0223480"/>
                  </a:ext>
                </a:extLst>
              </a:tr>
            </a:tbl>
          </a:graphicData>
        </a:graphic>
      </p:graphicFrame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xmlns="" id="{EFA07F93-3FDF-4C23-B9C1-16E1EA5DB7A0}"/>
              </a:ext>
            </a:extLst>
          </p:cNvPr>
          <p:cNvCxnSpPr>
            <a:cxnSpLocks/>
          </p:cNvCxnSpPr>
          <p:nvPr/>
        </p:nvCxnSpPr>
        <p:spPr>
          <a:xfrm flipH="1">
            <a:off x="869776" y="5301208"/>
            <a:ext cx="317848" cy="75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xmlns="" id="{2420F6C2-3D9F-4091-ACE9-81F383DF0C73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1187624" y="3973706"/>
            <a:ext cx="305895" cy="61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xmlns="" id="{11EE1FC8-9EDE-4081-9DE7-342F5185D788}"/>
              </a:ext>
            </a:extLst>
          </p:cNvPr>
          <p:cNvCxnSpPr>
            <a:cxnSpLocks/>
          </p:cNvCxnSpPr>
          <p:nvPr/>
        </p:nvCxnSpPr>
        <p:spPr>
          <a:xfrm>
            <a:off x="6308576" y="5130208"/>
            <a:ext cx="510578" cy="56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A98261B7-54B6-408C-8584-7AEEA69730F3}"/>
              </a:ext>
            </a:extLst>
          </p:cNvPr>
          <p:cNvSpPr txBox="1"/>
          <p:nvPr/>
        </p:nvSpPr>
        <p:spPr>
          <a:xfrm flipH="1">
            <a:off x="1493519" y="3789040"/>
            <a:ext cx="142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Índice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6A77A7EB-15EF-44F8-9F5D-4735932266AB}"/>
              </a:ext>
            </a:extLst>
          </p:cNvPr>
          <p:cNvSpPr txBox="1"/>
          <p:nvPr/>
        </p:nvSpPr>
        <p:spPr>
          <a:xfrm flipH="1">
            <a:off x="467544" y="6063679"/>
            <a:ext cx="142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Valor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2051B980-16A2-4392-B949-827B2B8A97F5}"/>
              </a:ext>
            </a:extLst>
          </p:cNvPr>
          <p:cNvSpPr txBox="1"/>
          <p:nvPr/>
        </p:nvSpPr>
        <p:spPr>
          <a:xfrm flipH="1">
            <a:off x="1580432" y="5653697"/>
            <a:ext cx="421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Array unidimensional de 10 posiciones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03F7B38F-53F3-4100-A5F7-D757CE03C829}"/>
              </a:ext>
            </a:extLst>
          </p:cNvPr>
          <p:cNvSpPr txBox="1"/>
          <p:nvPr/>
        </p:nvSpPr>
        <p:spPr>
          <a:xfrm flipH="1">
            <a:off x="6686479" y="5711712"/>
            <a:ext cx="142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Elemento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7571184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</a:rPr>
              <a:t>¿cómo se utilizan? </a:t>
            </a:r>
          </a:p>
          <a:p>
            <a:r>
              <a:rPr lang="es-AR" sz="1600" dirty="0"/>
              <a:t>Se declaran de la misma manera que cualquier variable en C, indicándole su tamaño. ◦</a:t>
            </a:r>
          </a:p>
          <a:p>
            <a:r>
              <a:rPr lang="es-AR" sz="1600" dirty="0"/>
              <a:t>El índice puede ser referenciado de diferentes maneras para poder cargar o recuperar el valor almacenado en determinada posición.</a:t>
            </a:r>
          </a:p>
          <a:p>
            <a:r>
              <a:rPr lang="es-AR" sz="1600" dirty="0"/>
              <a:t>Deben inicializarse con un valor por default, 0 u otros valores iniciales </a:t>
            </a:r>
          </a:p>
          <a:p>
            <a:pPr marL="0" indent="0">
              <a:buNone/>
            </a:pPr>
            <a:endParaRPr lang="es-AR" sz="800" b="1" cap="all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</a:endParaRPr>
          </a:p>
          <a:p>
            <a:pPr marL="0" indent="0">
              <a:buNone/>
            </a:pPr>
            <a:r>
              <a:rPr lang="es-AR" sz="18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</a:rPr>
              <a:t>Ejemplos</a:t>
            </a:r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endParaRPr lang="es-AR" sz="2400" dirty="0"/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endParaRPr lang="es-AR" sz="16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7544" y="476672"/>
            <a:ext cx="7239000" cy="698336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800" b="1" i="0" u="none" strike="noStrike" kern="1200" cap="all" spc="0" normalizeH="0" baseline="0" noProof="0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Estructuras estáticas – </a:t>
            </a:r>
            <a:r>
              <a:rPr kumimoji="0" lang="es-AR" sz="3800" b="1" i="0" u="none" strike="noStrike" kern="1200" cap="all" spc="0" normalizeH="0" baseline="0" noProof="0" dirty="0" err="1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endParaRPr kumimoji="0" lang="es-AR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E317550-9FC6-4D0A-89D6-18264D88B7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2860" y="5319281"/>
            <a:ext cx="7817532" cy="14456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127CE946-DE10-4F78-99A7-0D22D1B4734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0504" y="4221088"/>
            <a:ext cx="612457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6322" y="1677503"/>
            <a:ext cx="7571184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8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</a:rPr>
              <a:t>FUNCIONAMIENTO</a:t>
            </a:r>
          </a:p>
          <a:p>
            <a:r>
              <a:rPr lang="es-AR" sz="1600" dirty="0"/>
              <a:t>Al intentar acceder a una posición del array, se debe siempre asegurar que el índice utilizado este dentro del rango definido.</a:t>
            </a:r>
          </a:p>
          <a:p>
            <a:r>
              <a:rPr lang="es-AR" sz="1600" dirty="0"/>
              <a:t>C no comprueba que los índices del array estén dentro del rango definido, esto podrá dar un error en tiempo de ejecución. </a:t>
            </a:r>
          </a:p>
          <a:p>
            <a:r>
              <a:rPr lang="es-AR" sz="1600" dirty="0"/>
              <a:t>Se pueden recorrer utilizando un ciclo FOR aprovechando su índice, como índice del array. </a:t>
            </a:r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r>
              <a:rPr lang="es-AR" sz="18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</a:rPr>
              <a:t>Ejemplo</a:t>
            </a:r>
            <a:r>
              <a:rPr lang="es-AR" sz="17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</a:rPr>
              <a:t> </a:t>
            </a:r>
          </a:p>
          <a:p>
            <a:pPr marL="0" indent="0">
              <a:buNone/>
            </a:pPr>
            <a:r>
              <a:rPr lang="es-AR" sz="1600" dirty="0"/>
              <a:t>Declaro un array de 13 posiciones pero intento acceder a la posición 15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endParaRPr lang="es-AR" sz="16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7544" y="476672"/>
            <a:ext cx="7239000" cy="698336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800" b="1" i="0" u="none" strike="noStrike" kern="1200" cap="all" spc="0" normalizeH="0" baseline="0" noProof="0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Estructuras estáticas – </a:t>
            </a:r>
            <a:r>
              <a:rPr kumimoji="0" lang="es-AR" sz="3800" b="1" i="0" u="none" strike="noStrike" kern="1200" cap="all" spc="0" normalizeH="0" baseline="0" noProof="0" dirty="0" err="1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endParaRPr kumimoji="0" lang="es-AR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327805D4-5803-4EF5-A333-027E8852237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5043575"/>
            <a:ext cx="2552700" cy="93345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xmlns="" id="{A4C2E68E-5753-471A-8F9B-DF138EE94430}"/>
              </a:ext>
            </a:extLst>
          </p:cNvPr>
          <p:cNvCxnSpPr/>
          <p:nvPr/>
        </p:nvCxnSpPr>
        <p:spPr>
          <a:xfrm>
            <a:off x="3059832" y="56612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11918514-B7D5-4B9F-80FA-DE8787C15EAB}"/>
              </a:ext>
            </a:extLst>
          </p:cNvPr>
          <p:cNvSpPr txBox="1"/>
          <p:nvPr/>
        </p:nvSpPr>
        <p:spPr>
          <a:xfrm>
            <a:off x="4087044" y="5510300"/>
            <a:ext cx="109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ERROR!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00808"/>
            <a:ext cx="7571184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800" b="1" cap="all" dirty="0" err="1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</a:rPr>
              <a:t>Arrays</a:t>
            </a:r>
            <a:r>
              <a:rPr lang="es-AR" sz="18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</a:rPr>
              <a:t> de caracteres y cadenas de texto</a:t>
            </a:r>
          </a:p>
          <a:p>
            <a:r>
              <a:rPr lang="es-AR" sz="1800" dirty="0"/>
              <a:t>Una cadena de texto es un conjunto de caracteres.</a:t>
            </a:r>
          </a:p>
          <a:p>
            <a:r>
              <a:rPr lang="es-AR" sz="1800" dirty="0"/>
              <a:t>C soporta cadenas de texto utilizando un array de caracteres que contenga una secuencia de caracteres.</a:t>
            </a:r>
          </a:p>
          <a:p>
            <a:r>
              <a:rPr lang="es-AR" sz="1800" dirty="0"/>
              <a:t>No se permite asignar una cadena a un array del siguiente modo: Cadena = “</a:t>
            </a:r>
            <a:r>
              <a:rPr lang="es-AR" sz="1800" dirty="0" smtClean="0"/>
              <a:t>ABCDEF</a:t>
            </a:r>
            <a:r>
              <a:rPr lang="es-AR" sz="1800" dirty="0"/>
              <a:t>”.</a:t>
            </a:r>
          </a:p>
          <a:p>
            <a:r>
              <a:rPr lang="es-AR" sz="1800" dirty="0"/>
              <a:t>Una cadena de caracteres es un array de caracteres que contiene al final el </a:t>
            </a:r>
            <a:r>
              <a:rPr lang="es-AR" sz="1800" dirty="0" smtClean="0"/>
              <a:t>carácter </a:t>
            </a:r>
            <a:r>
              <a:rPr lang="es-AR" sz="1800" dirty="0"/>
              <a:t>nulo (\0).</a:t>
            </a:r>
          </a:p>
          <a:p>
            <a:endParaRPr lang="es-AR" sz="1800" dirty="0"/>
          </a:p>
          <a:p>
            <a:r>
              <a:rPr lang="es-AR" sz="1800" dirty="0"/>
              <a:t>Si definimos:</a:t>
            </a:r>
          </a:p>
          <a:p>
            <a:pPr marL="0" indent="0">
              <a:buNone/>
            </a:pPr>
            <a:r>
              <a:rPr lang="es-AR" sz="1800" dirty="0" smtClean="0"/>
              <a:t>El </a:t>
            </a:r>
            <a:r>
              <a:rPr lang="es-AR" sz="1800" dirty="0"/>
              <a:t>compilador inserta automáticamente un carácter nulo al final de la cadena, de modo que la secuencia real sería:</a:t>
            </a:r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endParaRPr lang="es-AR" sz="1800" b="1" cap="all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7544" y="476672"/>
            <a:ext cx="7239000" cy="698336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800" b="1" i="0" u="none" strike="noStrike" kern="1200" cap="all" spc="0" normalizeH="0" baseline="0" noProof="0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Estructuras estáticas – </a:t>
            </a:r>
            <a:r>
              <a:rPr kumimoji="0" lang="es-AR" sz="3800" b="1" i="0" u="none" strike="noStrike" kern="1200" cap="all" spc="0" normalizeH="0" baseline="0" noProof="0" dirty="0" err="1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endParaRPr kumimoji="0" lang="es-AR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7C83C38D-5E90-4C77-8310-231974F1BBC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3768" y="4509120"/>
            <a:ext cx="2657475" cy="476250"/>
          </a:xfrm>
          <a:prstGeom prst="rect">
            <a:avLst/>
          </a:prstGeom>
        </p:spPr>
      </p:pic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xmlns="" id="{4D918BCF-8BEF-4298-B26E-E89AC1496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2452488"/>
              </p:ext>
            </p:extLst>
          </p:nvPr>
        </p:nvGraphicFramePr>
        <p:xfrm>
          <a:off x="2123728" y="5798561"/>
          <a:ext cx="487186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981">
                  <a:extLst>
                    <a:ext uri="{9D8B030D-6E8A-4147-A177-3AD203B41FA5}">
                      <a16:colId xmlns:a16="http://schemas.microsoft.com/office/drawing/2014/main" xmlns="" val="502100615"/>
                    </a:ext>
                  </a:extLst>
                </a:gridCol>
                <a:gridCol w="695981">
                  <a:extLst>
                    <a:ext uri="{9D8B030D-6E8A-4147-A177-3AD203B41FA5}">
                      <a16:colId xmlns:a16="http://schemas.microsoft.com/office/drawing/2014/main" xmlns="" val="1878137486"/>
                    </a:ext>
                  </a:extLst>
                </a:gridCol>
                <a:gridCol w="695981">
                  <a:extLst>
                    <a:ext uri="{9D8B030D-6E8A-4147-A177-3AD203B41FA5}">
                      <a16:colId xmlns:a16="http://schemas.microsoft.com/office/drawing/2014/main" xmlns="" val="2603645884"/>
                    </a:ext>
                  </a:extLst>
                </a:gridCol>
                <a:gridCol w="695981">
                  <a:extLst>
                    <a:ext uri="{9D8B030D-6E8A-4147-A177-3AD203B41FA5}">
                      <a16:colId xmlns:a16="http://schemas.microsoft.com/office/drawing/2014/main" xmlns="" val="3588856162"/>
                    </a:ext>
                  </a:extLst>
                </a:gridCol>
                <a:gridCol w="695981">
                  <a:extLst>
                    <a:ext uri="{9D8B030D-6E8A-4147-A177-3AD203B41FA5}">
                      <a16:colId xmlns:a16="http://schemas.microsoft.com/office/drawing/2014/main" xmlns="" val="2035271217"/>
                    </a:ext>
                  </a:extLst>
                </a:gridCol>
                <a:gridCol w="695981">
                  <a:extLst>
                    <a:ext uri="{9D8B030D-6E8A-4147-A177-3AD203B41FA5}">
                      <a16:colId xmlns:a16="http://schemas.microsoft.com/office/drawing/2014/main" xmlns="" val="726317003"/>
                    </a:ext>
                  </a:extLst>
                </a:gridCol>
                <a:gridCol w="695981">
                  <a:extLst>
                    <a:ext uri="{9D8B030D-6E8A-4147-A177-3AD203B41FA5}">
                      <a16:colId xmlns:a16="http://schemas.microsoft.com/office/drawing/2014/main" xmlns="" val="823826751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864908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96383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7787208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</a:rPr>
              <a:t>array multidimensional</a:t>
            </a:r>
            <a:endParaRPr lang="es-AR" sz="4500" dirty="0"/>
          </a:p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s-AR" sz="1800" dirty="0"/>
              <a:t>Cada posición del array está compuesta por otro array, tienen más de un índice. </a:t>
            </a:r>
          </a:p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s-AR" sz="1800" dirty="0"/>
              <a:t>El array de 2 dimensiones se representa con una matriz.</a:t>
            </a:r>
            <a:endParaRPr lang="es-AR" sz="1800" dirty="0">
              <a:solidFill>
                <a:schemeClr val="tx1"/>
              </a:solidFill>
            </a:endParaRPr>
          </a:p>
          <a:p>
            <a:pPr marL="0" indent="0">
              <a:spcBef>
                <a:spcPct val="20000"/>
              </a:spcBef>
              <a:spcAft>
                <a:spcPct val="20000"/>
              </a:spcAft>
              <a:buNone/>
            </a:pPr>
            <a:endParaRPr lang="es-AR" sz="2000" b="1" cap="all" dirty="0">
              <a:ln w="500">
                <a:solidFill>
                  <a:srgbClr val="B13F9A">
                    <a:shade val="20000"/>
                    <a:satMod val="120000"/>
                  </a:srgbClr>
                </a:solidFill>
              </a:ln>
              <a:gradFill>
                <a:gsLst>
                  <a:gs pos="0">
                    <a:srgbClr val="F9B639">
                      <a:tint val="13000"/>
                    </a:srgbClr>
                  </a:gs>
                  <a:gs pos="10000">
                    <a:srgbClr val="F9B639">
                      <a:tint val="20000"/>
                    </a:srgbClr>
                  </a:gs>
                  <a:gs pos="49000">
                    <a:srgbClr val="F9B639">
                      <a:tint val="70000"/>
                    </a:srgbClr>
                  </a:gs>
                  <a:gs pos="50000">
                    <a:srgbClr val="F9B639">
                      <a:tint val="97000"/>
                    </a:srgbClr>
                  </a:gs>
                  <a:gs pos="100000">
                    <a:srgbClr val="F9B639">
                      <a:tint val="20000"/>
                    </a:srgbClr>
                  </a:gs>
                </a:gsLst>
                <a:lin ang="5400000" scaled="1"/>
              </a:gradFill>
              <a:ea typeface="+mj-ea"/>
              <a:cs typeface="+mj-cs"/>
            </a:endParaRPr>
          </a:p>
          <a:p>
            <a:pPr marL="0" indent="0">
              <a:spcBef>
                <a:spcPct val="20000"/>
              </a:spcBef>
              <a:spcAft>
                <a:spcPct val="20000"/>
              </a:spcAft>
              <a:buNone/>
            </a:pPr>
            <a:endParaRPr lang="es-AR" sz="6000" b="1" dirty="0"/>
          </a:p>
          <a:p>
            <a:endParaRPr lang="es-AR" sz="60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39552" y="188640"/>
            <a:ext cx="7239000" cy="770344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800" b="1" i="0" u="none" strike="noStrike" kern="1200" cap="all" spc="0" normalizeH="0" baseline="0" noProof="0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Estructuras estáticas – </a:t>
            </a:r>
            <a:r>
              <a:rPr kumimoji="0" lang="es-AR" sz="3800" b="1" i="0" u="none" strike="noStrike" kern="1200" cap="all" spc="0" normalizeH="0" baseline="0" noProof="0" dirty="0" err="1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endParaRPr kumimoji="0" lang="es-AR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xmlns="" id="{0CD7137A-FB9D-4A99-875B-86A31ED69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8002253"/>
              </p:ext>
            </p:extLst>
          </p:nvPr>
        </p:nvGraphicFramePr>
        <p:xfrm>
          <a:off x="611560" y="3429000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41718434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0822693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787704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4080116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8522976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286692164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7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650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712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22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AR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297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73992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632848" cy="5248584"/>
          </a:xfrm>
        </p:spPr>
        <p:txBody>
          <a:bodyPr>
            <a:normAutofit/>
          </a:bodyPr>
          <a:lstStyle/>
          <a:p>
            <a:r>
              <a:rPr lang="es-AR" sz="1800" dirty="0"/>
              <a:t>Cada posición del array está compuesta por otro array, tienen más de un índice.</a:t>
            </a:r>
          </a:p>
          <a:p>
            <a:r>
              <a:rPr lang="es-AR" sz="1800" dirty="0"/>
              <a:t> El array de 2 dimensiones se representa con una matriz </a:t>
            </a:r>
          </a:p>
          <a:p>
            <a:pPr marL="0" indent="0">
              <a:buNone/>
            </a:pPr>
            <a:r>
              <a:rPr lang="es-AR" sz="22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</a:rPr>
              <a:t>Ejemplo</a:t>
            </a:r>
            <a:r>
              <a:rPr lang="es-AR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</a:rPr>
              <a:t> </a:t>
            </a:r>
          </a:p>
          <a:p>
            <a:pPr marL="0" indent="0">
              <a:buNone/>
            </a:pPr>
            <a:endParaRPr lang="es-AR" b="1" cap="all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</a:endParaRP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83568" y="404664"/>
            <a:ext cx="7239000" cy="770344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000" b="1" i="0" u="none" strike="noStrike" kern="1200" cap="all" spc="0" normalizeH="0" baseline="0" noProof="0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Estructuras estáticas – </a:t>
            </a:r>
            <a:r>
              <a:rPr kumimoji="0" lang="es-AR" sz="4000" b="1" i="0" u="none" strike="noStrike" kern="1200" cap="all" spc="0" normalizeH="0" baseline="0" noProof="0" dirty="0" err="1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endParaRPr kumimoji="0" lang="es-AR" sz="40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8B0AE9BD-49D7-4771-A242-3F0E3155A3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4669" y="2619978"/>
            <a:ext cx="4655319" cy="17816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057FCFE2-9951-4B2B-AF0F-66AD1ED3359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2995586"/>
            <a:ext cx="2092821" cy="648937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F6C99345-9B61-45E9-8FDD-04E3769CDB5C}"/>
              </a:ext>
            </a:extLst>
          </p:cNvPr>
          <p:cNvCxnSpPr/>
          <p:nvPr/>
        </p:nvCxnSpPr>
        <p:spPr>
          <a:xfrm>
            <a:off x="2051720" y="3140968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xmlns="" id="{B7AE026E-0768-46F2-8651-79F67967C47F}"/>
              </a:ext>
            </a:extLst>
          </p:cNvPr>
          <p:cNvCxnSpPr>
            <a:cxnSpLocks/>
          </p:cNvCxnSpPr>
          <p:nvPr/>
        </p:nvCxnSpPr>
        <p:spPr>
          <a:xfrm>
            <a:off x="2123728" y="3643314"/>
            <a:ext cx="0" cy="86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xmlns="" id="{4DC50BFD-F485-40A1-8DAB-3A62EDD7F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99580456"/>
              </p:ext>
            </p:extLst>
          </p:nvPr>
        </p:nvGraphicFramePr>
        <p:xfrm>
          <a:off x="827584" y="4656554"/>
          <a:ext cx="465532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87">
                  <a:extLst>
                    <a:ext uri="{9D8B030D-6E8A-4147-A177-3AD203B41FA5}">
                      <a16:colId xmlns:a16="http://schemas.microsoft.com/office/drawing/2014/main" xmlns="" val="3710404514"/>
                    </a:ext>
                  </a:extLst>
                </a:gridCol>
                <a:gridCol w="775887">
                  <a:extLst>
                    <a:ext uri="{9D8B030D-6E8A-4147-A177-3AD203B41FA5}">
                      <a16:colId xmlns:a16="http://schemas.microsoft.com/office/drawing/2014/main" xmlns="" val="2272558075"/>
                    </a:ext>
                  </a:extLst>
                </a:gridCol>
                <a:gridCol w="775887">
                  <a:extLst>
                    <a:ext uri="{9D8B030D-6E8A-4147-A177-3AD203B41FA5}">
                      <a16:colId xmlns:a16="http://schemas.microsoft.com/office/drawing/2014/main" xmlns="" val="242399167"/>
                    </a:ext>
                  </a:extLst>
                </a:gridCol>
                <a:gridCol w="775887">
                  <a:extLst>
                    <a:ext uri="{9D8B030D-6E8A-4147-A177-3AD203B41FA5}">
                      <a16:colId xmlns:a16="http://schemas.microsoft.com/office/drawing/2014/main" xmlns="" val="2404526841"/>
                    </a:ext>
                  </a:extLst>
                </a:gridCol>
                <a:gridCol w="775887">
                  <a:extLst>
                    <a:ext uri="{9D8B030D-6E8A-4147-A177-3AD203B41FA5}">
                      <a16:colId xmlns:a16="http://schemas.microsoft.com/office/drawing/2014/main" xmlns="" val="459048794"/>
                    </a:ext>
                  </a:extLst>
                </a:gridCol>
                <a:gridCol w="775887">
                  <a:extLst>
                    <a:ext uri="{9D8B030D-6E8A-4147-A177-3AD203B41FA5}">
                      <a16:colId xmlns:a16="http://schemas.microsoft.com/office/drawing/2014/main" xmlns="" val="3289458374"/>
                    </a:ext>
                  </a:extLst>
                </a:gridCol>
              </a:tblGrid>
              <a:tr h="30747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3344614"/>
                  </a:ext>
                </a:extLst>
              </a:tr>
              <a:tr h="307470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0142158"/>
                  </a:ext>
                </a:extLst>
              </a:tr>
              <a:tr h="307470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0404569"/>
                  </a:ext>
                </a:extLst>
              </a:tr>
              <a:tr h="307470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7376241"/>
                  </a:ext>
                </a:extLst>
              </a:tr>
              <a:tr h="307470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808080"/>
                          </a:highlight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893826"/>
                  </a:ext>
                </a:extLst>
              </a:tr>
              <a:tr h="307470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7387571"/>
                  </a:ext>
                </a:extLst>
              </a:tr>
            </a:tbl>
          </a:graphicData>
        </a:graphic>
      </p:graphicFrame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xmlns="" id="{0D33CCEA-4A1C-40B3-948E-19B0261D3AAD}"/>
              </a:ext>
            </a:extLst>
          </p:cNvPr>
          <p:cNvCxnSpPr/>
          <p:nvPr/>
        </p:nvCxnSpPr>
        <p:spPr>
          <a:xfrm>
            <a:off x="5622328" y="5753834"/>
            <a:ext cx="605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DAFF4EDC-DB68-46D4-A2CC-34AAD4CB34B0}"/>
              </a:ext>
            </a:extLst>
          </p:cNvPr>
          <p:cNvSpPr txBox="1"/>
          <p:nvPr/>
        </p:nvSpPr>
        <p:spPr>
          <a:xfrm>
            <a:off x="6588224" y="5569168"/>
            <a:ext cx="94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63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7283152" cy="5328592"/>
          </a:xfrm>
        </p:spPr>
        <p:txBody>
          <a:bodyPr>
            <a:normAutofit fontScale="77500" lnSpcReduction="20000"/>
          </a:bodyPr>
          <a:lstStyle/>
          <a:p>
            <a:pPr defTabSz="457200">
              <a:lnSpc>
                <a:spcPct val="12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AR" sz="2300" dirty="0" smtClean="0"/>
              <a:t>Da</a:t>
            </a:r>
            <a:r>
              <a:rPr lang="es-AR" sz="2300" dirty="0" smtClean="0"/>
              <a:t>da la declaración </a:t>
            </a:r>
            <a:r>
              <a:rPr lang="es-AR" sz="2300" dirty="0" err="1" smtClean="0"/>
              <a:t>int</a:t>
            </a:r>
            <a:r>
              <a:rPr lang="es-AR" sz="2300" dirty="0" smtClean="0"/>
              <a:t> a[5][6], el </a:t>
            </a:r>
            <a:r>
              <a:rPr lang="es-AR" sz="2300" dirty="0" smtClean="0"/>
              <a:t>orden de almacenamiento es el siguiente: </a:t>
            </a:r>
          </a:p>
          <a:p>
            <a:pPr defTabSz="457200">
              <a:lnSpc>
                <a:spcPct val="120000"/>
              </a:lnSpc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AR" sz="2300" dirty="0" smtClean="0"/>
              <a:t>	</a:t>
            </a:r>
            <a:r>
              <a:rPr lang="es-AR" sz="1700" dirty="0" smtClean="0"/>
              <a:t>a[0</a:t>
            </a:r>
            <a:r>
              <a:rPr lang="es-AR" sz="1700" dirty="0"/>
              <a:t>][0</a:t>
            </a:r>
            <a:r>
              <a:rPr lang="es-AR" sz="1700" dirty="0" smtClean="0"/>
              <a:t>], a[0</a:t>
            </a:r>
            <a:r>
              <a:rPr lang="es-AR" sz="1700" dirty="0"/>
              <a:t>][1</a:t>
            </a:r>
            <a:r>
              <a:rPr lang="es-AR" sz="1700" dirty="0" smtClean="0"/>
              <a:t>], a[0</a:t>
            </a:r>
            <a:r>
              <a:rPr lang="es-AR" sz="1700" dirty="0"/>
              <a:t>][2</a:t>
            </a:r>
            <a:r>
              <a:rPr lang="es-AR" sz="1700" dirty="0" smtClean="0"/>
              <a:t>], ..., a[0</a:t>
            </a:r>
            <a:r>
              <a:rPr lang="es-AR" sz="1700" dirty="0"/>
              <a:t>][5</a:t>
            </a:r>
            <a:r>
              <a:rPr lang="es-AR" sz="1700" dirty="0" smtClean="0"/>
              <a:t>],</a:t>
            </a:r>
          </a:p>
          <a:p>
            <a:pPr defTabSz="457200">
              <a:lnSpc>
                <a:spcPct val="120000"/>
              </a:lnSpc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AR" sz="1700" dirty="0" smtClean="0"/>
              <a:t>	</a:t>
            </a:r>
            <a:r>
              <a:rPr lang="es-AR" sz="1700" dirty="0" smtClean="0"/>
              <a:t>a[1</a:t>
            </a:r>
            <a:r>
              <a:rPr lang="es-AR" sz="1700" dirty="0"/>
              <a:t>][0</a:t>
            </a:r>
            <a:r>
              <a:rPr lang="es-AR" sz="1700" dirty="0" smtClean="0"/>
              <a:t>], a[1</a:t>
            </a:r>
            <a:r>
              <a:rPr lang="es-AR" sz="1700" dirty="0"/>
              <a:t>][1</a:t>
            </a:r>
            <a:r>
              <a:rPr lang="es-AR" sz="1700" dirty="0" smtClean="0"/>
              <a:t>], ..., a[1</a:t>
            </a:r>
            <a:r>
              <a:rPr lang="es-AR" sz="1700" dirty="0"/>
              <a:t>][5],</a:t>
            </a:r>
          </a:p>
          <a:p>
            <a:pPr marL="0" indent="0" defTabSz="457200">
              <a:lnSpc>
                <a:spcPct val="120000"/>
              </a:lnSpc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AR" sz="1700" dirty="0"/>
              <a:t>     .......,</a:t>
            </a:r>
          </a:p>
          <a:p>
            <a:pPr marL="0" indent="0" defTabSz="457200">
              <a:lnSpc>
                <a:spcPct val="120000"/>
              </a:lnSpc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AR" sz="1700" dirty="0"/>
              <a:t>     a[4][0], a[4][1],....a[4][5]. </a:t>
            </a:r>
          </a:p>
          <a:p>
            <a:pPr defTabSz="457200">
              <a:lnSpc>
                <a:spcPct val="12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AR" sz="2300" dirty="0"/>
              <a:t>Los </a:t>
            </a:r>
            <a:r>
              <a:rPr lang="es-AR" sz="2300" dirty="0" err="1"/>
              <a:t>arrays</a:t>
            </a:r>
            <a:r>
              <a:rPr lang="es-AR" sz="2300" dirty="0"/>
              <a:t> multidimensionales se pueden inicializar, al igual que los de una dimensión, cuando se declaran. </a:t>
            </a:r>
          </a:p>
          <a:p>
            <a:pPr defTabSz="457200">
              <a:lnSpc>
                <a:spcPct val="12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AR" sz="2300" dirty="0"/>
              <a:t>La inicialización consta de una lista de constantes separadas por comas y encerradas entre llaves, como en el ejemplo siguiente: </a:t>
            </a:r>
          </a:p>
          <a:p>
            <a:pPr marL="0" indent="0" defTabSz="457200">
              <a:lnSpc>
                <a:spcPct val="120000"/>
              </a:lnSpc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AR" sz="2300" dirty="0"/>
              <a:t>               </a:t>
            </a:r>
            <a:r>
              <a:rPr lang="es-AR" sz="2300" dirty="0" err="1"/>
              <a:t>int</a:t>
            </a:r>
            <a:r>
              <a:rPr lang="es-AR" sz="2300" dirty="0"/>
              <a:t> ejemplo[2][3] = {1,2,3,4,5,6};</a:t>
            </a:r>
          </a:p>
          <a:p>
            <a:pPr defTabSz="457200">
              <a:lnSpc>
                <a:spcPct val="12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AR" sz="2300" dirty="0"/>
              <a:t>Podemos también definir arreglos multidimensionales de más de 2 dimensiones, 3, 4, 5, </a:t>
            </a:r>
            <a:r>
              <a:rPr lang="es-AR" sz="2300" dirty="0" err="1"/>
              <a:t>etc</a:t>
            </a:r>
            <a:r>
              <a:rPr lang="es-AR" sz="2300" dirty="0"/>
              <a:t>, según lo requiera la problemática. Lo hacemos por ejemplo:</a:t>
            </a:r>
          </a:p>
          <a:p>
            <a:pPr marL="0" indent="0" defTabSz="457200">
              <a:lnSpc>
                <a:spcPct val="120000"/>
              </a:lnSpc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AR" sz="2300" dirty="0"/>
              <a:t>	</a:t>
            </a:r>
            <a:r>
              <a:rPr lang="es-AR" sz="2300" dirty="0" err="1"/>
              <a:t>int</a:t>
            </a:r>
            <a:r>
              <a:rPr lang="es-AR" sz="2300" dirty="0"/>
              <a:t> ejemplo[2][3][1];</a:t>
            </a:r>
          </a:p>
          <a:p>
            <a:pPr defTabSz="457200">
              <a:lnSpc>
                <a:spcPct val="12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s-AR" sz="2300" dirty="0"/>
          </a:p>
          <a:p>
            <a:pPr defTabSz="457200">
              <a:lnSpc>
                <a:spcPct val="12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s-AR" sz="2300" dirty="0"/>
          </a:p>
          <a:p>
            <a:pPr marL="0" indent="0" defTabSz="457200">
              <a:lnSpc>
                <a:spcPct val="120000"/>
              </a:lnSpc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s-AR" sz="2300" dirty="0"/>
          </a:p>
          <a:p>
            <a:pPr marL="0" indent="0" defTabSz="457200">
              <a:lnSpc>
                <a:spcPct val="120000"/>
              </a:lnSpc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s-AR" sz="2300" dirty="0"/>
          </a:p>
          <a:p>
            <a:pPr marL="0" indent="0" defTabSz="457200">
              <a:lnSpc>
                <a:spcPct val="120000"/>
              </a:lnSpc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s-AR" sz="23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39552" y="188640"/>
            <a:ext cx="7239000" cy="770344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1" i="0" u="none" strike="noStrike" kern="1200" cap="all" spc="0" normalizeH="0" baseline="0" noProof="0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Estructuras estáticas – </a:t>
            </a:r>
            <a:r>
              <a:rPr kumimoji="0" lang="es-AR" sz="3600" b="1" i="0" u="none" strike="noStrike" kern="1200" cap="all" spc="0" normalizeH="0" baseline="0" noProof="0" dirty="0" err="1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endParaRPr kumimoji="0" lang="es-AR" sz="36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3048</TotalTime>
  <Words>501</Words>
  <Application>Microsoft Office PowerPoint</Application>
  <PresentationFormat>Presentación en pantalla (4:3)</PresentationFormat>
  <Paragraphs>167</Paragraphs>
  <Slides>7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Opulento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 con C# .NET</dc:title>
  <dc:creator>eli_piki@hotmail.com</dc:creator>
  <cp:lastModifiedBy>Usuario</cp:lastModifiedBy>
  <cp:revision>59</cp:revision>
  <dcterms:created xsi:type="dcterms:W3CDTF">2016-11-07T16:47:33Z</dcterms:created>
  <dcterms:modified xsi:type="dcterms:W3CDTF">2021-06-01T19:56:59Z</dcterms:modified>
</cp:coreProperties>
</file>