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12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AF7FC-2233-4F0E-84AB-4A28D2443793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54FF2-34BF-46F0-BD9D-2CBA8A1AAD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061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4FF2-34BF-46F0-BD9D-2CBA8A1AAD6A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87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4FF2-34BF-46F0-BD9D-2CBA8A1AAD6A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382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4FF2-34BF-46F0-BD9D-2CBA8A1AAD6A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84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4FF2-34BF-46F0-BD9D-2CBA8A1AAD6A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34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4FF2-34BF-46F0-BD9D-2CBA8A1AAD6A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064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4FF2-34BF-46F0-BD9D-2CBA8A1AAD6A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780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4FF2-34BF-46F0-BD9D-2CBA8A1AAD6A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676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225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30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12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8388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626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71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637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27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774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0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18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3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36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8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641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76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8ABD-4685-4709-8045-EF173B868F91}" type="datetimeFigureOut">
              <a:rPr lang="bg-BG" smtClean="0"/>
              <a:t>16.9.2018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688EED-225B-46A4-8C8F-1EDB14D23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330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105" y="2404531"/>
            <a:ext cx="8629069" cy="1646302"/>
          </a:xfrm>
        </p:spPr>
        <p:txBody>
          <a:bodyPr/>
          <a:lstStyle/>
          <a:p>
            <a:pPr algn="ctr"/>
            <a:r>
              <a:rPr lang="ru-RU" sz="3600" dirty="0"/>
              <a:t>Мобилно Андроид приложение за управление на блокчейн сметки с ERC20 криптовалута</a:t>
            </a:r>
            <a:endParaRPr lang="bg-BG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171" y="408211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Дипломант: Теодор Тодоров</a:t>
            </a:r>
          </a:p>
          <a:p>
            <a:r>
              <a:rPr lang="bg-BG" dirty="0" smtClean="0"/>
              <a:t>Катедра: КСТ</a:t>
            </a:r>
          </a:p>
          <a:p>
            <a:r>
              <a:rPr lang="bg-BG" dirty="0" smtClean="0"/>
              <a:t>Факултет: ЕЕА</a:t>
            </a:r>
          </a:p>
        </p:txBody>
      </p:sp>
    </p:spTree>
    <p:extLst>
      <p:ext uri="{BB962C8B-B14F-4D97-AF65-F5344CB8AC3E}">
        <p14:creationId xmlns:p14="http://schemas.microsoft.com/office/powerpoint/2010/main" val="240661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pPr algn="ctr"/>
            <a:r>
              <a:rPr lang="bg-BG" b="1" dirty="0" smtClean="0">
                <a:solidFill>
                  <a:srgbClr val="92D050"/>
                </a:solidFill>
              </a:rPr>
              <a:t>Изводи и препоръки</a:t>
            </a:r>
            <a:endParaRPr lang="bg-BG" b="1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8724" y="2162175"/>
            <a:ext cx="7496175" cy="4410129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smtClean="0"/>
              <a:t>Приложението е тествано само на локална мрежа. Не дава отклонения от очакваните резултатите. Няма сигурност или защита на сметките, паролата и мнемоничната фраза се пращат в чист вид.</a:t>
            </a:r>
          </a:p>
          <a:p>
            <a:pPr marL="0" indent="0" algn="just">
              <a:buNone/>
            </a:pP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Препоръки за бъдещо развитие са използване на по-стара версия на </a:t>
            </a:r>
            <a:r>
              <a:rPr lang="en-US" dirty="0" smtClean="0"/>
              <a:t>web3j</a:t>
            </a:r>
            <a:r>
              <a:rPr lang="bg-BG" dirty="0" smtClean="0"/>
              <a:t>, която да не изисква висока версия на </a:t>
            </a:r>
            <a:r>
              <a:rPr lang="bg-BG" dirty="0" err="1" smtClean="0"/>
              <a:t>андроид</a:t>
            </a:r>
            <a:r>
              <a:rPr lang="bg-BG" dirty="0" smtClean="0"/>
              <a:t> устройството. С това ще се покрие сигурността, защото вече транзакциите ще се подписват на устройството и няма да се изпращат. Може да се помисли за профил, с който да се влиза в приложението като допълнителна защита. Дизайна трябва да стане по-приятен за потребителите. Може да се добавят въвеждане на адресите чрез сканиране на баркод вместо само да се въвеждат на ръка.</a:t>
            </a:r>
          </a:p>
        </p:txBody>
      </p:sp>
    </p:spTree>
    <p:extLst>
      <p:ext uri="{BB962C8B-B14F-4D97-AF65-F5344CB8AC3E}">
        <p14:creationId xmlns:p14="http://schemas.microsoft.com/office/powerpoint/2010/main" val="152519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17" y="2907891"/>
            <a:ext cx="9306233" cy="749709"/>
          </a:xfrm>
        </p:spPr>
        <p:txBody>
          <a:bodyPr>
            <a:noAutofit/>
          </a:bodyPr>
          <a:lstStyle/>
          <a:p>
            <a:pPr algn="ctr"/>
            <a:r>
              <a:rPr lang="bg-BG" sz="4000" i="1" dirty="0" smtClean="0"/>
              <a:t>БЛАГОДАРЯ ВИ ЗА ВНИМАНИЕТО</a:t>
            </a:r>
            <a:endParaRPr lang="bg-BG" sz="4000" i="1" dirty="0"/>
          </a:p>
        </p:txBody>
      </p:sp>
    </p:spTree>
    <p:extLst>
      <p:ext uri="{BB962C8B-B14F-4D97-AF65-F5344CB8AC3E}">
        <p14:creationId xmlns:p14="http://schemas.microsoft.com/office/powerpoint/2010/main" val="33730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 smtClean="0">
                <a:solidFill>
                  <a:srgbClr val="92D050"/>
                </a:solidFill>
              </a:rPr>
              <a:t>Съдържание</a:t>
            </a:r>
            <a:endParaRPr lang="bg-BG" sz="40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2354"/>
            <a:ext cx="10515600" cy="4351338"/>
          </a:xfrm>
        </p:spPr>
        <p:txBody>
          <a:bodyPr/>
          <a:lstStyle/>
          <a:p>
            <a:r>
              <a:rPr lang="bg-BG" dirty="0" smtClean="0"/>
              <a:t>Съществуващи решения</a:t>
            </a:r>
          </a:p>
          <a:p>
            <a:r>
              <a:rPr lang="bg-BG" dirty="0" smtClean="0"/>
              <a:t>Цели и задачи</a:t>
            </a:r>
            <a:endParaRPr lang="en-US" dirty="0" smtClean="0"/>
          </a:p>
          <a:p>
            <a:r>
              <a:rPr lang="bg-BG" dirty="0" smtClean="0"/>
              <a:t>Функционални изисквания</a:t>
            </a:r>
          </a:p>
          <a:p>
            <a:r>
              <a:rPr lang="bg-BG" dirty="0" smtClean="0"/>
              <a:t>Логически модел</a:t>
            </a:r>
          </a:p>
          <a:p>
            <a:r>
              <a:rPr lang="bg-BG" dirty="0" smtClean="0"/>
              <a:t>Архитектура</a:t>
            </a:r>
          </a:p>
          <a:p>
            <a:r>
              <a:rPr lang="ru-RU" dirty="0"/>
              <a:t>Използвани езици и среди за постигане на </a:t>
            </a:r>
            <a:r>
              <a:rPr lang="ru-RU" dirty="0" smtClean="0"/>
              <a:t>целите</a:t>
            </a:r>
          </a:p>
          <a:p>
            <a:r>
              <a:rPr lang="bg-BG" dirty="0" smtClean="0"/>
              <a:t>Резултати</a:t>
            </a:r>
            <a:endParaRPr lang="bg-BG" dirty="0" smtClean="0"/>
          </a:p>
          <a:p>
            <a:r>
              <a:rPr lang="bg-BG" dirty="0" smtClean="0"/>
              <a:t>Изводи и препоръки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708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rgbClr val="92D050"/>
                </a:solidFill>
              </a:rPr>
              <a:t>Съществуващи решения</a:t>
            </a:r>
            <a:endParaRPr lang="bg-BG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743074"/>
            <a:ext cx="10572750" cy="4400551"/>
          </a:xfrm>
        </p:spPr>
        <p:txBody>
          <a:bodyPr/>
          <a:lstStyle/>
          <a:p>
            <a:r>
              <a:rPr lang="en-US" dirty="0" err="1" smtClean="0"/>
              <a:t>Luno</a:t>
            </a:r>
            <a:endParaRPr lang="en-US" dirty="0" smtClean="0"/>
          </a:p>
          <a:p>
            <a:r>
              <a:rPr lang="en-US" dirty="0" err="1" smtClean="0"/>
              <a:t>Eidoo</a:t>
            </a:r>
            <a:endParaRPr lang="en-US" dirty="0" smtClean="0"/>
          </a:p>
          <a:p>
            <a:r>
              <a:rPr lang="en-US" dirty="0" smtClean="0"/>
              <a:t>QUID</a:t>
            </a:r>
          </a:p>
          <a:p>
            <a:r>
              <a:rPr lang="en-US" dirty="0" err="1" smtClean="0"/>
              <a:t>Infinito</a:t>
            </a:r>
            <a:r>
              <a:rPr lang="en-US" dirty="0" smtClean="0"/>
              <a:t> wallet</a:t>
            </a:r>
          </a:p>
          <a:p>
            <a:r>
              <a:rPr lang="en-US" dirty="0" err="1" smtClean="0"/>
              <a:t>imToken</a:t>
            </a:r>
            <a:endParaRPr lang="en-US" dirty="0" smtClean="0"/>
          </a:p>
          <a:p>
            <a:r>
              <a:rPr lang="en-US" dirty="0" smtClean="0"/>
              <a:t>Ethereum + ERC20 Tokens</a:t>
            </a:r>
          </a:p>
          <a:p>
            <a:r>
              <a:rPr lang="en-US" dirty="0" smtClean="0"/>
              <a:t>CIRCLE – ERC20 WALLET</a:t>
            </a:r>
          </a:p>
          <a:p>
            <a:r>
              <a:rPr lang="en-US" dirty="0" smtClean="0"/>
              <a:t>Trust</a:t>
            </a:r>
          </a:p>
          <a:p>
            <a:r>
              <a:rPr lang="en-US" dirty="0" err="1" smtClean="0"/>
              <a:t>Guardo</a:t>
            </a:r>
            <a:r>
              <a:rPr lang="en-US" dirty="0" smtClean="0"/>
              <a:t> Ethereum Wallet</a:t>
            </a:r>
          </a:p>
          <a:p>
            <a:r>
              <a:rPr lang="en-US" dirty="0" smtClean="0"/>
              <a:t>Ethereum Wallet – </a:t>
            </a:r>
            <a:r>
              <a:rPr lang="en-US" dirty="0" err="1" smtClean="0"/>
              <a:t>CitoWise</a:t>
            </a:r>
            <a:endParaRPr lang="en-US" dirty="0" smtClean="0"/>
          </a:p>
          <a:p>
            <a:r>
              <a:rPr lang="bg-BG" dirty="0"/>
              <a:t>и</a:t>
            </a:r>
            <a:r>
              <a:rPr lang="bg-BG" dirty="0" smtClean="0"/>
              <a:t> т.н.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516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rgbClr val="92D050"/>
                </a:solidFill>
              </a:rPr>
              <a:t>Цел и задачи</a:t>
            </a:r>
            <a:endParaRPr lang="bg-BG" b="1" dirty="0">
              <a:solidFill>
                <a:srgbClr val="92D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1472" y="2160589"/>
            <a:ext cx="7028391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smtClean="0"/>
              <a:t>Целта на текущата дипломна работа е разработване на приложение за управляване на</a:t>
            </a:r>
            <a:r>
              <a:rPr lang="en-US" dirty="0" smtClean="0"/>
              <a:t> Ethereum</a:t>
            </a:r>
            <a:r>
              <a:rPr lang="bg-BG" dirty="0" smtClean="0"/>
              <a:t> сметки по </a:t>
            </a:r>
            <a:r>
              <a:rPr lang="en-US" dirty="0" smtClean="0"/>
              <a:t>ERC20 </a:t>
            </a:r>
            <a:r>
              <a:rPr lang="bg-BG" dirty="0" smtClean="0"/>
              <a:t>стандарта</a:t>
            </a:r>
            <a:r>
              <a:rPr lang="en-US" dirty="0" smtClean="0"/>
              <a:t>.</a:t>
            </a:r>
          </a:p>
          <a:p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Задачата да се разработи </a:t>
            </a:r>
            <a:r>
              <a:rPr lang="en-US" dirty="0" smtClean="0"/>
              <a:t>Android </a:t>
            </a:r>
            <a:r>
              <a:rPr lang="bg-BG" dirty="0" smtClean="0"/>
              <a:t>приложение, което да се свързва с възел от </a:t>
            </a:r>
            <a:r>
              <a:rPr lang="en-US" dirty="0" smtClean="0"/>
              <a:t>Ethereum </a:t>
            </a:r>
            <a:r>
              <a:rPr lang="bg-BG" dirty="0" smtClean="0"/>
              <a:t>мрежата.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001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rgbClr val="92D050"/>
                </a:solidFill>
              </a:rPr>
              <a:t>Функционални изисквания</a:t>
            </a:r>
            <a:endParaRPr lang="bg-BG" b="1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691531"/>
            <a:ext cx="8596668" cy="3880773"/>
          </a:xfrm>
        </p:spPr>
        <p:txBody>
          <a:bodyPr/>
          <a:lstStyle/>
          <a:p>
            <a:r>
              <a:rPr lang="bg-BG" dirty="0"/>
              <a:t>Преглед на баланса по сметките.</a:t>
            </a:r>
          </a:p>
          <a:p>
            <a:r>
              <a:rPr lang="bg-BG" dirty="0"/>
              <a:t>Изпращане на токени.</a:t>
            </a:r>
          </a:p>
          <a:p>
            <a:r>
              <a:rPr lang="bg-BG" dirty="0"/>
              <a:t>Преглед на стари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24413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rgbClr val="92D050"/>
                </a:solidFill>
              </a:rPr>
              <a:t>Логически модел</a:t>
            </a:r>
            <a:endParaRPr lang="bg-BG" b="1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490471"/>
              </p:ext>
            </p:extLst>
          </p:nvPr>
        </p:nvGraphicFramePr>
        <p:xfrm>
          <a:off x="2024063" y="714375"/>
          <a:ext cx="8143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4" imgW="8143886" imgH="5429173" progId="Visio.Drawing.15">
                  <p:embed/>
                </p:oleObj>
              </mc:Choice>
              <mc:Fallback>
                <p:oleObj name="Visio" r:id="rId4" imgW="8143886" imgH="542917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4063" y="714375"/>
                        <a:ext cx="814387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61240"/>
              </p:ext>
            </p:extLst>
          </p:nvPr>
        </p:nvGraphicFramePr>
        <p:xfrm>
          <a:off x="1263650" y="1724025"/>
          <a:ext cx="21209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6" imgW="3790856" imgH="9686809" progId="Visio.Drawing.15">
                  <p:embed/>
                </p:oleObj>
              </mc:Choice>
              <mc:Fallback>
                <p:oleObj name="Visio" r:id="rId6" imgW="3790856" imgH="96868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3650" y="1724025"/>
                        <a:ext cx="2120900" cy="481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5692"/>
              </p:ext>
            </p:extLst>
          </p:nvPr>
        </p:nvGraphicFramePr>
        <p:xfrm>
          <a:off x="3852863" y="1719580"/>
          <a:ext cx="1566861" cy="481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8" imgW="4819773" imgH="14820926" progId="Visio.Drawing.15">
                  <p:embed/>
                </p:oleObj>
              </mc:Choice>
              <mc:Fallback>
                <p:oleObj name="Visio" r:id="rId8" imgW="4819773" imgH="148209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2863" y="1719580"/>
                        <a:ext cx="1566861" cy="481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037139"/>
              </p:ext>
            </p:extLst>
          </p:nvPr>
        </p:nvGraphicFramePr>
        <p:xfrm>
          <a:off x="6096000" y="1719580"/>
          <a:ext cx="2235953" cy="481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10" imgW="6534056" imgH="14077899" progId="Visio.Drawing.15">
                  <p:embed/>
                </p:oleObj>
              </mc:Choice>
              <mc:Fallback>
                <p:oleObj name="Visio" r:id="rId10" imgW="6534056" imgH="140778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0" y="1719580"/>
                        <a:ext cx="2235953" cy="481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84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pPr algn="ctr"/>
            <a:r>
              <a:rPr lang="bg-BG" b="1" dirty="0" smtClean="0">
                <a:solidFill>
                  <a:srgbClr val="92D050"/>
                </a:solidFill>
              </a:rPr>
              <a:t>Архитектура</a:t>
            </a:r>
            <a:endParaRPr lang="bg-BG" b="1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975235"/>
              </p:ext>
            </p:extLst>
          </p:nvPr>
        </p:nvGraphicFramePr>
        <p:xfrm>
          <a:off x="1225550" y="1281113"/>
          <a:ext cx="78724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11915656" imgH="8201102" progId="Visio.Drawing.15">
                  <p:embed/>
                </p:oleObj>
              </mc:Choice>
              <mc:Fallback>
                <p:oleObj name="Visio" r:id="rId4" imgW="11915656" imgH="82011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5550" y="1281113"/>
                        <a:ext cx="78724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81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rgbClr val="92D050"/>
                </a:solidFill>
              </a:rPr>
              <a:t>Използвани </a:t>
            </a:r>
            <a:r>
              <a:rPr lang="bg-BG" b="1" dirty="0" smtClean="0">
                <a:solidFill>
                  <a:srgbClr val="92D050"/>
                </a:solidFill>
              </a:rPr>
              <a:t>езици и </a:t>
            </a:r>
            <a:r>
              <a:rPr lang="bg-BG" b="1" dirty="0" smtClean="0">
                <a:solidFill>
                  <a:srgbClr val="92D050"/>
                </a:solidFill>
              </a:rPr>
              <a:t>среди за постигане на целите</a:t>
            </a:r>
            <a:endParaRPr lang="bg-BG" b="1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691531"/>
            <a:ext cx="8596668" cy="3880773"/>
          </a:xfrm>
        </p:spPr>
        <p:txBody>
          <a:bodyPr/>
          <a:lstStyle/>
          <a:p>
            <a:r>
              <a:rPr lang="en-US" dirty="0" smtClean="0"/>
              <a:t>Java</a:t>
            </a:r>
            <a:endParaRPr lang="bg-BG" dirty="0" smtClean="0"/>
          </a:p>
          <a:p>
            <a:r>
              <a:rPr lang="en-US" dirty="0" smtClean="0"/>
              <a:t>Web3j </a:t>
            </a:r>
            <a:r>
              <a:rPr lang="bg-BG" dirty="0" smtClean="0"/>
              <a:t>и </a:t>
            </a:r>
            <a:r>
              <a:rPr lang="en-US" dirty="0" smtClean="0"/>
              <a:t>web3 console tool</a:t>
            </a:r>
          </a:p>
          <a:p>
            <a:r>
              <a:rPr lang="en-US" dirty="0" smtClean="0"/>
              <a:t>Spring Framework</a:t>
            </a:r>
            <a:endParaRPr lang="bg-BG" dirty="0" smtClean="0"/>
          </a:p>
          <a:p>
            <a:r>
              <a:rPr lang="en-US" dirty="0" smtClean="0"/>
              <a:t>Solidity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NetBeans</a:t>
            </a:r>
          </a:p>
          <a:p>
            <a:r>
              <a:rPr lang="en-US" dirty="0" smtClean="0"/>
              <a:t>Ganache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315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rgbClr val="92D050"/>
                </a:solidFill>
              </a:rPr>
              <a:t>Резултати</a:t>
            </a:r>
            <a:endParaRPr lang="bg-BG" b="1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69153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Реализирано е:</a:t>
            </a:r>
            <a:endParaRPr lang="en-US" dirty="0" smtClean="0"/>
          </a:p>
          <a:p>
            <a:r>
              <a:rPr lang="bg-BG" dirty="0" smtClean="0"/>
              <a:t>Добавяне и изтриване на сметки</a:t>
            </a:r>
            <a:endParaRPr lang="bg-BG" dirty="0" smtClean="0"/>
          </a:p>
          <a:p>
            <a:r>
              <a:rPr lang="bg-BG" dirty="0" smtClean="0"/>
              <a:t>Добавяне и изтриване на договори</a:t>
            </a:r>
          </a:p>
          <a:p>
            <a:r>
              <a:rPr lang="bg-BG" dirty="0" smtClean="0"/>
              <a:t>Добавяне и изтриване на мрежи</a:t>
            </a:r>
          </a:p>
          <a:p>
            <a:r>
              <a:rPr lang="bg-BG" dirty="0" smtClean="0"/>
              <a:t>Извличане на транзакциите за определена сметка и визуализирането и</a:t>
            </a:r>
          </a:p>
          <a:p>
            <a:r>
              <a:rPr lang="bg-BG" dirty="0" smtClean="0"/>
              <a:t>Изпращане на етер и токени</a:t>
            </a:r>
          </a:p>
          <a:p>
            <a:r>
              <a:rPr lang="bg-BG" dirty="0" smtClean="0"/>
              <a:t>Преглед на балансите по договорите</a:t>
            </a:r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2540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Words>322</Words>
  <Application>Microsoft Office PowerPoint</Application>
  <PresentationFormat>Widescreen</PresentationFormat>
  <Paragraphs>63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Microsoft Visio Drawing</vt:lpstr>
      <vt:lpstr>Мобилно Андроид приложение за управление на блокчейн сметки с ERC20 криптовалута</vt:lpstr>
      <vt:lpstr>Съдържание</vt:lpstr>
      <vt:lpstr>Съществуващи решения</vt:lpstr>
      <vt:lpstr>Цел и задачи</vt:lpstr>
      <vt:lpstr>Функционални изисквания</vt:lpstr>
      <vt:lpstr>Логически модел</vt:lpstr>
      <vt:lpstr>Архитектура</vt:lpstr>
      <vt:lpstr>Използвани езици и среди за постигане на целите</vt:lpstr>
      <vt:lpstr>Резултати</vt:lpstr>
      <vt:lpstr>Изводи и препоръки</vt:lpstr>
      <vt:lpstr>БЛАГОДАРЯ ВИ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уеб услуги с JAVA и SPRING Framework</dc:title>
  <dc:creator>Tsvety</dc:creator>
  <cp:lastModifiedBy>Teodor Todorov</cp:lastModifiedBy>
  <cp:revision>45</cp:revision>
  <dcterms:created xsi:type="dcterms:W3CDTF">2018-04-26T18:55:06Z</dcterms:created>
  <dcterms:modified xsi:type="dcterms:W3CDTF">2018-09-16T18:16:02Z</dcterms:modified>
</cp:coreProperties>
</file>