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Agrandir Grand Medium" charset="1" panose="00000607000000000000"/>
      <p:regular r:id="rId30"/>
    </p:embeddedFont>
    <p:embeddedFont>
      <p:font typeface="Public Sans" charset="1" panose="00000000000000000000"/>
      <p:regular r:id="rId31"/>
    </p:embeddedFont>
    <p:embeddedFont>
      <p:font typeface="Public Sans Thin" charset="1" panose="00000000000000000000"/>
      <p:regular r:id="rId32"/>
    </p:embeddedFont>
    <p:embeddedFont>
      <p:font typeface="Public Sans Bold" charset="1" panose="00000000000000000000"/>
      <p:regular r:id="rId33"/>
    </p:embeddedFont>
    <p:embeddedFont>
      <p:font typeface="Canva Sans" charset="1" panose="020B0503030501040103"/>
      <p:regular r:id="rId34"/>
    </p:embeddedFont>
    <p:embeddedFont>
      <p:font typeface="Agrandir Grand Bold" charset="1" panose="00000807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61" y="3600450"/>
            <a:ext cx="13411678" cy="288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b="true" sz="5999" spc="185">
                <a:solidFill>
                  <a:srgbClr val="FFFFFF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PalmSecure Revolutionizing Transport with Biometric Precision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12303" y="7660001"/>
            <a:ext cx="5429656" cy="1753007"/>
            <a:chOff x="0" y="0"/>
            <a:chExt cx="7239541" cy="233734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3871377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GROUP MEMBERS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72373"/>
              <a:ext cx="7239541" cy="1664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Talha Bilal (K21-3349)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Hamza (K21-4579)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Salar (K21-4619)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564452" y="7602851"/>
            <a:ext cx="290353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SUPERVISOR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64452" y="8269604"/>
            <a:ext cx="369484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Dr. Muhammad Atif Tahir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303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Thursday, 12/12/2024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III. 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2505972"/>
            <a:ext cx="15197404" cy="631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Our project utilizes the Comprehensive Competition Network (CCNet) for palmprint recognition. The CCNet model integrates multiple competition mechanisms to enhance feature extraction and recognition accuracy.</a:t>
            </a:r>
          </a:p>
          <a:p>
            <a:pPr algn="l">
              <a:lnSpc>
                <a:spcPts val="4159"/>
              </a:lnSpc>
            </a:pP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Key Components:</a:t>
            </a:r>
          </a:p>
          <a:p>
            <a:pPr algn="l" marL="561339" indent="-280669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Learnable Gabor Filters: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Automatic adaptation to varying input features.</a:t>
            </a:r>
          </a:p>
          <a:p>
            <a:pPr algn="l" marL="561339" indent="-280669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Spatial Competition Module: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Analyzes relationships between different palmprint regions.</a:t>
            </a:r>
          </a:p>
          <a:p>
            <a:pPr algn="l" marL="561339" indent="-280669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Channel Competition Module: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Determines dominant texture responses along specific feature channels.</a:t>
            </a:r>
          </a:p>
          <a:p>
            <a:pPr algn="l" marL="561339" indent="-280669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Multi-Order Competition Module: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Captures multiscale and higher-order texture features.</a:t>
            </a:r>
          </a:p>
          <a:p>
            <a:pPr algn="l" marL="561339" indent="-280669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Comprehensive Competition Mechanism: 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Unifies spatial, channel, and multi-order competition mechanisms for efficient feature extraction.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CCNet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1613797"/>
            <a:ext cx="15197404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000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CCNet Architecture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108202" y="1756672"/>
            <a:ext cx="7921042" cy="8399341"/>
          </a:xfrm>
          <a:custGeom>
            <a:avLst/>
            <a:gdLst/>
            <a:ahLst/>
            <a:cxnLst/>
            <a:rect r="r" b="b" t="t" l="l"/>
            <a:pathLst>
              <a:path h="8399341" w="7921042">
                <a:moveTo>
                  <a:pt x="0" y="0"/>
                </a:moveTo>
                <a:lnTo>
                  <a:pt x="7921042" y="0"/>
                </a:lnTo>
                <a:lnTo>
                  <a:pt x="7921042" y="8399341"/>
                </a:lnTo>
                <a:lnTo>
                  <a:pt x="0" y="83993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47" t="-1968" r="0" b="-196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2303" y="4498789"/>
            <a:ext cx="4961613" cy="4759511"/>
          </a:xfrm>
          <a:custGeom>
            <a:avLst/>
            <a:gdLst/>
            <a:ahLst/>
            <a:cxnLst/>
            <a:rect r="r" b="b" t="t" l="l"/>
            <a:pathLst>
              <a:path h="4759511" w="4961613">
                <a:moveTo>
                  <a:pt x="0" y="0"/>
                </a:moveTo>
                <a:lnTo>
                  <a:pt x="4961614" y="0"/>
                </a:lnTo>
                <a:lnTo>
                  <a:pt x="4961614" y="4759511"/>
                </a:lnTo>
                <a:lnTo>
                  <a:pt x="0" y="475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III. 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303" y="2264672"/>
            <a:ext cx="7450722" cy="242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Benefits: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Improved recognition accuracy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fficient feature extraction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R</a:t>
            </a: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obustness to varying input features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IV.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2496447"/>
            <a:ext cx="15197404" cy="6455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2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Metrics: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Equ</a:t>
            </a: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 Error Rate (EER):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Meas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ures the balance between False Acceptance Rate (FAR) and False Rejection Rate (FRR).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False Acceptance Rate (FAR): 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Percentage of unauthorized users incorrectly accepted.</a:t>
            </a:r>
          </a:p>
          <a:p>
            <a:pPr algn="l" marL="539746" indent="-269873" lvl="1">
              <a:lnSpc>
                <a:spcPts val="3999"/>
              </a:lnSpc>
              <a:buFont typeface="Arial"/>
              <a:buChar char="•"/>
            </a:pPr>
            <a:r>
              <a:rPr lang="en-US" b="true" sz="24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False Rejection Rate (FRR):</a:t>
            </a:r>
            <a:r>
              <a:rPr lang="en-US" sz="24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Percentage of legitimate users incorrectly rejected.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Accuracy: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Ratio of correctly classified samples to total samples.</a:t>
            </a:r>
          </a:p>
          <a:p>
            <a:pPr algn="l">
              <a:lnSpc>
                <a:spcPts val="4799"/>
              </a:lnSpc>
            </a:pPr>
            <a:r>
              <a:rPr lang="en-US" sz="2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EER is Preferred Over Accuracy: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EER provides a balanced measure of performance, addressing the trade-off between FAR and FRR.</a:t>
            </a:r>
          </a:p>
          <a:p>
            <a:pPr algn="l" marL="561336" indent="-280668" lvl="1">
              <a:lnSpc>
                <a:spcPts val="4159"/>
              </a:lnSpc>
              <a:buFont typeface="Arial"/>
              <a:buChar char="•"/>
            </a:pP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Accuracy may obscure the trade-offs between FAR and FRR, making EER a more reliable metric for biometric systems.</a:t>
            </a:r>
          </a:p>
          <a:p>
            <a:pPr algn="l">
              <a:lnSpc>
                <a:spcPts val="41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Evaluation Metrics for Palmprint Recognition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IV.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2534547"/>
            <a:ext cx="15239989" cy="278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Performance Indicators: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Equal Error Rate (EER): 0.4%, Testing</a:t>
            </a: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Accuracy: 94%</a:t>
            </a:r>
          </a:p>
          <a:p>
            <a:pPr algn="l">
              <a:lnSpc>
                <a:spcPts val="3199"/>
              </a:lnSpc>
            </a:pPr>
          </a:p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Our implementation achieved an EER of 0.4%, closely matching the state-of-the-art performance of CCM. Both methods demonstrated excellent separation in inner-class and outer-class score distributions, indicating effective feature learning and matching. This suggests that both methods are highly accurate in distinguishing between genuine and impostor pairs.</a:t>
            </a:r>
          </a:p>
          <a:p>
            <a:pPr algn="l">
              <a:lnSpc>
                <a:spcPts val="3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Tongji Contactless Palmprint Dataset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2303" y="5636523"/>
            <a:ext cx="15197404" cy="3621777"/>
            <a:chOff x="0" y="0"/>
            <a:chExt cx="20263205" cy="48290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538878" y="0"/>
              <a:ext cx="6438715" cy="4829037"/>
            </a:xfrm>
            <a:custGeom>
              <a:avLst/>
              <a:gdLst/>
              <a:ahLst/>
              <a:cxnLst/>
              <a:rect r="r" b="b" t="t" l="l"/>
              <a:pathLst>
                <a:path h="4829037" w="6438715">
                  <a:moveTo>
                    <a:pt x="0" y="0"/>
                  </a:moveTo>
                  <a:lnTo>
                    <a:pt x="6438715" y="0"/>
                  </a:lnTo>
                  <a:lnTo>
                    <a:pt x="6438715" y="4829037"/>
                  </a:lnTo>
                  <a:lnTo>
                    <a:pt x="0" y="4829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38715" cy="4829037"/>
            </a:xfrm>
            <a:custGeom>
              <a:avLst/>
              <a:gdLst/>
              <a:ahLst/>
              <a:cxnLst/>
              <a:rect r="r" b="b" t="t" l="l"/>
              <a:pathLst>
                <a:path h="4829037" w="6438715">
                  <a:moveTo>
                    <a:pt x="0" y="0"/>
                  </a:moveTo>
                  <a:lnTo>
                    <a:pt x="6438715" y="0"/>
                  </a:lnTo>
                  <a:lnTo>
                    <a:pt x="6438715" y="4829037"/>
                  </a:lnTo>
                  <a:lnTo>
                    <a:pt x="0" y="4829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921672" y="2107602"/>
              <a:ext cx="6341533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Figure 1: Tongji Dataset Results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IV.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2534547"/>
            <a:ext cx="15239989" cy="238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Performance Indicators: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Equal Error Rate (EER): 5.77%, Testing Accuracy: 96%</a:t>
            </a:r>
          </a:p>
          <a:p>
            <a:pPr algn="l">
              <a:lnSpc>
                <a:spcPts val="3199"/>
              </a:lnSpc>
            </a:pPr>
          </a:p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The CCNet model demonstrated exceptional performance, characterized by a clear separation between inner-class and outer-class scores. This indicates the model's ability to effectively extract discriminative features in contactless palmprint recognition. </a:t>
            </a:r>
          </a:p>
          <a:p>
            <a:pPr algn="l">
              <a:lnSpc>
                <a:spcPts val="3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COEP Palmprint Dataset: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2303" y="5305463"/>
            <a:ext cx="15495309" cy="3850377"/>
            <a:chOff x="0" y="0"/>
            <a:chExt cx="20660411" cy="51338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542131" y="0"/>
              <a:ext cx="6845115" cy="5133836"/>
            </a:xfrm>
            <a:custGeom>
              <a:avLst/>
              <a:gdLst/>
              <a:ahLst/>
              <a:cxnLst/>
              <a:rect r="r" b="b" t="t" l="l"/>
              <a:pathLst>
                <a:path h="5133836" w="6845115">
                  <a:moveTo>
                    <a:pt x="0" y="0"/>
                  </a:moveTo>
                  <a:lnTo>
                    <a:pt x="6845115" y="0"/>
                  </a:lnTo>
                  <a:lnTo>
                    <a:pt x="6845115" y="5133836"/>
                  </a:lnTo>
                  <a:lnTo>
                    <a:pt x="0" y="5133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36613"/>
              <a:ext cx="6465431" cy="4849074"/>
            </a:xfrm>
            <a:custGeom>
              <a:avLst/>
              <a:gdLst/>
              <a:ahLst/>
              <a:cxnLst/>
              <a:rect r="r" b="b" t="t" l="l"/>
              <a:pathLst>
                <a:path h="4849074" w="6465431">
                  <a:moveTo>
                    <a:pt x="0" y="0"/>
                  </a:moveTo>
                  <a:lnTo>
                    <a:pt x="6465431" y="0"/>
                  </a:lnTo>
                  <a:lnTo>
                    <a:pt x="6465431" y="4849073"/>
                  </a:lnTo>
                  <a:lnTo>
                    <a:pt x="0" y="4849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4390844" y="2010235"/>
              <a:ext cx="6269567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Figure 1: COEP Dataset Results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2534547"/>
            <a:ext cx="15239989" cy="319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Performance Indicators: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Equal Error Rate (EER): 20%, Testing Accuracy: 84%</a:t>
            </a:r>
          </a:p>
          <a:p>
            <a:pPr algn="l">
              <a:lnSpc>
                <a:spcPts val="3199"/>
              </a:lnSpc>
            </a:pPr>
          </a:p>
          <a:p>
            <a:pPr algn="l">
              <a:lnSpc>
                <a:spcPts val="31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and Fut</a:t>
            </a: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ure Improvements: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Higher EER indicates challenges in generalization due to intra-class variability and noise.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Potential improvements through dataset-specific tuning of the CCNet architecture.</a:t>
            </a:r>
          </a:p>
          <a:p>
            <a:pPr algn="l">
              <a:lnSpc>
                <a:spcPts val="3199"/>
              </a:lnSpc>
            </a:pPr>
          </a:p>
          <a:p>
            <a:pPr algn="l">
              <a:lnSpc>
                <a:spcPts val="31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IV. 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CASIA Palmprint Image Database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2303" y="5554616"/>
            <a:ext cx="14461333" cy="3529702"/>
            <a:chOff x="0" y="0"/>
            <a:chExt cx="19281777" cy="4706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050028" y="0"/>
              <a:ext cx="6275026" cy="4706270"/>
            </a:xfrm>
            <a:custGeom>
              <a:avLst/>
              <a:gdLst/>
              <a:ahLst/>
              <a:cxnLst/>
              <a:rect r="r" b="b" t="t" l="l"/>
              <a:pathLst>
                <a:path h="4706270" w="6275026">
                  <a:moveTo>
                    <a:pt x="0" y="0"/>
                  </a:moveTo>
                  <a:lnTo>
                    <a:pt x="6275026" y="0"/>
                  </a:lnTo>
                  <a:lnTo>
                    <a:pt x="6275026" y="4706270"/>
                  </a:lnTo>
                  <a:lnTo>
                    <a:pt x="0" y="4706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5026" cy="4706270"/>
            </a:xfrm>
            <a:custGeom>
              <a:avLst/>
              <a:gdLst/>
              <a:ahLst/>
              <a:cxnLst/>
              <a:rect r="r" b="b" t="t" l="l"/>
              <a:pathLst>
                <a:path h="4706270" w="6275026">
                  <a:moveTo>
                    <a:pt x="0" y="0"/>
                  </a:moveTo>
                  <a:lnTo>
                    <a:pt x="6275026" y="0"/>
                  </a:lnTo>
                  <a:lnTo>
                    <a:pt x="6275026" y="4706270"/>
                  </a:lnTo>
                  <a:lnTo>
                    <a:pt x="0" y="4706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3325054" y="2073476"/>
              <a:ext cx="5956723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Figure 1: Casia Dataset Results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IV. 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2534547"/>
            <a:ext cx="15239989" cy="278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Performance Indicators:</a:t>
            </a:r>
          </a:p>
          <a:p>
            <a:pPr algn="l" marL="431799" indent="-215899" lvl="1">
              <a:lnSpc>
                <a:spcPts val="3199"/>
              </a:lnSpc>
              <a:buFont typeface="Arial"/>
              <a:buChar char="•"/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Testing Accuracy: 99%, Equal Error Rate (EER): 0.1%</a:t>
            </a:r>
          </a:p>
          <a:p>
            <a:pPr algn="l">
              <a:lnSpc>
                <a:spcPts val="3199"/>
              </a:lnSpc>
            </a:pPr>
          </a:p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The CCNet model demonstrated robustness and high reliability in real-world scenarios, achieving impressive results despite variations in image quality. Its adaptability and potential applicability in diverse conditions make it suitable for practical deployment.</a:t>
            </a:r>
          </a:p>
          <a:p>
            <a:pPr algn="l">
              <a:lnSpc>
                <a:spcPts val="3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1594747"/>
            <a:ext cx="15197404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 b="true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Locally Collected Dataset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12303" y="5636523"/>
            <a:ext cx="15164346" cy="3621777"/>
            <a:chOff x="0" y="0"/>
            <a:chExt cx="20219128" cy="48290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573499" y="0"/>
              <a:ext cx="6438715" cy="4829037"/>
            </a:xfrm>
            <a:custGeom>
              <a:avLst/>
              <a:gdLst/>
              <a:ahLst/>
              <a:cxnLst/>
              <a:rect r="r" b="b" t="t" l="l"/>
              <a:pathLst>
                <a:path h="4829037" w="6438715">
                  <a:moveTo>
                    <a:pt x="0" y="0"/>
                  </a:moveTo>
                  <a:lnTo>
                    <a:pt x="6438715" y="0"/>
                  </a:lnTo>
                  <a:lnTo>
                    <a:pt x="6438715" y="4829037"/>
                  </a:lnTo>
                  <a:lnTo>
                    <a:pt x="0" y="4829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38715" cy="4829037"/>
            </a:xfrm>
            <a:custGeom>
              <a:avLst/>
              <a:gdLst/>
              <a:ahLst/>
              <a:cxnLst/>
              <a:rect r="r" b="b" t="t" l="l"/>
              <a:pathLst>
                <a:path h="4829037" w="6438715">
                  <a:moveTo>
                    <a:pt x="0" y="0"/>
                  </a:moveTo>
                  <a:lnTo>
                    <a:pt x="6438715" y="0"/>
                  </a:lnTo>
                  <a:lnTo>
                    <a:pt x="6438715" y="4829037"/>
                  </a:lnTo>
                  <a:lnTo>
                    <a:pt x="0" y="4829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4012214" y="1867360"/>
              <a:ext cx="620691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Figure 1: Local Dataset Results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1911806"/>
            <a:ext cx="1523998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FYP Phase 1 Deliverables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92480"/>
            <a:ext cx="68143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3073856"/>
            <a:ext cx="15746997" cy="573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b="true" sz="27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Preparation for Public Datasets: </a:t>
            </a: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Preparation of public datasets for model training and evaluation, including collection, curation, and preprocessing of the Tongji Contactless Palmprint Dataset, CASIA Palmprint Image Database, and COEP Palmprint Dataset.</a:t>
            </a:r>
          </a:p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b="true" sz="27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Collection and Preparation of Locally Collected Dataset: </a:t>
            </a: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Gathering and preparation of a diverse and representative dataset of palmprints for model training and evaluation, including data annotation, labeling, and organization.</a:t>
            </a:r>
          </a:p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b="true" sz="27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Development of the CCNet Model: </a:t>
            </a: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Design and implementation of the CCNet model for palmprint recognition, incorporating spatial, channel, and multi-order competition mechanisms for robust feature extraction.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1911806"/>
            <a:ext cx="1523998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FYP Phase 1 Deliverables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92480"/>
            <a:ext cx="68143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2695838"/>
            <a:ext cx="15239989" cy="648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67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Integration and Training of Datasets: 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Integration of public and locally collected datasets for training and evaluation of the CCNet model, with a focus on achieving competitive performance metrics such as low Equal Error Rates (EER) and well-separated matching score distributions.</a:t>
            </a:r>
          </a:p>
          <a:p>
            <a:pPr algn="l" marL="561339" indent="-280669" lvl="1">
              <a:lnSpc>
                <a:spcPts val="467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Evaluation of Model Performance: 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Comprehensive evaluation of the CCNet model's performance using various metrics, including accuracy, loss curves, Matching Score Distribution curves, and FAR-FRR curves.</a:t>
            </a:r>
          </a:p>
          <a:p>
            <a:pPr algn="l" marL="561339" indent="-280669" lvl="1">
              <a:lnSpc>
                <a:spcPts val="4679"/>
              </a:lnSpc>
              <a:buFont typeface="Arial"/>
              <a:buChar char="•"/>
            </a:pPr>
            <a:r>
              <a:rPr lang="en-US" b="true" sz="25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Preliminary Testing on Locally Collected Dataset: I</a:t>
            </a:r>
            <a:r>
              <a:rPr lang="en-US" sz="25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nitial testing of the CCNet model on the locally collected dataset to assess its generalizability to real-world conditions and gather insights into local dataset processing challenges and application-specific performance requirements.</a:t>
            </a:r>
          </a:p>
          <a:p>
            <a:pPr algn="l">
              <a:lnSpc>
                <a:spcPts val="467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1911806"/>
            <a:ext cx="1523998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FYP Phase 2 Goals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92480"/>
            <a:ext cx="68143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4888" y="2724099"/>
            <a:ext cx="15197404" cy="539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5399"/>
              </a:lnSpc>
              <a:buFont typeface="Arial"/>
              <a:buChar char="•"/>
            </a:pPr>
            <a:r>
              <a:rPr lang="en-US" b="true" sz="29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Complete Local Dataset Testing: </a:t>
            </a:r>
            <a:r>
              <a:rPr lang="en-US" sz="2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Finalize dataset collection, conduct extensive evaluations, and identify areas for improvement.</a:t>
            </a:r>
          </a:p>
          <a:p>
            <a:pPr algn="l" marL="647697" indent="-323848" lvl="1">
              <a:lnSpc>
                <a:spcPts val="5399"/>
              </a:lnSpc>
              <a:buFont typeface="Arial"/>
              <a:buChar char="•"/>
            </a:pPr>
            <a:r>
              <a:rPr lang="en-US" b="true" sz="29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Performance Enhancement Techniques</a:t>
            </a:r>
            <a:r>
              <a:rPr lang="en-US" sz="2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: Implement advanced preprocessing techniques, optimize hyperparameters, and improve accuracy.</a:t>
            </a:r>
          </a:p>
          <a:p>
            <a:pPr algn="l" marL="647697" indent="-323848" lvl="1">
              <a:lnSpc>
                <a:spcPts val="5399"/>
              </a:lnSpc>
              <a:buFont typeface="Arial"/>
              <a:buChar char="•"/>
            </a:pPr>
            <a:r>
              <a:rPr lang="en-US" b="true" sz="29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 Mobile Application (PalmSecure):</a:t>
            </a:r>
            <a:r>
              <a:rPr lang="en-US" sz="29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Design a user-friendly, secure, and efficient mobile app for real-time palmprint recognition, integrating secure data handling and transport infrastructure features.</a:t>
            </a:r>
          </a:p>
          <a:p>
            <a:pPr algn="l">
              <a:lnSpc>
                <a:spcPts val="53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12303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Table of 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6303" y="3463073"/>
            <a:ext cx="1012010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6303" y="4747574"/>
            <a:ext cx="848178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Literature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6303" y="6032074"/>
            <a:ext cx="848178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16303" y="8601075"/>
            <a:ext cx="848178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Conclusion &amp; Discussions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2303" y="3529748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2303" y="4814249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2303" y="6098749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2303" y="7383250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IV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2303" y="8667750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000500" y="3529748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000500" y="4814249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00500" y="6098749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00500" y="7383250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00500" y="8667750"/>
            <a:ext cx="6823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17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48707" y="2399532"/>
            <a:ext cx="150358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pg.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68703" y="7468975"/>
            <a:ext cx="848178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Results</a:t>
            </a:r>
          </a:p>
        </p:txBody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38389"/>
            <a:ext cx="13662332" cy="6506685"/>
          </a:xfrm>
          <a:custGeom>
            <a:avLst/>
            <a:gdLst/>
            <a:ahLst/>
            <a:cxnLst/>
            <a:rect r="r" b="b" t="t" l="l"/>
            <a:pathLst>
              <a:path h="6506685" w="13662332">
                <a:moveTo>
                  <a:pt x="0" y="0"/>
                </a:moveTo>
                <a:lnTo>
                  <a:pt x="13662332" y="0"/>
                </a:lnTo>
                <a:lnTo>
                  <a:pt x="13662332" y="6506685"/>
                </a:lnTo>
                <a:lnTo>
                  <a:pt x="0" y="650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95389"/>
            <a:ext cx="9336047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Project Timeline and Key Milestones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2303" y="792480"/>
            <a:ext cx="68143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14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95760" y="3461482"/>
            <a:ext cx="10963540" cy="4055173"/>
          </a:xfrm>
          <a:custGeom>
            <a:avLst/>
            <a:gdLst/>
            <a:ahLst/>
            <a:cxnLst/>
            <a:rect r="r" b="b" t="t" l="l"/>
            <a:pathLst>
              <a:path h="4055173" w="10963540">
                <a:moveTo>
                  <a:pt x="0" y="0"/>
                </a:moveTo>
                <a:lnTo>
                  <a:pt x="10963540" y="0"/>
                </a:lnTo>
                <a:lnTo>
                  <a:pt x="10963540" y="4055174"/>
                </a:lnTo>
                <a:lnTo>
                  <a:pt x="0" y="4055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1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Department, University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888" y="1812776"/>
            <a:ext cx="474087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Project Impact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4888" y="2852956"/>
            <a:ext cx="4740872" cy="60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Transport Industry: Improved passenge</a:t>
            </a: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r safety and operational security.</a:t>
            </a:r>
          </a:p>
          <a:p>
            <a:pPr algn="l" marL="647700" indent="-323850" lvl="1">
              <a:lnSpc>
                <a:spcPts val="4800"/>
              </a:lnSpc>
              <a:buFont typeface="Arial"/>
              <a:buChar char="•"/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Expansion: Potential applications in banking, ATMs, healthcare, and law enforcement.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816239" y="2897291"/>
            <a:ext cx="10443061" cy="5183556"/>
          </a:xfrm>
          <a:custGeom>
            <a:avLst/>
            <a:gdLst/>
            <a:ahLst/>
            <a:cxnLst/>
            <a:rect r="r" b="b" t="t" l="l"/>
            <a:pathLst>
              <a:path h="5183556" w="10443061">
                <a:moveTo>
                  <a:pt x="0" y="0"/>
                </a:moveTo>
                <a:lnTo>
                  <a:pt x="10443061" y="0"/>
                </a:lnTo>
                <a:lnTo>
                  <a:pt x="10443061" y="5183556"/>
                </a:lnTo>
                <a:lnTo>
                  <a:pt x="0" y="5183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888" y="2752674"/>
            <a:ext cx="4317774" cy="595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Industry, Innovation, and Infrastructure: Building resilient, secure transport systems.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Sustainable Cities and Communities: Enhancing safety and efficiency.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Peace, Justice, and Strong Institutions: Reducing identity fraud and crime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97474" y="1812776"/>
            <a:ext cx="8533642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Sustainable Development Goals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850952" y="2913043"/>
            <a:ext cx="11238583" cy="5152053"/>
          </a:xfrm>
          <a:custGeom>
            <a:avLst/>
            <a:gdLst/>
            <a:ahLst/>
            <a:cxnLst/>
            <a:rect r="r" b="b" t="t" l="l"/>
            <a:pathLst>
              <a:path h="5152053" w="11238583">
                <a:moveTo>
                  <a:pt x="0" y="0"/>
                </a:moveTo>
                <a:lnTo>
                  <a:pt x="11238583" y="0"/>
                </a:lnTo>
                <a:lnTo>
                  <a:pt x="11238583" y="5152053"/>
                </a:lnTo>
                <a:lnTo>
                  <a:pt x="0" y="5152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37" t="-834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2303" y="1911806"/>
            <a:ext cx="7200476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2983230"/>
            <a:ext cx="4867723" cy="540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PalmSecure offers</a:t>
            </a: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 a cutting-edge solution to transport security challenges.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Future scalability into various industries, including banking and healthcare.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Comprehensive approach to biometric identity verification using deep learning.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2303" y="792480"/>
            <a:ext cx="68143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V. Conclusion &amp; Discussions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12780" y="8091561"/>
            <a:ext cx="6781906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1999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Figure 3: https://www.geeksforgeeks.org/amazon-app-that-lets-users-scan-their-palm-to-pay-at-restaurants/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8161" y="2805110"/>
            <a:ext cx="13411678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 spc="279">
                <a:solidFill>
                  <a:srgbClr val="FFFFFF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Thank You</a:t>
            </a:r>
          </a:p>
          <a:p>
            <a:pPr algn="ctr">
              <a:lnSpc>
                <a:spcPts val="10800"/>
              </a:lnSpc>
            </a:pPr>
            <a:r>
              <a:rPr lang="en-US" b="true" sz="9000" spc="279">
                <a:solidFill>
                  <a:srgbClr val="FFFFFF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For Listening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12303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Thursday, 12/12/2024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12303" y="7660001"/>
            <a:ext cx="5429656" cy="1753007"/>
            <a:chOff x="0" y="0"/>
            <a:chExt cx="7239541" cy="233734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3871377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GROUP MEMBERS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72373"/>
              <a:ext cx="7239541" cy="1664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Talha Bilal (K21-3349)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Hamza (K21-4579)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FFFFFF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Muhammad Salar (K21-4619)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564452" y="7605710"/>
            <a:ext cx="290353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SUPERVISOR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64452" y="8269604"/>
            <a:ext cx="369484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Dr. Muhammad Atif Tahir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04178" y="2920099"/>
            <a:ext cx="7648078" cy="5137939"/>
          </a:xfrm>
          <a:custGeom>
            <a:avLst/>
            <a:gdLst/>
            <a:ahLst/>
            <a:cxnLst/>
            <a:rect r="r" b="b" t="t" l="l"/>
            <a:pathLst>
              <a:path h="5137939" w="7648078">
                <a:moveTo>
                  <a:pt x="0" y="0"/>
                </a:moveTo>
                <a:lnTo>
                  <a:pt x="7648078" y="0"/>
                </a:lnTo>
                <a:lnTo>
                  <a:pt x="7648078" y="5137940"/>
                </a:lnTo>
                <a:lnTo>
                  <a:pt x="0" y="5137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I. 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564630"/>
            <a:ext cx="7299885" cy="26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Security breaches and unauthorized access in transport.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Passenger safety concerns.</a:t>
            </a:r>
          </a:p>
          <a:p>
            <a:pPr algn="l" marL="518160" indent="-259080" lvl="1">
              <a:lnSpc>
                <a:spcPts val="4320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Inefficient identity verification systems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72297"/>
            <a:ext cx="8115300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Existing transportation biometric systems are vulnerable to environmental factors, health risks, and accuracy limitations, requiring complex hardware compromising security, efficiency, and revenue. A robust, accurate, and hygienic solution is urgently needed.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4045397"/>
            <a:ext cx="5630498" cy="3148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To develop a palmprint verification system tailored for the transport industry using biometric and deep learning technologies.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2600250"/>
            <a:ext cx="4002398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42801" y="4045397"/>
            <a:ext cx="9699939" cy="382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Security vulnerabilities in current biometric systems</a:t>
            </a:r>
          </a:p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Environmental sensitivity of facial and fingerprint recognition</a:t>
            </a:r>
          </a:p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Health concerns due to contact-based methods</a:t>
            </a:r>
          </a:p>
          <a:p>
            <a:pPr algn="l" marL="604518" indent="-302259" lvl="1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Accuracy limitations under diverse conditions​​</a:t>
            </a:r>
          </a:p>
          <a:p>
            <a:pPr algn="l">
              <a:lnSpc>
                <a:spcPts val="50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42801" y="2600250"/>
            <a:ext cx="1011649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Challenges in the Transport Industry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I.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II. Literature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2303" y="4951928"/>
            <a:ext cx="11202323" cy="3960075"/>
          </a:xfrm>
          <a:custGeom>
            <a:avLst/>
            <a:gdLst/>
            <a:ahLst/>
            <a:cxnLst/>
            <a:rect r="r" b="b" t="t" l="l"/>
            <a:pathLst>
              <a:path h="3960075" w="11202323">
                <a:moveTo>
                  <a:pt x="0" y="0"/>
                </a:moveTo>
                <a:lnTo>
                  <a:pt x="11202323" y="0"/>
                </a:lnTo>
                <a:lnTo>
                  <a:pt x="11202323" y="3960076"/>
                </a:lnTo>
                <a:lnTo>
                  <a:pt x="0" y="396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405" r="0" b="-1840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4888" y="1888976"/>
            <a:ext cx="15197404" cy="57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2999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Comprehensive Coordination Mechanism?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4888" y="2823696"/>
            <a:ext cx="15197404" cy="151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b="true" sz="2299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Extracts mu</a:t>
            </a:r>
            <a:r>
              <a:rPr lang="en-US" b="true" sz="2299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lti-order texture and spatial features</a:t>
            </a:r>
          </a:p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b="true" sz="2299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Overcomes limitations of other biometric methods</a:t>
            </a:r>
          </a:p>
          <a:p>
            <a:pPr algn="l">
              <a:lnSpc>
                <a:spcPts val="36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019795" y="5738166"/>
            <a:ext cx="423950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2000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Fig 2: https://www.sciencedirect.com/science/article/pii/S0031320304001001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II. Literature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4888" y="1879451"/>
            <a:ext cx="1519740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3000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Why Comprehensive Coordination Mechanism?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888" y="2814856"/>
            <a:ext cx="15197404" cy="606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b="true" sz="24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Robust Feature Extraction: extracts multi-order texture and spatial features, providing a more comprehensive representation of palmprint images.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b="true" sz="24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Improved Generalizability: eliminates the need for class labels or pre-trained filters, enhancing its ability to generalize to unseen data.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b="true" sz="24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Improved Robustness: provides robust feature extraction mechanisms, improving recognition accuracy and robustness against environmental factors.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b="true" sz="24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Non-Contact and Hygienic: supports touchless palmprint recognition, offering a non-contact and hygienic solution.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b="true" sz="24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Scalability: CCM's efficient architecture allows for scalable deployment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248404" y="1958638"/>
            <a:ext cx="10010896" cy="6369724"/>
          </a:xfrm>
          <a:custGeom>
            <a:avLst/>
            <a:gdLst/>
            <a:ahLst/>
            <a:cxnLst/>
            <a:rect r="r" b="b" t="t" l="l"/>
            <a:pathLst>
              <a:path h="6369724" w="10010896">
                <a:moveTo>
                  <a:pt x="0" y="0"/>
                </a:moveTo>
                <a:lnTo>
                  <a:pt x="10010896" y="0"/>
                </a:lnTo>
                <a:lnTo>
                  <a:pt x="10010896" y="6369724"/>
                </a:lnTo>
                <a:lnTo>
                  <a:pt x="0" y="6369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III. 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54888" y="1879451"/>
            <a:ext cx="536744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Implementation 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4888" y="2872006"/>
            <a:ext cx="5367446" cy="633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Data Collection:</a:t>
            </a: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 Local dataset and publicly available databases (Tongji Palmprint Database, CASIA Palmprit Dataset, COEP Palmprint Dataset).</a:t>
            </a:r>
          </a:p>
          <a:p>
            <a:pPr algn="l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Data Augmentation: Techniques like rotation, , and illumination variations to improve robustness.</a:t>
            </a:r>
          </a:p>
          <a:p>
            <a:pPr algn="l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Model Training</a:t>
            </a:r>
          </a:p>
          <a:p>
            <a:pPr algn="l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Spatial, Channel, and Multi-Order Competition Modules for feature extraction.</a:t>
            </a:r>
          </a:p>
          <a:p>
            <a:pPr algn="l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b="true" sz="1800">
                <a:solidFill>
                  <a:srgbClr val="004AAD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Mobile App  Developed using React Native for real-time palmprint verification.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74465" y="2308488"/>
            <a:ext cx="3284835" cy="2596428"/>
          </a:xfrm>
          <a:custGeom>
            <a:avLst/>
            <a:gdLst/>
            <a:ahLst/>
            <a:cxnLst/>
            <a:rect r="r" b="b" t="t" l="l"/>
            <a:pathLst>
              <a:path h="2596428" w="3284835">
                <a:moveTo>
                  <a:pt x="0" y="0"/>
                </a:moveTo>
                <a:lnTo>
                  <a:pt x="3284835" y="0"/>
                </a:lnTo>
                <a:lnTo>
                  <a:pt x="3284835" y="2596428"/>
                </a:lnTo>
                <a:lnTo>
                  <a:pt x="0" y="259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5" t="0" r="-269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84500" y="2308488"/>
            <a:ext cx="3461904" cy="2596428"/>
          </a:xfrm>
          <a:custGeom>
            <a:avLst/>
            <a:gdLst/>
            <a:ahLst/>
            <a:cxnLst/>
            <a:rect r="r" b="b" t="t" l="l"/>
            <a:pathLst>
              <a:path h="2596428" w="3461904">
                <a:moveTo>
                  <a:pt x="0" y="0"/>
                </a:moveTo>
                <a:lnTo>
                  <a:pt x="3461904" y="0"/>
                </a:lnTo>
                <a:lnTo>
                  <a:pt x="3461904" y="2596428"/>
                </a:lnTo>
                <a:lnTo>
                  <a:pt x="0" y="2596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84500" y="5114925"/>
            <a:ext cx="727480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Fig 1: A sample Image from Tongji Contactless Palmprint Database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61025" y="6262283"/>
            <a:ext cx="6998275" cy="2755799"/>
            <a:chOff x="0" y="0"/>
            <a:chExt cx="9331033" cy="36743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03492" y="116"/>
              <a:ext cx="4027541" cy="3020656"/>
            </a:xfrm>
            <a:custGeom>
              <a:avLst/>
              <a:gdLst/>
              <a:ahLst/>
              <a:cxnLst/>
              <a:rect r="r" b="b" t="t" l="l"/>
              <a:pathLst>
                <a:path h="3020656" w="4027541">
                  <a:moveTo>
                    <a:pt x="0" y="0"/>
                  </a:moveTo>
                  <a:lnTo>
                    <a:pt x="4027541" y="0"/>
                  </a:lnTo>
                  <a:lnTo>
                    <a:pt x="4027541" y="3020656"/>
                  </a:lnTo>
                  <a:lnTo>
                    <a:pt x="0" y="3020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27696" cy="3020772"/>
            </a:xfrm>
            <a:custGeom>
              <a:avLst/>
              <a:gdLst/>
              <a:ahLst/>
              <a:cxnLst/>
              <a:rect r="r" b="b" t="t" l="l"/>
              <a:pathLst>
                <a:path h="3020772" w="4027696">
                  <a:moveTo>
                    <a:pt x="0" y="0"/>
                  </a:moveTo>
                  <a:lnTo>
                    <a:pt x="4027696" y="0"/>
                  </a:lnTo>
                  <a:lnTo>
                    <a:pt x="4027696" y="3020772"/>
                  </a:lnTo>
                  <a:lnTo>
                    <a:pt x="0" y="30207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733883" y="3309697"/>
              <a:ext cx="7494566" cy="364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0"/>
                </a:lnSpc>
              </a:pPr>
              <a:r>
                <a:rPr lang="en-US" sz="1700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 2: A sample Image from CASIA Palmprint Dataset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III. Methodology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2303" y="2335977"/>
            <a:ext cx="7791875" cy="619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Tongji Contactless Palmprint Dataset: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12,000 images from 300 individuals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Contactless nature, suitable for hygienic applications</a:t>
            </a:r>
          </a:p>
          <a:p>
            <a:pPr algn="l">
              <a:lnSpc>
                <a:spcPts val="4480"/>
              </a:lnSpc>
            </a:pPr>
            <a:r>
              <a:rPr lang="en-US" sz="2800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CASIA Palmprint Image Database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5,502 gray-scale images from 312 individuals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Images captured from both left and right palms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2303" y="1627133"/>
            <a:ext cx="5674651" cy="117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Dataset Details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8418"/>
            <a:ext cx="16230600" cy="820565"/>
            <a:chOff x="0" y="0"/>
            <a:chExt cx="803850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038509" cy="406400"/>
            </a:xfrm>
            <a:custGeom>
              <a:avLst/>
              <a:gdLst/>
              <a:ahLst/>
              <a:cxnLst/>
              <a:rect r="r" b="b" t="t" l="l"/>
              <a:pathLst>
                <a:path h="406400" w="8038509">
                  <a:moveTo>
                    <a:pt x="7835309" y="0"/>
                  </a:moveTo>
                  <a:cubicBezTo>
                    <a:pt x="7947533" y="0"/>
                    <a:pt x="8038509" y="90976"/>
                    <a:pt x="8038509" y="203200"/>
                  </a:cubicBezTo>
                  <a:cubicBezTo>
                    <a:pt x="8038509" y="315424"/>
                    <a:pt x="7947533" y="406400"/>
                    <a:pt x="78353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783530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038509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51008" y="1817633"/>
            <a:ext cx="7608292" cy="3324468"/>
            <a:chOff x="0" y="0"/>
            <a:chExt cx="10144390" cy="44326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89077" y="0"/>
              <a:ext cx="4755313" cy="3566484"/>
            </a:xfrm>
            <a:custGeom>
              <a:avLst/>
              <a:gdLst/>
              <a:ahLst/>
              <a:cxnLst/>
              <a:rect r="r" b="b" t="t" l="l"/>
              <a:pathLst>
                <a:path h="3566484" w="4755313">
                  <a:moveTo>
                    <a:pt x="0" y="0"/>
                  </a:moveTo>
                  <a:lnTo>
                    <a:pt x="4755313" y="0"/>
                  </a:lnTo>
                  <a:lnTo>
                    <a:pt x="4755313" y="3566484"/>
                  </a:lnTo>
                  <a:lnTo>
                    <a:pt x="0" y="3566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55313" cy="3566484"/>
            </a:xfrm>
            <a:custGeom>
              <a:avLst/>
              <a:gdLst/>
              <a:ahLst/>
              <a:cxnLst/>
              <a:rect r="r" b="b" t="t" l="l"/>
              <a:pathLst>
                <a:path h="3566484" w="4755313">
                  <a:moveTo>
                    <a:pt x="0" y="0"/>
                  </a:moveTo>
                  <a:lnTo>
                    <a:pt x="4755313" y="0"/>
                  </a:lnTo>
                  <a:lnTo>
                    <a:pt x="4755313" y="3566484"/>
                  </a:lnTo>
                  <a:lnTo>
                    <a:pt x="0" y="35664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21144" y="4045909"/>
              <a:ext cx="8399674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4AA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Fig 3: A sample Image from COEP Palmprint Dataset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87860" y="5523101"/>
            <a:ext cx="5134588" cy="2865181"/>
            <a:chOff x="0" y="0"/>
            <a:chExt cx="6846118" cy="38202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980937" y="0"/>
              <a:ext cx="2865181" cy="3820241"/>
            </a:xfrm>
            <a:custGeom>
              <a:avLst/>
              <a:gdLst/>
              <a:ahLst/>
              <a:cxnLst/>
              <a:rect r="r" b="b" t="t" l="l"/>
              <a:pathLst>
                <a:path h="3820241" w="2865181">
                  <a:moveTo>
                    <a:pt x="0" y="0"/>
                  </a:moveTo>
                  <a:lnTo>
                    <a:pt x="2865181" y="0"/>
                  </a:lnTo>
                  <a:lnTo>
                    <a:pt x="2865181" y="3820241"/>
                  </a:lnTo>
                  <a:lnTo>
                    <a:pt x="0" y="3820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65181" cy="3820241"/>
            </a:xfrm>
            <a:custGeom>
              <a:avLst/>
              <a:gdLst/>
              <a:ahLst/>
              <a:cxnLst/>
              <a:rect r="r" b="b" t="t" l="l"/>
              <a:pathLst>
                <a:path h="3820241" w="2865181">
                  <a:moveTo>
                    <a:pt x="0" y="0"/>
                  </a:moveTo>
                  <a:lnTo>
                    <a:pt x="2865181" y="0"/>
                  </a:lnTo>
                  <a:lnTo>
                    <a:pt x="2865181" y="3820241"/>
                  </a:lnTo>
                  <a:lnTo>
                    <a:pt x="0" y="3820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506094" y="792480"/>
            <a:ext cx="524619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Computer Science, FAST NUCES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2303" y="782955"/>
            <a:ext cx="68143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III. Methodology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2303" y="2808288"/>
            <a:ext cx="7450722" cy="506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COEP Palmprint Dataset: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1,344 palmprint images from 168 individuals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Variations in hand orientation and positioning</a:t>
            </a:r>
          </a:p>
          <a:p>
            <a:pPr algn="l">
              <a:lnSpc>
                <a:spcPts val="4480"/>
              </a:lnSpc>
            </a:pPr>
            <a:r>
              <a:rPr lang="en-US" sz="2800" b="true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Locally Collected Dataset: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120 </a:t>
            </a: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images from 30 users</a:t>
            </a:r>
          </a:p>
          <a:p>
            <a:pPr algn="l" marL="604521" indent="-302261" lvl="1">
              <a:lnSpc>
                <a:spcPts val="4480"/>
              </a:lnSpc>
              <a:buFont typeface="Arial"/>
              <a:buChar char="•"/>
            </a:pPr>
            <a:r>
              <a:rPr lang="en-US" sz="28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Variability in image quality, resolution, and environmental conditions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21872" y="9434381"/>
            <a:ext cx="68230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>
                <a:solidFill>
                  <a:srgbClr val="004AAD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2303" y="1627133"/>
            <a:ext cx="5674651" cy="117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 b="true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Dataset Details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968687" y="8740707"/>
            <a:ext cx="6972935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Fig 4: A sample Image from Locally Collected Palmprint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DAGRGYMK5Vk</dc:identifier>
  <dcterms:modified xsi:type="dcterms:W3CDTF">2011-08-01T06:04:30Z</dcterms:modified>
  <cp:revision>1</cp:revision>
  <dc:title>Computer Science, FAST NUCES</dc:title>
</cp:coreProperties>
</file>