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DE9F014-FF35-4386-9477-9136909461A0}"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08510-0E26-4EA1-A493-BC04072672BA}"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4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266351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08510-0E26-4EA1-A493-BC04072672BA}"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89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67446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08510-0E26-4EA1-A493-BC04072672BA}"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84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354296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378669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220677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13930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08510-0E26-4EA1-A493-BC04072672BA}" type="slidenum">
              <a:rPr lang="en-US" smtClean="0"/>
              <a:t>‹#›</a:t>
            </a:fld>
            <a:endParaRPr lang="en-US" dirty="0"/>
          </a:p>
        </p:txBody>
      </p:sp>
    </p:spTree>
    <p:extLst>
      <p:ext uri="{BB962C8B-B14F-4D97-AF65-F5344CB8AC3E}">
        <p14:creationId xmlns:p14="http://schemas.microsoft.com/office/powerpoint/2010/main" val="90589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9F014-FF35-4386-9477-9136909461A0}" type="datetimeFigureOut">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08510-0E26-4EA1-A493-BC04072672BA}"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E9F014-FF35-4386-9477-9136909461A0}" type="datetimeFigureOut">
              <a:rPr lang="en-US" smtClean="0"/>
              <a:t>5/5/2020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208510-0E26-4EA1-A493-BC04072672BA}"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516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5BDF-716A-4D7D-A470-6E7ACDE0EBC6}"/>
              </a:ext>
            </a:extLst>
          </p:cNvPr>
          <p:cNvSpPr>
            <a:spLocks noGrp="1"/>
          </p:cNvSpPr>
          <p:nvPr>
            <p:ph type="ctrTitle"/>
          </p:nvPr>
        </p:nvSpPr>
        <p:spPr/>
        <p:txBody>
          <a:bodyPr/>
          <a:lstStyle/>
          <a:p>
            <a:r>
              <a:rPr lang="en-US" dirty="0"/>
              <a:t>Business Opportunities in Spring Branch, Houston, Texas</a:t>
            </a:r>
          </a:p>
        </p:txBody>
      </p:sp>
      <p:sp>
        <p:nvSpPr>
          <p:cNvPr id="3" name="Subtitle 2">
            <a:extLst>
              <a:ext uri="{FF2B5EF4-FFF2-40B4-BE49-F238E27FC236}">
                <a16:creationId xmlns:a16="http://schemas.microsoft.com/office/drawing/2014/main" id="{DB4FDFBA-F930-48A6-9D3B-6AA6DD29E3E2}"/>
              </a:ext>
            </a:extLst>
          </p:cNvPr>
          <p:cNvSpPr>
            <a:spLocks noGrp="1"/>
          </p:cNvSpPr>
          <p:nvPr>
            <p:ph type="subTitle" idx="1"/>
          </p:nvPr>
        </p:nvSpPr>
        <p:spPr/>
        <p:txBody>
          <a:bodyPr/>
          <a:lstStyle/>
          <a:p>
            <a:r>
              <a:rPr lang="en-US" dirty="0"/>
              <a:t>By: Ted Jose</a:t>
            </a:r>
          </a:p>
          <a:p>
            <a:r>
              <a:rPr lang="en-US" dirty="0"/>
              <a:t>05 May 2020</a:t>
            </a:r>
          </a:p>
        </p:txBody>
      </p:sp>
    </p:spTree>
    <p:extLst>
      <p:ext uri="{BB962C8B-B14F-4D97-AF65-F5344CB8AC3E}">
        <p14:creationId xmlns:p14="http://schemas.microsoft.com/office/powerpoint/2010/main" val="249141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DFD1-8E89-417D-94FE-A12C06F2B879}"/>
              </a:ext>
            </a:extLst>
          </p:cNvPr>
          <p:cNvSpPr>
            <a:spLocks noGrp="1"/>
          </p:cNvSpPr>
          <p:nvPr>
            <p:ph type="title"/>
          </p:nvPr>
        </p:nvSpPr>
        <p:spPr/>
        <p:txBody>
          <a:bodyPr/>
          <a:lstStyle/>
          <a:p>
            <a:r>
              <a:rPr lang="en-US" dirty="0"/>
              <a:t>Weighted Results</a:t>
            </a:r>
          </a:p>
        </p:txBody>
      </p:sp>
      <p:pic>
        <p:nvPicPr>
          <p:cNvPr id="5" name="Picture 4">
            <a:extLst>
              <a:ext uri="{FF2B5EF4-FFF2-40B4-BE49-F238E27FC236}">
                <a16:creationId xmlns:a16="http://schemas.microsoft.com/office/drawing/2014/main" id="{3FE58119-8924-4057-B9F8-E3B17D5B4883}"/>
              </a:ext>
            </a:extLst>
          </p:cNvPr>
          <p:cNvPicPr>
            <a:picLocks noChangeAspect="1"/>
          </p:cNvPicPr>
          <p:nvPr/>
        </p:nvPicPr>
        <p:blipFill>
          <a:blip r:embed="rId2"/>
          <a:stretch>
            <a:fillRect/>
          </a:stretch>
        </p:blipFill>
        <p:spPr>
          <a:xfrm>
            <a:off x="2863997" y="1701823"/>
            <a:ext cx="6464005" cy="5152516"/>
          </a:xfrm>
          <a:prstGeom prst="rect">
            <a:avLst/>
          </a:prstGeom>
        </p:spPr>
      </p:pic>
    </p:spTree>
    <p:extLst>
      <p:ext uri="{BB962C8B-B14F-4D97-AF65-F5344CB8AC3E}">
        <p14:creationId xmlns:p14="http://schemas.microsoft.com/office/powerpoint/2010/main" val="86897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DB15-7B0B-4F3F-8B75-8F1B3CA0E76C}"/>
              </a:ext>
            </a:extLst>
          </p:cNvPr>
          <p:cNvSpPr>
            <a:spLocks noGrp="1"/>
          </p:cNvSpPr>
          <p:nvPr>
            <p:ph type="title"/>
          </p:nvPr>
        </p:nvSpPr>
        <p:spPr/>
        <p:txBody>
          <a:bodyPr/>
          <a:lstStyle/>
          <a:p>
            <a:r>
              <a:rPr lang="en-US" dirty="0"/>
              <a:t>Highlighted Data</a:t>
            </a:r>
          </a:p>
        </p:txBody>
      </p:sp>
      <p:sp>
        <p:nvSpPr>
          <p:cNvPr id="4" name="Content Placeholder 3">
            <a:extLst>
              <a:ext uri="{FF2B5EF4-FFF2-40B4-BE49-F238E27FC236}">
                <a16:creationId xmlns:a16="http://schemas.microsoft.com/office/drawing/2014/main" id="{EE517871-872B-4914-A64B-839745A27310}"/>
              </a:ext>
            </a:extLst>
          </p:cNvPr>
          <p:cNvSpPr>
            <a:spLocks noGrp="1"/>
          </p:cNvSpPr>
          <p:nvPr>
            <p:ph sz="half" idx="1"/>
          </p:nvPr>
        </p:nvSpPr>
        <p:spPr/>
        <p:txBody>
          <a:bodyPr>
            <a:normAutofit fontScale="77500" lnSpcReduction="20000"/>
          </a:bodyPr>
          <a:lstStyle/>
          <a:p>
            <a:r>
              <a:rPr lang="en-US" dirty="0"/>
              <a:t>Well represented venues are in the top 5 Spring Branch and top 10 of the Total Data set. These businesses are well represented and have the lower potential to be a successful business. The venues identified are Restaurant, Food, Bank, and Mexican Restaurants. </a:t>
            </a:r>
          </a:p>
          <a:p>
            <a:r>
              <a:rPr lang="en-US" dirty="0"/>
              <a:t>Represented venues are in rankings 6 – 10 Spring Branch and top 10 of the Total Data set. These businesses are represented and have medium potential to be a successful business. The venues identified are Yoga Studio, Gas Station, Gastropub, Garden Center, and Flea Market.</a:t>
            </a:r>
          </a:p>
          <a:p>
            <a:r>
              <a:rPr lang="en-US" dirty="0"/>
              <a:t>Under represented venues are not top 10 venues in Spring Branch and top 10 of the Total Data set. These businesses are represented and have higher potential to be a successful business. The venues identified are Bar, Spa, and Parks.</a:t>
            </a:r>
          </a:p>
        </p:txBody>
      </p:sp>
      <p:pic>
        <p:nvPicPr>
          <p:cNvPr id="3" name="Picture 2">
            <a:extLst>
              <a:ext uri="{FF2B5EF4-FFF2-40B4-BE49-F238E27FC236}">
                <a16:creationId xmlns:a16="http://schemas.microsoft.com/office/drawing/2014/main" id="{D4F2B25F-274F-4625-A243-E7F14AFFE197}"/>
              </a:ext>
            </a:extLst>
          </p:cNvPr>
          <p:cNvPicPr>
            <a:picLocks noChangeAspect="1"/>
          </p:cNvPicPr>
          <p:nvPr/>
        </p:nvPicPr>
        <p:blipFill>
          <a:blip r:embed="rId2"/>
          <a:stretch>
            <a:fillRect/>
          </a:stretch>
        </p:blipFill>
        <p:spPr>
          <a:xfrm>
            <a:off x="5981838" y="2444028"/>
            <a:ext cx="5922818" cy="3160568"/>
          </a:xfrm>
          <a:prstGeom prst="rect">
            <a:avLst/>
          </a:prstGeom>
        </p:spPr>
      </p:pic>
    </p:spTree>
    <p:extLst>
      <p:ext uri="{BB962C8B-B14F-4D97-AF65-F5344CB8AC3E}">
        <p14:creationId xmlns:p14="http://schemas.microsoft.com/office/powerpoint/2010/main" val="30908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8519-43BE-497E-A5E8-E5FFDA1F9B8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0B8AF45-7608-47DC-8ED1-E294AD105D91}"/>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97727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5BD91-1E9F-40A5-AD8C-448A92E76BD5}"/>
              </a:ext>
            </a:extLst>
          </p:cNvPr>
          <p:cNvSpPr>
            <a:spLocks noGrp="1"/>
          </p:cNvSpPr>
          <p:nvPr>
            <p:ph type="title"/>
          </p:nvPr>
        </p:nvSpPr>
        <p:spPr/>
        <p:txBody>
          <a:bodyPr>
            <a:normAutofit/>
          </a:bodyPr>
          <a:lstStyle/>
          <a:p>
            <a:r>
              <a:rPr lang="en-US" sz="3600" dirty="0"/>
              <a:t>Open a Yoga Studio, Bar, Gastropub, or Garden Center</a:t>
            </a:r>
          </a:p>
        </p:txBody>
      </p:sp>
      <p:sp>
        <p:nvSpPr>
          <p:cNvPr id="5" name="Content Placeholder 4">
            <a:extLst>
              <a:ext uri="{FF2B5EF4-FFF2-40B4-BE49-F238E27FC236}">
                <a16:creationId xmlns:a16="http://schemas.microsoft.com/office/drawing/2014/main" id="{EEDE5036-A13A-47A4-AF78-53D58F26B51D}"/>
              </a:ext>
            </a:extLst>
          </p:cNvPr>
          <p:cNvSpPr>
            <a:spLocks noGrp="1"/>
          </p:cNvSpPr>
          <p:nvPr>
            <p:ph sz="half" idx="1"/>
          </p:nvPr>
        </p:nvSpPr>
        <p:spPr/>
        <p:txBody>
          <a:bodyPr>
            <a:normAutofit fontScale="92500" lnSpcReduction="20000"/>
          </a:bodyPr>
          <a:lstStyle/>
          <a:p>
            <a:r>
              <a:rPr lang="en-US" dirty="0"/>
              <a:t>The growth in Houston has brought gentrification of many neighborhoods. Spring Branch is in the early stages of gentrification and a business that can bridge the gap between culturally and economically diverse communities has the opportunity to do well for years to come.</a:t>
            </a:r>
          </a:p>
          <a:p>
            <a:r>
              <a:rPr lang="en-US" dirty="0"/>
              <a:t>I recommend opening a Yoga Studio, Bar, Gastropub, or Garden Center in Spring Branch. </a:t>
            </a:r>
          </a:p>
          <a:p>
            <a:r>
              <a:rPr lang="en-US" dirty="0"/>
              <a:t>To elevate this study to the next level validating model by cross referencing other data sources, review recently submitted business permits in Spring Branch, and market research on convenient locations and need.</a:t>
            </a:r>
          </a:p>
          <a:p>
            <a:endParaRPr lang="en-US" dirty="0"/>
          </a:p>
        </p:txBody>
      </p:sp>
      <p:pic>
        <p:nvPicPr>
          <p:cNvPr id="7" name="Content Placeholder 6">
            <a:extLst>
              <a:ext uri="{FF2B5EF4-FFF2-40B4-BE49-F238E27FC236}">
                <a16:creationId xmlns:a16="http://schemas.microsoft.com/office/drawing/2014/main" id="{6212B611-EE35-4763-A420-184C98510004}"/>
              </a:ext>
            </a:extLst>
          </p:cNvPr>
          <p:cNvPicPr>
            <a:picLocks noGrp="1" noChangeAspect="1"/>
          </p:cNvPicPr>
          <p:nvPr>
            <p:ph sz="half" idx="2"/>
          </p:nvPr>
        </p:nvPicPr>
        <p:blipFill>
          <a:blip r:embed="rId2"/>
          <a:stretch>
            <a:fillRect/>
          </a:stretch>
        </p:blipFill>
        <p:spPr>
          <a:xfrm>
            <a:off x="6355556" y="2286000"/>
            <a:ext cx="4022725" cy="4022725"/>
          </a:xfrm>
          <a:prstGeom prst="rect">
            <a:avLst/>
          </a:prstGeom>
        </p:spPr>
      </p:pic>
    </p:spTree>
    <p:extLst>
      <p:ext uri="{BB962C8B-B14F-4D97-AF65-F5344CB8AC3E}">
        <p14:creationId xmlns:p14="http://schemas.microsoft.com/office/powerpoint/2010/main" val="90617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3B83-DB33-4B5C-9447-C20AF317EE15}"/>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285A3CE9-F3B8-43CD-BDD7-CA30C8D77CFD}"/>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04879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uston Data | Swamplot | Page 3">
            <a:extLst>
              <a:ext uri="{FF2B5EF4-FFF2-40B4-BE49-F238E27FC236}">
                <a16:creationId xmlns:a16="http://schemas.microsoft.com/office/drawing/2014/main" id="{C8C9D184-406E-4889-B0BC-C4E413363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32560"/>
            <a:ext cx="43815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71FD5A-4D91-4AD9-9169-A1C5E56C41C3}"/>
              </a:ext>
            </a:extLst>
          </p:cNvPr>
          <p:cNvSpPr>
            <a:spLocks noGrp="1"/>
          </p:cNvSpPr>
          <p:nvPr>
            <p:ph type="title"/>
          </p:nvPr>
        </p:nvSpPr>
        <p:spPr/>
        <p:txBody>
          <a:bodyPr/>
          <a:lstStyle/>
          <a:p>
            <a:r>
              <a:rPr lang="en-US" dirty="0"/>
              <a:t>Houston, Texas</a:t>
            </a:r>
          </a:p>
        </p:txBody>
      </p:sp>
      <p:sp>
        <p:nvSpPr>
          <p:cNvPr id="3" name="Content Placeholder 2">
            <a:extLst>
              <a:ext uri="{FF2B5EF4-FFF2-40B4-BE49-F238E27FC236}">
                <a16:creationId xmlns:a16="http://schemas.microsoft.com/office/drawing/2014/main" id="{32C138CF-557B-449D-97E3-2ACB4CEC014F}"/>
              </a:ext>
            </a:extLst>
          </p:cNvPr>
          <p:cNvSpPr>
            <a:spLocks noGrp="1"/>
          </p:cNvSpPr>
          <p:nvPr>
            <p:ph sz="half" idx="1"/>
          </p:nvPr>
        </p:nvSpPr>
        <p:spPr/>
        <p:txBody>
          <a:bodyPr>
            <a:normAutofit lnSpcReduction="10000"/>
          </a:bodyPr>
          <a:lstStyle/>
          <a:p>
            <a:r>
              <a:rPr lang="en-US" dirty="0"/>
              <a:t>Houston Info</a:t>
            </a:r>
          </a:p>
          <a:p>
            <a:pPr lvl="1"/>
            <a:r>
              <a:rPr lang="en-US" dirty="0"/>
              <a:t>2.3 million people</a:t>
            </a:r>
          </a:p>
          <a:p>
            <a:pPr lvl="1"/>
            <a:r>
              <a:rPr lang="en-US" dirty="0"/>
              <a:t>Minority-majority city</a:t>
            </a:r>
          </a:p>
          <a:p>
            <a:pPr lvl="1"/>
            <a:r>
              <a:rPr lang="en-US" dirty="0"/>
              <a:t>Most linguistically diverse in the world</a:t>
            </a:r>
          </a:p>
          <a:p>
            <a:pPr lvl="1"/>
            <a:r>
              <a:rPr lang="en-US" dirty="0"/>
              <a:t>Largest city in US by total area</a:t>
            </a:r>
          </a:p>
          <a:p>
            <a:pPr lvl="1"/>
            <a:r>
              <a:rPr lang="en-US" dirty="0"/>
              <a:t>Diverse Economy</a:t>
            </a:r>
          </a:p>
          <a:p>
            <a:pPr lvl="2"/>
            <a:r>
              <a:rPr lang="en-US" dirty="0"/>
              <a:t>Trade, Transportation (19.8%)</a:t>
            </a:r>
          </a:p>
          <a:p>
            <a:pPr lvl="2"/>
            <a:r>
              <a:rPr lang="en-US" dirty="0"/>
              <a:t>Professional Business Services (16.5%)</a:t>
            </a:r>
          </a:p>
          <a:p>
            <a:pPr lvl="2"/>
            <a:r>
              <a:rPr lang="en-US" dirty="0"/>
              <a:t>Government (13.1%)</a:t>
            </a:r>
          </a:p>
          <a:p>
            <a:pPr lvl="2"/>
            <a:r>
              <a:rPr lang="en-US" dirty="0"/>
              <a:t>Education (12.7%)</a:t>
            </a:r>
          </a:p>
          <a:p>
            <a:pPr marL="91440" lvl="1" indent="-91440">
              <a:lnSpc>
                <a:spcPct val="100000"/>
              </a:lnSpc>
              <a:spcBef>
                <a:spcPts val="1200"/>
              </a:spcBef>
              <a:spcAft>
                <a:spcPts val="200"/>
              </a:spcAft>
              <a:buSzPct val="100000"/>
              <a:buFont typeface="Tw Cen MT" panose="020B0602020104020603" pitchFamily="34" charset="0"/>
              <a:buChar char=" "/>
            </a:pPr>
            <a:r>
              <a:rPr lang="en-US" sz="2200" dirty="0"/>
              <a:t>Spring Branch Info (Ocean of Seoul)</a:t>
            </a:r>
          </a:p>
          <a:p>
            <a:pPr lvl="1"/>
            <a:r>
              <a:rPr lang="en-US" dirty="0"/>
              <a:t>Melting pot of Korean, Polish and Hispanic immigrants</a:t>
            </a:r>
          </a:p>
          <a:p>
            <a:pPr lvl="1"/>
            <a:endParaRPr lang="en-US" dirty="0"/>
          </a:p>
        </p:txBody>
      </p:sp>
    </p:spTree>
    <p:extLst>
      <p:ext uri="{BB962C8B-B14F-4D97-AF65-F5344CB8AC3E}">
        <p14:creationId xmlns:p14="http://schemas.microsoft.com/office/powerpoint/2010/main" val="366475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5903-59B9-4D2D-BA7A-09718625C40F}"/>
              </a:ext>
            </a:extLst>
          </p:cNvPr>
          <p:cNvSpPr>
            <a:spLocks noGrp="1"/>
          </p:cNvSpPr>
          <p:nvPr>
            <p:ph type="title"/>
          </p:nvPr>
        </p:nvSpPr>
        <p:spPr/>
        <p:txBody>
          <a:bodyPr/>
          <a:lstStyle/>
          <a:p>
            <a:r>
              <a:rPr lang="en-US" dirty="0"/>
              <a:t>What type of business do I Open?</a:t>
            </a:r>
          </a:p>
        </p:txBody>
      </p:sp>
      <p:pic>
        <p:nvPicPr>
          <p:cNvPr id="5" name="Picture Placeholder 4">
            <a:extLst>
              <a:ext uri="{FF2B5EF4-FFF2-40B4-BE49-F238E27FC236}">
                <a16:creationId xmlns:a16="http://schemas.microsoft.com/office/drawing/2014/main" id="{D20F4998-36D5-4261-94B8-566C81A5C97D}"/>
              </a:ext>
            </a:extLst>
          </p:cNvPr>
          <p:cNvPicPr>
            <a:picLocks noGrp="1" noChangeAspect="1"/>
          </p:cNvPicPr>
          <p:nvPr>
            <p:ph type="pic" idx="1"/>
          </p:nvPr>
        </p:nvPicPr>
        <p:blipFill rotWithShape="1">
          <a:blip r:embed="rId2"/>
          <a:srcRect l="-25" t="17025" r="25" b="28368"/>
          <a:stretch/>
        </p:blipFill>
        <p:spPr>
          <a:xfrm>
            <a:off x="0" y="-503853"/>
            <a:ext cx="12188952" cy="4991876"/>
          </a:xfrm>
          <a:prstGeom prst="rect">
            <a:avLst/>
          </a:prstGeom>
        </p:spPr>
      </p:pic>
      <p:sp>
        <p:nvSpPr>
          <p:cNvPr id="4" name="Text Placeholder 3">
            <a:extLst>
              <a:ext uri="{FF2B5EF4-FFF2-40B4-BE49-F238E27FC236}">
                <a16:creationId xmlns:a16="http://schemas.microsoft.com/office/drawing/2014/main" id="{F1A4575D-3A41-43D9-9228-6930A3D24098}"/>
              </a:ext>
            </a:extLst>
          </p:cNvPr>
          <p:cNvSpPr>
            <a:spLocks noGrp="1"/>
          </p:cNvSpPr>
          <p:nvPr>
            <p:ph type="body" sz="half" idx="2"/>
          </p:nvPr>
        </p:nvSpPr>
        <p:spPr/>
        <p:txBody>
          <a:bodyPr>
            <a:normAutofit lnSpcReduction="10000"/>
          </a:bodyPr>
          <a:lstStyle/>
          <a:p>
            <a:r>
              <a:rPr lang="en-US" dirty="0"/>
              <a:t>I recommend:</a:t>
            </a:r>
          </a:p>
          <a:p>
            <a:pPr marL="342900" indent="-342900">
              <a:buAutoNum type="arabicPeriod"/>
            </a:pPr>
            <a:r>
              <a:rPr lang="en-US" dirty="0"/>
              <a:t>Yoga Studio</a:t>
            </a:r>
          </a:p>
          <a:p>
            <a:pPr marL="342900" indent="-342900">
              <a:buAutoNum type="arabicPeriod"/>
            </a:pPr>
            <a:r>
              <a:rPr lang="en-US" dirty="0"/>
              <a:t>Bar</a:t>
            </a:r>
          </a:p>
          <a:p>
            <a:pPr marL="342900" indent="-342900">
              <a:buAutoNum type="arabicPeriod"/>
            </a:pPr>
            <a:r>
              <a:rPr lang="en-US" dirty="0"/>
              <a:t>Gastropub</a:t>
            </a:r>
          </a:p>
          <a:p>
            <a:pPr marL="342900" indent="-342900">
              <a:buAutoNum type="arabicPeriod"/>
            </a:pPr>
            <a:r>
              <a:rPr lang="en-US" dirty="0"/>
              <a:t>Garden Center</a:t>
            </a:r>
          </a:p>
        </p:txBody>
      </p:sp>
    </p:spTree>
    <p:extLst>
      <p:ext uri="{BB962C8B-B14F-4D97-AF65-F5344CB8AC3E}">
        <p14:creationId xmlns:p14="http://schemas.microsoft.com/office/powerpoint/2010/main" val="124467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15A8-2A46-4218-A25D-47611A5068E6}"/>
              </a:ext>
            </a:extLst>
          </p:cNvPr>
          <p:cNvSpPr>
            <a:spLocks noGrp="1"/>
          </p:cNvSpPr>
          <p:nvPr>
            <p:ph type="title"/>
          </p:nvPr>
        </p:nvSpPr>
        <p:spPr/>
        <p:txBody>
          <a:bodyPr/>
          <a:lstStyle/>
          <a:p>
            <a:r>
              <a:rPr lang="en-US" dirty="0"/>
              <a:t>Data acquisition and cleaning</a:t>
            </a:r>
          </a:p>
        </p:txBody>
      </p:sp>
      <p:sp>
        <p:nvSpPr>
          <p:cNvPr id="3" name="Text Placeholder 2">
            <a:extLst>
              <a:ext uri="{FF2B5EF4-FFF2-40B4-BE49-F238E27FC236}">
                <a16:creationId xmlns:a16="http://schemas.microsoft.com/office/drawing/2014/main" id="{A7A2B745-88FE-4A5C-80FF-B5EAF9820F2E}"/>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13262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7E18-4935-4178-8B8E-56BFA8C97CC5}"/>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740F5DC1-D287-4D09-A08B-9263BDEFA761}"/>
              </a:ext>
            </a:extLst>
          </p:cNvPr>
          <p:cNvSpPr>
            <a:spLocks noGrp="1"/>
          </p:cNvSpPr>
          <p:nvPr>
            <p:ph idx="1"/>
          </p:nvPr>
        </p:nvSpPr>
        <p:spPr/>
        <p:txBody>
          <a:bodyPr>
            <a:normAutofit/>
          </a:bodyPr>
          <a:lstStyle/>
          <a:p>
            <a:pPr lvl="0"/>
            <a:r>
              <a:rPr lang="en-US" dirty="0"/>
              <a:t>1. Houston data that contains list Zip Codes, Neighborhoods.</a:t>
            </a:r>
          </a:p>
          <a:p>
            <a:pPr lvl="2"/>
            <a:r>
              <a:rPr lang="en-US" dirty="0"/>
              <a:t>Data source : https://www.houstoniamag.com/home-and-real-estate/2019/03/neighborhoods-by-the-numbers-2019</a:t>
            </a:r>
          </a:p>
          <a:p>
            <a:pPr lvl="2"/>
            <a:r>
              <a:rPr lang="en-US" dirty="0"/>
              <a:t>Description: This data set contains the required information. And we will use this data set to explore various neighborhoods of Houston.</a:t>
            </a:r>
          </a:p>
          <a:p>
            <a:pPr lvl="0"/>
            <a:r>
              <a:rPr lang="en-US" dirty="0"/>
              <a:t>2. Most common venues in each neighborhood of Houston.</a:t>
            </a:r>
          </a:p>
          <a:p>
            <a:pPr lvl="2"/>
            <a:r>
              <a:rPr lang="en-US" dirty="0"/>
              <a:t>Data source : Foursquare API</a:t>
            </a:r>
          </a:p>
          <a:p>
            <a:pPr lvl="2"/>
            <a:r>
              <a:rPr lang="en-US" dirty="0"/>
              <a:t>Description: By using this API we will get all the venues in each neighborhood. We can filter these venues to get most common venues.</a:t>
            </a:r>
          </a:p>
          <a:p>
            <a:pPr lvl="0"/>
            <a:r>
              <a:rPr lang="en-US" dirty="0"/>
              <a:t>3. GeoSpace data</a:t>
            </a:r>
          </a:p>
          <a:p>
            <a:pPr lvl="2"/>
            <a:r>
              <a:rPr lang="en-US" dirty="0"/>
              <a:t>Data source : https://public.opendatasoft.com/explore/dataset/us-zip-code-latitude-and-longitude/table/</a:t>
            </a:r>
          </a:p>
          <a:p>
            <a:pPr lvl="2"/>
            <a:r>
              <a:rPr lang="en-US" dirty="0"/>
              <a:t>Description: By using this geo space data we will get the Houston Zip Code that will help us visualize choropleth map.</a:t>
            </a:r>
          </a:p>
        </p:txBody>
      </p:sp>
    </p:spTree>
    <p:extLst>
      <p:ext uri="{BB962C8B-B14F-4D97-AF65-F5344CB8AC3E}">
        <p14:creationId xmlns:p14="http://schemas.microsoft.com/office/powerpoint/2010/main" val="141752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FA1E-4B4C-4A78-9B7F-C11A3B8CE30C}"/>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4865003-6680-49DD-A289-79D6950ED35F}"/>
              </a:ext>
            </a:extLst>
          </p:cNvPr>
          <p:cNvSpPr>
            <a:spLocks noGrp="1"/>
          </p:cNvSpPr>
          <p:nvPr>
            <p:ph sz="half" idx="1"/>
          </p:nvPr>
        </p:nvSpPr>
        <p:spPr/>
        <p:txBody>
          <a:bodyPr/>
          <a:lstStyle/>
          <a:p>
            <a:r>
              <a:rPr lang="en-US" dirty="0"/>
              <a:t>Spring Branch located between inner city and suburban living</a:t>
            </a:r>
          </a:p>
          <a:p>
            <a:r>
              <a:rPr lang="en-US" dirty="0"/>
              <a:t>Aggregate selected neighborhoods</a:t>
            </a:r>
          </a:p>
          <a:p>
            <a:pPr lvl="1"/>
            <a:r>
              <a:rPr lang="en-US" dirty="0"/>
              <a:t>Spring Branch</a:t>
            </a:r>
          </a:p>
          <a:p>
            <a:pPr lvl="1"/>
            <a:r>
              <a:rPr lang="en-US" dirty="0"/>
              <a:t>Adjacent neighborhoods</a:t>
            </a:r>
          </a:p>
          <a:p>
            <a:pPr lvl="1"/>
            <a:r>
              <a:rPr lang="en-US" dirty="0"/>
              <a:t>Developed suburbs</a:t>
            </a:r>
          </a:p>
          <a:p>
            <a:pPr marL="128016" lvl="1" indent="0">
              <a:buNone/>
            </a:pPr>
            <a:r>
              <a:rPr lang="en-US" sz="2200" dirty="0"/>
              <a:t>Compare top 10 venues for selected neighborhoods for possible Business Ventures</a:t>
            </a:r>
          </a:p>
          <a:p>
            <a:pPr marL="128016" lvl="1" indent="0">
              <a:buNone/>
            </a:pPr>
            <a:r>
              <a:rPr lang="en-US" sz="2200" dirty="0"/>
              <a:t>Weight findings to normalize data</a:t>
            </a:r>
          </a:p>
        </p:txBody>
      </p:sp>
      <p:pic>
        <p:nvPicPr>
          <p:cNvPr id="5" name="Content Placeholder 4">
            <a:extLst>
              <a:ext uri="{FF2B5EF4-FFF2-40B4-BE49-F238E27FC236}">
                <a16:creationId xmlns:a16="http://schemas.microsoft.com/office/drawing/2014/main" id="{F643EB07-C15D-46DB-AA3E-50CB80F6875B}"/>
              </a:ext>
            </a:extLst>
          </p:cNvPr>
          <p:cNvPicPr>
            <a:picLocks noGrp="1" noChangeAspect="1"/>
          </p:cNvPicPr>
          <p:nvPr>
            <p:ph sz="half" idx="2"/>
          </p:nvPr>
        </p:nvPicPr>
        <p:blipFill>
          <a:blip r:embed="rId2"/>
          <a:stretch>
            <a:fillRect/>
          </a:stretch>
        </p:blipFill>
        <p:spPr>
          <a:xfrm>
            <a:off x="5989638" y="2618636"/>
            <a:ext cx="4754562" cy="3357452"/>
          </a:xfrm>
          <a:prstGeom prst="rect">
            <a:avLst/>
          </a:prstGeom>
        </p:spPr>
      </p:pic>
    </p:spTree>
    <p:extLst>
      <p:ext uri="{BB962C8B-B14F-4D97-AF65-F5344CB8AC3E}">
        <p14:creationId xmlns:p14="http://schemas.microsoft.com/office/powerpoint/2010/main" val="123475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98A5-8ED5-425B-8D7D-771E4D777210}"/>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242BE2B4-8DCC-4304-AB95-F09D8CE4979E}"/>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94471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3C74-03BE-4ABE-85B6-C7BE3C1CBE60}"/>
              </a:ext>
            </a:extLst>
          </p:cNvPr>
          <p:cNvSpPr>
            <a:spLocks noGrp="1"/>
          </p:cNvSpPr>
          <p:nvPr>
            <p:ph type="title"/>
          </p:nvPr>
        </p:nvSpPr>
        <p:spPr/>
        <p:txBody>
          <a:bodyPr>
            <a:noAutofit/>
          </a:bodyPr>
          <a:lstStyle/>
          <a:p>
            <a:r>
              <a:rPr lang="en-US" sz="4400" dirty="0"/>
              <a:t>10 most common Venues for Spring Branch, Adjacent Neighborhoods, and Developed Suburbs</a:t>
            </a:r>
          </a:p>
        </p:txBody>
      </p:sp>
      <p:pic>
        <p:nvPicPr>
          <p:cNvPr id="4" name="Content Placeholder 3">
            <a:extLst>
              <a:ext uri="{FF2B5EF4-FFF2-40B4-BE49-F238E27FC236}">
                <a16:creationId xmlns:a16="http://schemas.microsoft.com/office/drawing/2014/main" id="{4A0EEA15-9CBF-41CC-93A2-274B1E91B69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238" y="2743201"/>
            <a:ext cx="11761078" cy="2583780"/>
          </a:xfrm>
          <a:prstGeom prst="rect">
            <a:avLst/>
          </a:prstGeom>
          <a:noFill/>
          <a:ln>
            <a:noFill/>
          </a:ln>
        </p:spPr>
      </p:pic>
    </p:spTree>
    <p:extLst>
      <p:ext uri="{BB962C8B-B14F-4D97-AF65-F5344CB8AC3E}">
        <p14:creationId xmlns:p14="http://schemas.microsoft.com/office/powerpoint/2010/main" val="18034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35</TotalTime>
  <Words>559</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Tw Cen MT</vt:lpstr>
      <vt:lpstr>Tw Cen MT Condensed</vt:lpstr>
      <vt:lpstr>Wingdings 3</vt:lpstr>
      <vt:lpstr>Integral</vt:lpstr>
      <vt:lpstr>Business Opportunities in Spring Branch, Houston, Texas</vt:lpstr>
      <vt:lpstr>Introduction</vt:lpstr>
      <vt:lpstr>Houston, Texas</vt:lpstr>
      <vt:lpstr>What type of business do I Open?</vt:lpstr>
      <vt:lpstr>Data acquisition and cleaning</vt:lpstr>
      <vt:lpstr>Data Acquisition</vt:lpstr>
      <vt:lpstr>Data Cleaning</vt:lpstr>
      <vt:lpstr>Results</vt:lpstr>
      <vt:lpstr>10 most common Venues for Spring Branch, Adjacent Neighborhoods, and Developed Suburbs</vt:lpstr>
      <vt:lpstr>Weighted Results</vt:lpstr>
      <vt:lpstr>Highlighted Data</vt:lpstr>
      <vt:lpstr>Conclusion</vt:lpstr>
      <vt:lpstr>Open a Yoga Studio, Bar, Gastropub, or Garden Center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Opportunities in Spring Branch, Houston, texas</dc:title>
  <dc:creator>Ted Jose</dc:creator>
  <cp:lastModifiedBy>Ted Jose</cp:lastModifiedBy>
  <cp:revision>6</cp:revision>
  <dcterms:created xsi:type="dcterms:W3CDTF">2020-05-05T16:52:16Z</dcterms:created>
  <dcterms:modified xsi:type="dcterms:W3CDTF">2020-05-05T17:27:57Z</dcterms:modified>
</cp:coreProperties>
</file>