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96" r:id="rId4"/>
  </p:sldMasterIdLst>
  <p:notesMasterIdLst>
    <p:notesMasterId r:id="rId27"/>
  </p:notesMasterIdLst>
  <p:handoutMasterIdLst>
    <p:handoutMasterId r:id="rId28"/>
  </p:handoutMasterIdLst>
  <p:sldIdLst>
    <p:sldId id="334" r:id="rId5"/>
    <p:sldId id="337" r:id="rId6"/>
    <p:sldId id="316" r:id="rId7"/>
    <p:sldId id="346" r:id="rId8"/>
    <p:sldId id="342" r:id="rId9"/>
    <p:sldId id="351" r:id="rId10"/>
    <p:sldId id="343" r:id="rId11"/>
    <p:sldId id="324" r:id="rId12"/>
    <p:sldId id="361" r:id="rId13"/>
    <p:sldId id="352" r:id="rId14"/>
    <p:sldId id="353" r:id="rId15"/>
    <p:sldId id="354" r:id="rId16"/>
    <p:sldId id="355" r:id="rId17"/>
    <p:sldId id="356" r:id="rId18"/>
    <p:sldId id="357" r:id="rId19"/>
    <p:sldId id="358" r:id="rId20"/>
    <p:sldId id="359" r:id="rId21"/>
    <p:sldId id="328" r:id="rId22"/>
    <p:sldId id="331" r:id="rId23"/>
    <p:sldId id="347" r:id="rId24"/>
    <p:sldId id="362" r:id="rId25"/>
    <p:sldId id="34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92" userDrawn="1">
          <p15:clr>
            <a:srgbClr val="A4A3A4"/>
          </p15:clr>
        </p15:guide>
        <p15:guide id="2" pos="7056" userDrawn="1">
          <p15:clr>
            <a:srgbClr val="A4A3A4"/>
          </p15:clr>
        </p15:guide>
        <p15:guide id="3" orient="horz" pos="31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4" autoAdjust="0"/>
    <p:restoredTop sz="84967" autoAdjust="0"/>
  </p:normalViewPr>
  <p:slideViewPr>
    <p:cSldViewPr snapToGrid="0">
      <p:cViewPr varScale="1">
        <p:scale>
          <a:sx n="112" d="100"/>
          <a:sy n="112" d="100"/>
        </p:scale>
        <p:origin x="552" y="96"/>
      </p:cViewPr>
      <p:guideLst>
        <p:guide orient="horz" pos="1392"/>
        <p:guide pos="7056"/>
        <p:guide orient="horz" pos="3168"/>
      </p:guideLst>
    </p:cSldViewPr>
  </p:slideViewPr>
  <p:outlineViewPr>
    <p:cViewPr>
      <p:scale>
        <a:sx n="33" d="100"/>
        <a:sy n="33" d="100"/>
      </p:scale>
      <p:origin x="0" y="-110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0E99E25-5B65-D93A-3010-8B947D67E65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DAEB28A-33CC-6CF5-1214-F2C3205F6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3888634-FBA9-41D6-8B35-EE3A7D816B7C}" type="datetimeFigureOut">
              <a:rPr lang="en-US" smtClean="0"/>
              <a:t>4/29/2025</a:t>
            </a:fld>
            <a:endParaRPr lang="en-US" dirty="0"/>
          </a:p>
        </p:txBody>
      </p:sp>
      <p:sp>
        <p:nvSpPr>
          <p:cNvPr id="4" name="Footer Placeholder 3">
            <a:extLst>
              <a:ext uri="{FF2B5EF4-FFF2-40B4-BE49-F238E27FC236}">
                <a16:creationId xmlns:a16="http://schemas.microsoft.com/office/drawing/2014/main" id="{43D63414-6160-FF79-B3F6-CD615625C8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83E93F-BDEC-C5F7-2553-8324882C41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7C78D2-97D1-4B37-BDD1-08A09BD4CA99}" type="slidenum">
              <a:rPr lang="en-US" smtClean="0"/>
              <a:t>‹#›</a:t>
            </a:fld>
            <a:endParaRPr lang="en-US" dirty="0"/>
          </a:p>
        </p:txBody>
      </p:sp>
    </p:spTree>
    <p:extLst>
      <p:ext uri="{BB962C8B-B14F-4D97-AF65-F5344CB8AC3E}">
        <p14:creationId xmlns:p14="http://schemas.microsoft.com/office/powerpoint/2010/main" val="2369135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A28068-AFBD-4979-B752-9EB6F90B1386}" type="datetimeFigureOut">
              <a:rPr lang="en-US" smtClean="0"/>
              <a:t>4/29/2025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39589-3E79-4C82-AA4A-FE78234FAA59}" type="slidenum">
              <a:rPr lang="en-US" smtClean="0"/>
              <a:t>‹#›</a:t>
            </a:fld>
            <a:endParaRPr lang="en-US" dirty="0"/>
          </a:p>
        </p:txBody>
      </p:sp>
    </p:spTree>
    <p:extLst>
      <p:ext uri="{BB962C8B-B14F-4D97-AF65-F5344CB8AC3E}">
        <p14:creationId xmlns:p14="http://schemas.microsoft.com/office/powerpoint/2010/main" val="2194968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a:t>
            </a:fld>
            <a:endParaRPr lang="en-US" dirty="0"/>
          </a:p>
        </p:txBody>
      </p:sp>
    </p:spTree>
    <p:extLst>
      <p:ext uri="{BB962C8B-B14F-4D97-AF65-F5344CB8AC3E}">
        <p14:creationId xmlns:p14="http://schemas.microsoft.com/office/powerpoint/2010/main" val="1801796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10</a:t>
            </a:fld>
            <a:endParaRPr lang="en-US" dirty="0"/>
          </a:p>
        </p:txBody>
      </p:sp>
    </p:spTree>
    <p:extLst>
      <p:ext uri="{BB962C8B-B14F-4D97-AF65-F5344CB8AC3E}">
        <p14:creationId xmlns:p14="http://schemas.microsoft.com/office/powerpoint/2010/main" val="3718399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11</a:t>
            </a:fld>
            <a:endParaRPr lang="en-US" dirty="0"/>
          </a:p>
        </p:txBody>
      </p:sp>
    </p:spTree>
    <p:extLst>
      <p:ext uri="{BB962C8B-B14F-4D97-AF65-F5344CB8AC3E}">
        <p14:creationId xmlns:p14="http://schemas.microsoft.com/office/powerpoint/2010/main" val="41293466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12</a:t>
            </a:fld>
            <a:endParaRPr lang="en-US" dirty="0"/>
          </a:p>
        </p:txBody>
      </p:sp>
    </p:spTree>
    <p:extLst>
      <p:ext uri="{BB962C8B-B14F-4D97-AF65-F5344CB8AC3E}">
        <p14:creationId xmlns:p14="http://schemas.microsoft.com/office/powerpoint/2010/main" val="1204557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13</a:t>
            </a:fld>
            <a:endParaRPr lang="en-US" dirty="0"/>
          </a:p>
        </p:txBody>
      </p:sp>
    </p:spTree>
    <p:extLst>
      <p:ext uri="{BB962C8B-B14F-4D97-AF65-F5344CB8AC3E}">
        <p14:creationId xmlns:p14="http://schemas.microsoft.com/office/powerpoint/2010/main" val="1948385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14</a:t>
            </a:fld>
            <a:endParaRPr lang="en-US" dirty="0"/>
          </a:p>
        </p:txBody>
      </p:sp>
    </p:spTree>
    <p:extLst>
      <p:ext uri="{BB962C8B-B14F-4D97-AF65-F5344CB8AC3E}">
        <p14:creationId xmlns:p14="http://schemas.microsoft.com/office/powerpoint/2010/main" val="1404882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15</a:t>
            </a:fld>
            <a:endParaRPr lang="en-US" dirty="0"/>
          </a:p>
        </p:txBody>
      </p:sp>
    </p:spTree>
    <p:extLst>
      <p:ext uri="{BB962C8B-B14F-4D97-AF65-F5344CB8AC3E}">
        <p14:creationId xmlns:p14="http://schemas.microsoft.com/office/powerpoint/2010/main" val="197194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16</a:t>
            </a:fld>
            <a:endParaRPr lang="en-US" dirty="0"/>
          </a:p>
        </p:txBody>
      </p:sp>
    </p:spTree>
    <p:extLst>
      <p:ext uri="{BB962C8B-B14F-4D97-AF65-F5344CB8AC3E}">
        <p14:creationId xmlns:p14="http://schemas.microsoft.com/office/powerpoint/2010/main" val="1768145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17</a:t>
            </a:fld>
            <a:endParaRPr lang="en-US" dirty="0"/>
          </a:p>
        </p:txBody>
      </p:sp>
    </p:spTree>
    <p:extLst>
      <p:ext uri="{BB962C8B-B14F-4D97-AF65-F5344CB8AC3E}">
        <p14:creationId xmlns:p14="http://schemas.microsoft.com/office/powerpoint/2010/main" val="1691219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18</a:t>
            </a:fld>
            <a:endParaRPr lang="en-US" dirty="0"/>
          </a:p>
        </p:txBody>
      </p:sp>
    </p:spTree>
    <p:extLst>
      <p:ext uri="{BB962C8B-B14F-4D97-AF65-F5344CB8AC3E}">
        <p14:creationId xmlns:p14="http://schemas.microsoft.com/office/powerpoint/2010/main" val="373993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19</a:t>
            </a:fld>
            <a:endParaRPr lang="en-US" dirty="0"/>
          </a:p>
        </p:txBody>
      </p:sp>
    </p:spTree>
    <p:extLst>
      <p:ext uri="{BB962C8B-B14F-4D97-AF65-F5344CB8AC3E}">
        <p14:creationId xmlns:p14="http://schemas.microsoft.com/office/powerpoint/2010/main" val="3912167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a:t>
            </a:fld>
            <a:endParaRPr lang="en-US" dirty="0"/>
          </a:p>
        </p:txBody>
      </p:sp>
    </p:spTree>
    <p:extLst>
      <p:ext uri="{BB962C8B-B14F-4D97-AF65-F5344CB8AC3E}">
        <p14:creationId xmlns:p14="http://schemas.microsoft.com/office/powerpoint/2010/main" val="8334871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20</a:t>
            </a:fld>
            <a:endParaRPr lang="en-US" dirty="0"/>
          </a:p>
        </p:txBody>
      </p:sp>
    </p:spTree>
    <p:extLst>
      <p:ext uri="{BB962C8B-B14F-4D97-AF65-F5344CB8AC3E}">
        <p14:creationId xmlns:p14="http://schemas.microsoft.com/office/powerpoint/2010/main" val="35470596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21</a:t>
            </a:fld>
            <a:endParaRPr lang="en-US" dirty="0"/>
          </a:p>
        </p:txBody>
      </p:sp>
    </p:spTree>
    <p:extLst>
      <p:ext uri="{BB962C8B-B14F-4D97-AF65-F5344CB8AC3E}">
        <p14:creationId xmlns:p14="http://schemas.microsoft.com/office/powerpoint/2010/main" val="16103886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22</a:t>
            </a:fld>
            <a:endParaRPr lang="en-US" dirty="0"/>
          </a:p>
        </p:txBody>
      </p:sp>
    </p:spTree>
    <p:extLst>
      <p:ext uri="{BB962C8B-B14F-4D97-AF65-F5344CB8AC3E}">
        <p14:creationId xmlns:p14="http://schemas.microsoft.com/office/powerpoint/2010/main" val="3613364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3</a:t>
            </a:fld>
            <a:endParaRPr lang="en-US" dirty="0"/>
          </a:p>
        </p:txBody>
      </p:sp>
    </p:spTree>
    <p:extLst>
      <p:ext uri="{BB962C8B-B14F-4D97-AF65-F5344CB8AC3E}">
        <p14:creationId xmlns:p14="http://schemas.microsoft.com/office/powerpoint/2010/main" val="34667734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4</a:t>
            </a:fld>
            <a:endParaRPr lang="en-US" dirty="0"/>
          </a:p>
        </p:txBody>
      </p:sp>
    </p:spTree>
    <p:extLst>
      <p:ext uri="{BB962C8B-B14F-4D97-AF65-F5344CB8AC3E}">
        <p14:creationId xmlns:p14="http://schemas.microsoft.com/office/powerpoint/2010/main" val="721777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5</a:t>
            </a:fld>
            <a:endParaRPr lang="en-US" dirty="0"/>
          </a:p>
        </p:txBody>
      </p:sp>
    </p:spTree>
    <p:extLst>
      <p:ext uri="{BB962C8B-B14F-4D97-AF65-F5344CB8AC3E}">
        <p14:creationId xmlns:p14="http://schemas.microsoft.com/office/powerpoint/2010/main" val="3899010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6</a:t>
            </a:fld>
            <a:endParaRPr lang="en-US" dirty="0"/>
          </a:p>
        </p:txBody>
      </p:sp>
    </p:spTree>
    <p:extLst>
      <p:ext uri="{BB962C8B-B14F-4D97-AF65-F5344CB8AC3E}">
        <p14:creationId xmlns:p14="http://schemas.microsoft.com/office/powerpoint/2010/main" val="35922356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7</a:t>
            </a:fld>
            <a:endParaRPr lang="en-US" dirty="0"/>
          </a:p>
        </p:txBody>
      </p:sp>
    </p:spTree>
    <p:extLst>
      <p:ext uri="{BB962C8B-B14F-4D97-AF65-F5344CB8AC3E}">
        <p14:creationId xmlns:p14="http://schemas.microsoft.com/office/powerpoint/2010/main" val="4010776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8</a:t>
            </a:fld>
            <a:endParaRPr lang="en-US" dirty="0"/>
          </a:p>
        </p:txBody>
      </p:sp>
    </p:spTree>
    <p:extLst>
      <p:ext uri="{BB962C8B-B14F-4D97-AF65-F5344CB8AC3E}">
        <p14:creationId xmlns:p14="http://schemas.microsoft.com/office/powerpoint/2010/main" val="2159706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39589-3E79-4C82-AA4A-FE78234FAA59}" type="slidenum">
              <a:rPr lang="en-US" smtClean="0"/>
              <a:t>9</a:t>
            </a:fld>
            <a:endParaRPr lang="en-US" dirty="0"/>
          </a:p>
        </p:txBody>
      </p:sp>
    </p:spTree>
    <p:extLst>
      <p:ext uri="{BB962C8B-B14F-4D97-AF65-F5344CB8AC3E}">
        <p14:creationId xmlns:p14="http://schemas.microsoft.com/office/powerpoint/2010/main" val="1478682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Slid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57809"/>
            <a:ext cx="7983110" cy="3080335"/>
          </a:xfrm>
        </p:spPr>
        <p:txBody>
          <a:bodyPr lIns="0" tIns="0" rIns="0" bIns="0" anchor="b"/>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8161510" y="2744546"/>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137906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1280159" y="640080"/>
            <a:ext cx="4815836" cy="2103120"/>
          </a:xfrm>
        </p:spPr>
        <p:txBody>
          <a:bodyPr lIns="0" tIns="0" rIns="0" bIns="0" anchor="ctr" anchorCtr="0"/>
          <a:lstStyle>
            <a:lvl1pPr algn="l">
              <a:defRPr sz="4000" b="1" cap="all" spc="0" baseline="0">
                <a:solidFill>
                  <a:schemeClr val="tx1"/>
                </a:solidFill>
              </a:defRPr>
            </a:lvl1pPr>
          </a:lstStyle>
          <a:p>
            <a:r>
              <a:rPr lang="en-US" dirty="0"/>
              <a:t>Click to add title</a:t>
            </a:r>
          </a:p>
        </p:txBody>
      </p:sp>
      <p:sp>
        <p:nvSpPr>
          <p:cNvPr id="16" name="Slide Number Placeholder 15">
            <a:extLst>
              <a:ext uri="{FF2B5EF4-FFF2-40B4-BE49-F238E27FC236}">
                <a16:creationId xmlns:a16="http://schemas.microsoft.com/office/drawing/2014/main" id="{6183E8BD-29F0-8F9F-FC7D-73F8067BCDDF}"/>
              </a:ext>
            </a:extLst>
          </p:cNvPr>
          <p:cNvSpPr>
            <a:spLocks noGrp="1"/>
          </p:cNvSpPr>
          <p:nvPr>
            <p:ph type="sldNum" sz="quarter" idx="20"/>
          </p:nvPr>
        </p:nvSpPr>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15" name="Content Placeholder 2">
            <a:extLst>
              <a:ext uri="{FF2B5EF4-FFF2-40B4-BE49-F238E27FC236}">
                <a16:creationId xmlns:a16="http://schemas.microsoft.com/office/drawing/2014/main" id="{5C983CA3-739C-6C20-AFE0-0997370354B4}"/>
              </a:ext>
            </a:extLst>
          </p:cNvPr>
          <p:cNvSpPr>
            <a:spLocks noGrp="1"/>
          </p:cNvSpPr>
          <p:nvPr>
            <p:ph idx="1" hasCustomPrompt="1"/>
          </p:nvPr>
        </p:nvSpPr>
        <p:spPr>
          <a:xfrm>
            <a:off x="6531427" y="640080"/>
            <a:ext cx="5122889" cy="2103120"/>
          </a:xfrm>
        </p:spPr>
        <p:txBody>
          <a:bodyPr lIns="0" tIns="0" rIns="0" bIns="0" anchor="ctr" anchorCtr="0">
            <a:normAutofit/>
          </a:bodyPr>
          <a:lstStyle>
            <a:lvl1pPr marL="0" indent="0">
              <a:lnSpc>
                <a:spcPct val="110000"/>
              </a:lnSpc>
              <a:buNone/>
              <a:defRPr sz="1800">
                <a:solidFill>
                  <a:schemeClr val="tx1"/>
                </a:solidFill>
              </a:defRPr>
            </a:lvl1pPr>
            <a:lvl2pPr marL="228600">
              <a:lnSpc>
                <a:spcPct val="100000"/>
              </a:lnSpc>
              <a:defRPr sz="1600">
                <a:solidFill>
                  <a:schemeClr val="tx1"/>
                </a:solidFill>
              </a:defRPr>
            </a:lvl2pPr>
            <a:lvl3pPr marL="457200">
              <a:lnSpc>
                <a:spcPct val="100000"/>
              </a:lnSpc>
              <a:defRPr sz="1400">
                <a:solidFill>
                  <a:schemeClr val="tx1"/>
                </a:solidFill>
              </a:defRPr>
            </a:lvl3pPr>
            <a:lvl4pPr marL="685800">
              <a:lnSpc>
                <a:spcPct val="100000"/>
              </a:lnSpc>
              <a:defRPr sz="1200">
                <a:solidFill>
                  <a:schemeClr val="tx1"/>
                </a:solidFill>
              </a:defRPr>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cxnSp>
        <p:nvCxnSpPr>
          <p:cNvPr id="4" name="Straight Connector 3">
            <a:extLst>
              <a:ext uri="{FF2B5EF4-FFF2-40B4-BE49-F238E27FC236}">
                <a16:creationId xmlns:a16="http://schemas.microsoft.com/office/drawing/2014/main" id="{4BC9F29C-BBE9-AFB4-AFC6-30BCA4EB2AFA}"/>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CBC4D286-C480-B4CF-4406-CACC323F9FAD}"/>
              </a:ext>
            </a:extLst>
          </p:cNvPr>
          <p:cNvSpPr>
            <a:spLocks noGrp="1"/>
          </p:cNvSpPr>
          <p:nvPr>
            <p:ph idx="21" hasCustomPrompt="1"/>
          </p:nvPr>
        </p:nvSpPr>
        <p:spPr>
          <a:xfrm>
            <a:off x="1280160" y="3017520"/>
            <a:ext cx="10374152" cy="3208866"/>
          </a:xfrm>
        </p:spPr>
        <p:txBody>
          <a:body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0BEE2817-4518-D59A-BD13-29A3D4FE64F0}"/>
              </a:ext>
            </a:extLst>
          </p:cNvPr>
          <p:cNvSpPr>
            <a:spLocks noGrp="1"/>
          </p:cNvSpPr>
          <p:nvPr>
            <p:ph type="ftr" sz="quarter" idx="19"/>
          </p:nvPr>
        </p:nvSpPr>
        <p:spPr>
          <a:xfrm>
            <a:off x="7539516" y="6356350"/>
            <a:ext cx="4114800" cy="365125"/>
          </a:xfrm>
        </p:spPr>
        <p:txBody>
          <a:bodyPr/>
          <a:lstStyle/>
          <a:p>
            <a:endParaRPr lang="en-US" dirty="0"/>
          </a:p>
        </p:txBody>
      </p:sp>
    </p:spTree>
    <p:extLst>
      <p:ext uri="{BB962C8B-B14F-4D97-AF65-F5344CB8AC3E}">
        <p14:creationId xmlns:p14="http://schemas.microsoft.com/office/powerpoint/2010/main" val="106890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1280159" y="4970638"/>
            <a:ext cx="9144000" cy="1280160"/>
          </a:xfrm>
        </p:spPr>
        <p:txBody>
          <a:bodyPr lIns="0" tIns="0" rIns="0" bIns="0" anchor="b" anchorCtr="0"/>
          <a:lstStyle>
            <a:lvl1pPr algn="l">
              <a:defRPr sz="4000" b="1" cap="all" spc="0" baseline="0">
                <a:solidFill>
                  <a:schemeClr val="tx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F0626849-9D2D-3C95-8C10-FA8F325FE9AA}"/>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685800"/>
            <a:ext cx="4937760" cy="4023360"/>
          </a:xfrm>
        </p:spPr>
        <p:txBody>
          <a:bodyPr lIns="0" tIns="0" rIns="0" bIns="0">
            <a:noAutofit/>
          </a:bodyPr>
          <a:lstStyle>
            <a:lvl1pPr marL="0" indent="0">
              <a:spcBef>
                <a:spcPts val="1200"/>
              </a:spcBef>
              <a:buNone/>
              <a:defRPr sz="1800"/>
            </a:lvl1pPr>
            <a:lvl2pPr marL="457200">
              <a:spcBef>
                <a:spcPts val="1200"/>
              </a:spcBef>
              <a:defRPr sz="1800"/>
            </a:lvl2pPr>
            <a:lvl3pPr marL="914400">
              <a:spcBef>
                <a:spcPts val="1200"/>
              </a:spcBef>
              <a:defRPr sz="1800"/>
            </a:lvl3pPr>
            <a:lvl4pPr marL="1371600">
              <a:spcBef>
                <a:spcPts val="1200"/>
              </a:spcBef>
              <a:defRPr sz="1800"/>
            </a:lvl4pPr>
            <a:lvl5pPr marL="18288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04755" y="685800"/>
            <a:ext cx="4937760" cy="4023360"/>
          </a:xfrm>
        </p:spPr>
        <p:txBody>
          <a:bodyPr lIns="0" tIns="0" rIns="0" bIns="0">
            <a:noAutofit/>
          </a:bodyPr>
          <a:lstStyle>
            <a:lvl1pPr>
              <a:spcBef>
                <a:spcPts val="1200"/>
              </a:spcBef>
              <a:defRPr sz="1800"/>
            </a:lvl1pPr>
            <a:lvl2pPr>
              <a:spcBef>
                <a:spcPts val="1200"/>
              </a:spcBef>
              <a:defRPr sz="1800"/>
            </a:lvl2pPr>
            <a:lvl3pPr>
              <a:spcBef>
                <a:spcPts val="1200"/>
              </a:spcBef>
              <a:defRPr sz="1800"/>
            </a:lvl3pPr>
            <a:lvl4pPr>
              <a:spcBef>
                <a:spcPts val="1200"/>
              </a:spcBef>
              <a:defRPr sz="1800"/>
            </a:lvl4pPr>
            <a:lvl5pPr>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3" name="Group 12">
            <a:extLst>
              <a:ext uri="{FF2B5EF4-FFF2-40B4-BE49-F238E27FC236}">
                <a16:creationId xmlns:a16="http://schemas.microsoft.com/office/drawing/2014/main" id="{4717D91C-F78C-0E4C-FB27-7112AB840A1C}"/>
              </a:ext>
              <a:ext uri="{C183D7F6-B498-43B3-948B-1728B52AA6E4}">
                <adec:decorative xmlns:adec="http://schemas.microsoft.com/office/drawing/2017/decorative" val="1"/>
              </a:ext>
            </a:extLst>
          </p:cNvPr>
          <p:cNvGrpSpPr/>
          <p:nvPr userDrawn="1"/>
        </p:nvGrpSpPr>
        <p:grpSpPr>
          <a:xfrm>
            <a:off x="5322570" y="5680647"/>
            <a:ext cx="465456" cy="581432"/>
            <a:chOff x="7843462" y="2744546"/>
            <a:chExt cx="465456" cy="581432"/>
          </a:xfrm>
        </p:grpSpPr>
        <p:sp>
          <p:nvSpPr>
            <p:cNvPr id="15" name="Graphic 12">
              <a:extLst>
                <a:ext uri="{FF2B5EF4-FFF2-40B4-BE49-F238E27FC236}">
                  <a16:creationId xmlns:a16="http://schemas.microsoft.com/office/drawing/2014/main" id="{CC935CF3-75DF-0DC7-1B2A-E0E0205DF64B}"/>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7" name="Graphic 13">
              <a:extLst>
                <a:ext uri="{FF2B5EF4-FFF2-40B4-BE49-F238E27FC236}">
                  <a16:creationId xmlns:a16="http://schemas.microsoft.com/office/drawing/2014/main" id="{D5782BEB-6319-DEC1-F9ED-BA9201C6B9B7}"/>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18" name="Graphic 15">
              <a:extLst>
                <a:ext uri="{FF2B5EF4-FFF2-40B4-BE49-F238E27FC236}">
                  <a16:creationId xmlns:a16="http://schemas.microsoft.com/office/drawing/2014/main" id="{6E59DFAF-9794-BD12-D89A-422FFFFCE023}"/>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21" name="Footer Placeholder 20">
            <a:extLst>
              <a:ext uri="{FF2B5EF4-FFF2-40B4-BE49-F238E27FC236}">
                <a16:creationId xmlns:a16="http://schemas.microsoft.com/office/drawing/2014/main" id="{36444A47-BCB3-5C86-F2B8-25092BE8D9FF}"/>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C648C53D-49AB-C003-70E8-5117AF079715}"/>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A96BC1DE-6696-3408-564E-2D73B1266326}"/>
              </a:ext>
              <a:ext uri="{C183D7F6-B498-43B3-948B-1728B52AA6E4}">
                <adec:decorative xmlns:adec="http://schemas.microsoft.com/office/drawing/2017/decorative" val="1"/>
              </a:ext>
            </a:extLst>
          </p:cNvPr>
          <p:cNvGrpSpPr/>
          <p:nvPr userDrawn="1"/>
        </p:nvGrpSpPr>
        <p:grpSpPr>
          <a:xfrm rot="5400000">
            <a:off x="10711518" y="5393214"/>
            <a:ext cx="1097341" cy="736658"/>
            <a:chOff x="10508317" y="446637"/>
            <a:chExt cx="1097341" cy="736658"/>
          </a:xfrm>
        </p:grpSpPr>
        <p:sp>
          <p:nvSpPr>
            <p:cNvPr id="25" name="Graphic 15">
              <a:extLst>
                <a:ext uri="{FF2B5EF4-FFF2-40B4-BE49-F238E27FC236}">
                  <a16:creationId xmlns:a16="http://schemas.microsoft.com/office/drawing/2014/main" id="{268EB1E4-29D6-C3F5-BCBB-FB7E7EE5C25C}"/>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26" name="Graphic 16">
              <a:extLst>
                <a:ext uri="{FF2B5EF4-FFF2-40B4-BE49-F238E27FC236}">
                  <a16:creationId xmlns:a16="http://schemas.microsoft.com/office/drawing/2014/main" id="{09524D46-140F-2F4F-430B-F59815A07CF1}"/>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27" name="Graphic 14">
              <a:extLst>
                <a:ext uri="{FF2B5EF4-FFF2-40B4-BE49-F238E27FC236}">
                  <a16:creationId xmlns:a16="http://schemas.microsoft.com/office/drawing/2014/main" id="{AC75143B-C717-8D04-743C-B40FB5EFB21C}"/>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4873764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1280160" y="640080"/>
            <a:ext cx="10087699" cy="1280160"/>
          </a:xfrm>
        </p:spPr>
        <p:txBody>
          <a:bodyPr lIns="0" tIns="0" rIns="0" bIns="0" anchor="b" anchorCtr="0"/>
          <a:lstStyle>
            <a:lvl1pPr>
              <a:defRPr sz="4000" b="1" cap="all" baseline="0"/>
            </a:lvl1pPr>
          </a:lstStyle>
          <a:p>
            <a:r>
              <a:rPr lang="en-US" dirty="0"/>
              <a:t>Click to add title</a:t>
            </a:r>
          </a:p>
        </p:txBody>
      </p:sp>
      <p:sp>
        <p:nvSpPr>
          <p:cNvPr id="10" name="Slide Number Placeholder 9">
            <a:extLst>
              <a:ext uri="{FF2B5EF4-FFF2-40B4-BE49-F238E27FC236}">
                <a16:creationId xmlns:a16="http://schemas.microsoft.com/office/drawing/2014/main" id="{116B8DF0-B7E6-5032-C3C7-E457E793BE37}"/>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1280160" y="2103119"/>
            <a:ext cx="10087699" cy="4114800"/>
          </a:xfrm>
        </p:spPr>
        <p:txBody>
          <a:bodyPr lIns="0" tIns="0" rIns="0" bIns="0"/>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DC5F4D40-ADE4-5EEB-436C-8563A49C55F8}"/>
              </a:ext>
            </a:extLst>
          </p:cNvPr>
          <p:cNvSpPr>
            <a:spLocks noGrp="1"/>
          </p:cNvSpPr>
          <p:nvPr>
            <p:ph type="ftr" sz="quarter" idx="11"/>
          </p:nvPr>
        </p:nvSpPr>
        <p:spPr>
          <a:xfrm>
            <a:off x="1280160" y="6356350"/>
            <a:ext cx="4114800" cy="365125"/>
          </a:xfrm>
        </p:spPr>
        <p:txBody>
          <a:bodyPr lIns="0"/>
          <a:lstStyle>
            <a:lvl1pPr algn="l">
              <a:defRPr/>
            </a:lvl1pPr>
          </a:lstStyle>
          <a:p>
            <a:endParaRPr lang="en-US" dirty="0"/>
          </a:p>
        </p:txBody>
      </p:sp>
    </p:spTree>
    <p:extLst>
      <p:ext uri="{BB962C8B-B14F-4D97-AF65-F5344CB8AC3E}">
        <p14:creationId xmlns:p14="http://schemas.microsoft.com/office/powerpoint/2010/main" val="33217450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mage Bubbles and Title 1">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a:xfrm>
            <a:off x="2792897" y="585216"/>
            <a:ext cx="8965094" cy="2276856"/>
          </a:xfrm>
        </p:spPr>
        <p:txBody>
          <a:bodyPr lIns="0" tIns="0" rIns="0" anchor="b"/>
          <a:lstStyle>
            <a:lvl1pPr algn="r">
              <a:lnSpc>
                <a:spcPts val="4800"/>
              </a:lnSpc>
              <a:defRPr sz="4800" b="1" cap="all" spc="0" baseline="0">
                <a:solidFill>
                  <a:schemeClr val="bg1"/>
                </a:solidFill>
              </a:defRPr>
            </a:lvl1pPr>
          </a:lstStyle>
          <a:p>
            <a:r>
              <a:rPr lang="en-US"/>
              <a:t>Click to edit Master title style</a:t>
            </a:r>
            <a:endParaRPr lang="en-US" dirty="0"/>
          </a:p>
        </p:txBody>
      </p:sp>
      <p:sp>
        <p:nvSpPr>
          <p:cNvPr id="7" name="Picture Placeholder 14">
            <a:extLst>
              <a:ext uri="{FF2B5EF4-FFF2-40B4-BE49-F238E27FC236}">
                <a16:creationId xmlns:a16="http://schemas.microsoft.com/office/drawing/2014/main" id="{FC9B12A4-113B-B3F6-5926-5C2A6F504ABA}"/>
              </a:ext>
            </a:extLst>
          </p:cNvPr>
          <p:cNvSpPr>
            <a:spLocks noGrp="1"/>
          </p:cNvSpPr>
          <p:nvPr>
            <p:ph type="pic" sz="quarter" idx="14" hasCustomPrompt="1"/>
          </p:nvPr>
        </p:nvSpPr>
        <p:spPr>
          <a:xfrm>
            <a:off x="1371606"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
        <p:nvSpPr>
          <p:cNvPr id="16" name="Text Placeholder 15">
            <a:extLst>
              <a:ext uri="{FF2B5EF4-FFF2-40B4-BE49-F238E27FC236}">
                <a16:creationId xmlns:a16="http://schemas.microsoft.com/office/drawing/2014/main" id="{A928810C-E773-43AE-A2A1-4073955CC8DA}"/>
              </a:ext>
            </a:extLst>
          </p:cNvPr>
          <p:cNvSpPr>
            <a:spLocks noGrp="1"/>
          </p:cNvSpPr>
          <p:nvPr>
            <p:ph type="body" sz="quarter" idx="13" hasCustomPrompt="1"/>
          </p:nvPr>
        </p:nvSpPr>
        <p:spPr>
          <a:xfrm>
            <a:off x="5640609" y="3127248"/>
            <a:ext cx="6117381" cy="3017520"/>
          </a:xfrm>
        </p:spPr>
        <p:txBody>
          <a:bodyPr lIns="0" tIns="0" rIns="0" bIns="0">
            <a:normAutofit/>
          </a:bodyPr>
          <a:lstStyle>
            <a:lvl1pPr marL="0" indent="0" algn="r">
              <a:spcBef>
                <a:spcPts val="1200"/>
              </a:spcBef>
              <a:buNone/>
              <a:defRPr sz="2400">
                <a:solidFill>
                  <a:schemeClr val="bg1"/>
                </a:solidFill>
              </a:defRPr>
            </a:lvl1pPr>
          </a:lstStyle>
          <a:p>
            <a:pPr lvl="0"/>
            <a:r>
              <a:rPr lang="en-US" dirty="0"/>
              <a:t>Click to add text</a:t>
            </a:r>
          </a:p>
        </p:txBody>
      </p:sp>
      <p:grpSp>
        <p:nvGrpSpPr>
          <p:cNvPr id="3" name="Group 2">
            <a:extLst>
              <a:ext uri="{FF2B5EF4-FFF2-40B4-BE49-F238E27FC236}">
                <a16:creationId xmlns:a16="http://schemas.microsoft.com/office/drawing/2014/main" id="{8AF51D36-DB19-27CD-47E0-A4261648DA12}"/>
              </a:ext>
              <a:ext uri="{C183D7F6-B498-43B3-948B-1728B52AA6E4}">
                <adec:decorative xmlns:adec="http://schemas.microsoft.com/office/drawing/2017/decorative" val="1"/>
              </a:ext>
            </a:extLst>
          </p:cNvPr>
          <p:cNvGrpSpPr/>
          <p:nvPr userDrawn="1"/>
        </p:nvGrpSpPr>
        <p:grpSpPr>
          <a:xfrm rot="18614240">
            <a:off x="3975343" y="2819532"/>
            <a:ext cx="465456" cy="581432"/>
            <a:chOff x="7843462" y="2744546"/>
            <a:chExt cx="465456" cy="581432"/>
          </a:xfrm>
        </p:grpSpPr>
        <p:sp>
          <p:nvSpPr>
            <p:cNvPr id="4" name="Graphic 12">
              <a:extLst>
                <a:ext uri="{FF2B5EF4-FFF2-40B4-BE49-F238E27FC236}">
                  <a16:creationId xmlns:a16="http://schemas.microsoft.com/office/drawing/2014/main" id="{3EFED0E0-17D4-C5B0-09D0-B43338A856B3}"/>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5" name="Graphic 13">
              <a:extLst>
                <a:ext uri="{FF2B5EF4-FFF2-40B4-BE49-F238E27FC236}">
                  <a16:creationId xmlns:a16="http://schemas.microsoft.com/office/drawing/2014/main" id="{8F798BBE-9B6F-700D-08A1-09ABC5388CCE}"/>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6" name="Graphic 15">
              <a:extLst>
                <a:ext uri="{FF2B5EF4-FFF2-40B4-BE49-F238E27FC236}">
                  <a16:creationId xmlns:a16="http://schemas.microsoft.com/office/drawing/2014/main" id="{4AE2D1C5-9D85-9049-690C-3AFCE7E2DA56}"/>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13" name="Straight Connector 12">
            <a:extLst>
              <a:ext uri="{FF2B5EF4-FFF2-40B4-BE49-F238E27FC236}">
                <a16:creationId xmlns:a16="http://schemas.microsoft.com/office/drawing/2014/main" id="{9D0FE75D-ACD3-655E-58A7-8F2C182760B4}"/>
              </a:ext>
              <a:ext uri="{C183D7F6-B498-43B3-948B-1728B52AA6E4}">
                <adec:decorative xmlns:adec="http://schemas.microsoft.com/office/drawing/2017/decorative" val="1"/>
              </a:ext>
            </a:extLst>
          </p:cNvPr>
          <p:cNvCxnSpPr>
            <a:cxnSpLocks/>
          </p:cNvCxnSpPr>
          <p:nvPr userDrawn="1"/>
        </p:nvCxnSpPr>
        <p:spPr>
          <a:xfrm>
            <a:off x="740664" y="3503032"/>
            <a:ext cx="0" cy="334609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62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838200" y="136525"/>
            <a:ext cx="10515600" cy="1509713"/>
          </a:xfrm>
        </p:spPr>
        <p:txBody>
          <a:bodyPr/>
          <a:lstStyle/>
          <a:p>
            <a:r>
              <a:rPr lang="en-US" dirty="0"/>
              <a:t>Click to add title</a:t>
            </a:r>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a:xfrm>
            <a:off x="72390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a:xfrm>
            <a:off x="484632" y="726630"/>
            <a:ext cx="520991" cy="517379"/>
          </a:xfrm>
        </p:spPr>
        <p:txBody>
          <a:bodyPr/>
          <a:lstStyle/>
          <a:p>
            <a:fld id="{D8DA9DAA-006C-4F4B-980E-E3DF019B24E2}" type="slidenum">
              <a:rPr lang="en-US" smtClean="0"/>
              <a:t>‹#›</a:t>
            </a:fld>
            <a:endParaRPr lang="en-US" dirty="0"/>
          </a:p>
        </p:txBody>
      </p:sp>
      <p:cxnSp>
        <p:nvCxnSpPr>
          <p:cNvPr id="3" name="Straight Connector 2">
            <a:extLst>
              <a:ext uri="{FF2B5EF4-FFF2-40B4-BE49-F238E27FC236}">
                <a16:creationId xmlns:a16="http://schemas.microsoft.com/office/drawing/2014/main" id="{B5B2B208-F5B9-0151-C982-A389CB0B299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1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20EEA6CA-DE1E-18ED-E69E-54A1372FE216}"/>
              </a:ext>
              <a:ext uri="{C183D7F6-B498-43B3-948B-1728B52AA6E4}">
                <adec:decorative xmlns:adec="http://schemas.microsoft.com/office/drawing/2017/decorative" val="1"/>
              </a:ext>
            </a:extLst>
          </p:cNvPr>
          <p:cNvCxnSpPr>
            <a:cxnSpLocks/>
          </p:cNvCxnSpPr>
          <p:nvPr userDrawn="1"/>
        </p:nvCxnSpPr>
        <p:spPr>
          <a:xfrm>
            <a:off x="715890"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8" name="Footer Placeholder 7">
            <a:extLst>
              <a:ext uri="{FF2B5EF4-FFF2-40B4-BE49-F238E27FC236}">
                <a16:creationId xmlns:a16="http://schemas.microsoft.com/office/drawing/2014/main" id="{2F973C81-5E94-41F6-CE15-3B4763B3ABE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C835B5C-F994-9D57-3118-919EE90F57E1}"/>
              </a:ext>
            </a:extLst>
          </p:cNvPr>
          <p:cNvSpPr>
            <a:spLocks noGrp="1"/>
          </p:cNvSpPr>
          <p:nvPr>
            <p:ph type="sldNum" sz="quarter" idx="12"/>
          </p:nvPr>
        </p:nvSpPr>
        <p:spPr/>
        <p:txBody>
          <a:bodyPr/>
          <a:lstStyle/>
          <a:p>
            <a:fld id="{D8DA9DAA-006C-4F4B-980E-E3DF019B24E2}" type="slidenum">
              <a:rPr lang="en-US" smtClean="0"/>
              <a:pPr/>
              <a:t>‹#›</a:t>
            </a:fld>
            <a:endParaRPr lang="en-US" dirty="0"/>
          </a:p>
        </p:txBody>
      </p:sp>
    </p:spTree>
    <p:extLst>
      <p:ext uri="{BB962C8B-B14F-4D97-AF65-F5344CB8AC3E}">
        <p14:creationId xmlns:p14="http://schemas.microsoft.com/office/powerpoint/2010/main" val="3840867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image">
    <p:bg>
      <p:bgPr>
        <a:gradFill>
          <a:gsLst>
            <a:gs pos="100000">
              <a:schemeClr val="accent4"/>
            </a:gs>
            <a:gs pos="0">
              <a:schemeClr val="accent2"/>
            </a:gs>
          </a:gsLst>
          <a:lin ang="81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hasCustomPrompt="1"/>
          </p:nvPr>
        </p:nvSpPr>
        <p:spPr>
          <a:xfrm>
            <a:off x="5116544" y="614202"/>
            <a:ext cx="5918072" cy="2276856"/>
          </a:xfrm>
        </p:spPr>
        <p:txBody>
          <a:bodyPr lIns="0" tIns="0" rIns="0" bIns="0" anchor="b"/>
          <a:lstStyle>
            <a:lvl1pPr algn="r">
              <a:lnSpc>
                <a:spcPts val="4000"/>
              </a:lnSpc>
              <a:defRPr sz="4000" b="1" cap="all" spc="0" baseline="0">
                <a:solidFill>
                  <a:schemeClr val="bg1"/>
                </a:solidFill>
              </a:defRPr>
            </a:lvl1pPr>
          </a:lstStyle>
          <a:p>
            <a:r>
              <a:rPr lang="en-US" dirty="0"/>
              <a:t>Click to add title</a:t>
            </a:r>
          </a:p>
        </p:txBody>
      </p:sp>
      <p:sp>
        <p:nvSpPr>
          <p:cNvPr id="8" name="Slide Number Placeholder 7">
            <a:extLst>
              <a:ext uri="{FF2B5EF4-FFF2-40B4-BE49-F238E27FC236}">
                <a16:creationId xmlns:a16="http://schemas.microsoft.com/office/drawing/2014/main" id="{1C738AB3-8054-6E21-C34C-36AF3A31AC4E}"/>
              </a:ext>
            </a:extLst>
          </p:cNvPr>
          <p:cNvSpPr>
            <a:spLocks noGrp="1"/>
          </p:cNvSpPr>
          <p:nvPr>
            <p:ph type="sldNum" sz="quarter" idx="20"/>
          </p:nvPr>
        </p:nvSpPr>
        <p:spPr/>
        <p:txBody>
          <a:bodyPr/>
          <a:lstStyle>
            <a:lvl1pPr>
              <a:defRPr>
                <a:solidFill>
                  <a:schemeClr val="bg1"/>
                </a:solidFill>
              </a:defRPr>
            </a:lvl1pPr>
          </a:lstStyle>
          <a:p>
            <a:fld id="{D8DA9DAA-006C-4F4B-980E-E3DF019B24E2}" type="slidenum">
              <a:rPr lang="en-US" smtClean="0"/>
              <a:pPr/>
              <a:t>‹#›</a:t>
            </a:fld>
            <a:endParaRPr lang="en-US" dirty="0"/>
          </a:p>
        </p:txBody>
      </p:sp>
      <p:sp>
        <p:nvSpPr>
          <p:cNvPr id="19" name="Picture Placeholder 18">
            <a:extLst>
              <a:ext uri="{FF2B5EF4-FFF2-40B4-BE49-F238E27FC236}">
                <a16:creationId xmlns:a16="http://schemas.microsoft.com/office/drawing/2014/main" id="{34120D15-E48C-4FBE-BB95-24DB36D9F458}"/>
              </a:ext>
            </a:extLst>
          </p:cNvPr>
          <p:cNvSpPr>
            <a:spLocks noGrp="1"/>
          </p:cNvSpPr>
          <p:nvPr>
            <p:ph type="pic" sz="quarter" idx="14" hasCustomPrompt="1"/>
          </p:nvPr>
        </p:nvSpPr>
        <p:spPr>
          <a:xfrm>
            <a:off x="1280160" y="2530058"/>
            <a:ext cx="3707972" cy="3707971"/>
          </a:xfrm>
          <a:custGeom>
            <a:avLst/>
            <a:gdLst>
              <a:gd name="connsiteX0" fmla="*/ 1853986 w 3707972"/>
              <a:gd name="connsiteY0" fmla="*/ 0 h 3707971"/>
              <a:gd name="connsiteX1" fmla="*/ 3707972 w 3707972"/>
              <a:gd name="connsiteY1" fmla="*/ 1853986 h 3707971"/>
              <a:gd name="connsiteX2" fmla="*/ 2043545 w 3707972"/>
              <a:gd name="connsiteY2" fmla="*/ 3698400 h 3707971"/>
              <a:gd name="connsiteX3" fmla="*/ 1854006 w 3707972"/>
              <a:gd name="connsiteY3" fmla="*/ 3707971 h 3707971"/>
              <a:gd name="connsiteX4" fmla="*/ 1853966 w 3707972"/>
              <a:gd name="connsiteY4" fmla="*/ 3707971 h 3707971"/>
              <a:gd name="connsiteX5" fmla="*/ 1664427 w 3707972"/>
              <a:gd name="connsiteY5" fmla="*/ 3698400 h 3707971"/>
              <a:gd name="connsiteX6" fmla="*/ 0 w 3707972"/>
              <a:gd name="connsiteY6" fmla="*/ 1853986 h 3707971"/>
              <a:gd name="connsiteX7" fmla="*/ 1853986 w 3707972"/>
              <a:gd name="connsiteY7" fmla="*/ 0 h 3707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07972" h="3707971">
                <a:moveTo>
                  <a:pt x="1853986" y="0"/>
                </a:moveTo>
                <a:cubicBezTo>
                  <a:pt x="2877914" y="0"/>
                  <a:pt x="3707972" y="830058"/>
                  <a:pt x="3707972" y="1853986"/>
                </a:cubicBezTo>
                <a:cubicBezTo>
                  <a:pt x="3707972" y="2813919"/>
                  <a:pt x="2978429" y="3603458"/>
                  <a:pt x="2043545" y="3698400"/>
                </a:cubicBezTo>
                <a:lnTo>
                  <a:pt x="1854006" y="3707971"/>
                </a:lnTo>
                <a:lnTo>
                  <a:pt x="1853966" y="3707971"/>
                </a:lnTo>
                <a:lnTo>
                  <a:pt x="1664427" y="3698400"/>
                </a:lnTo>
                <a:cubicBezTo>
                  <a:pt x="729543" y="3603458"/>
                  <a:pt x="0" y="2813919"/>
                  <a:pt x="0" y="1853986"/>
                </a:cubicBezTo>
                <a:cubicBezTo>
                  <a:pt x="0" y="830058"/>
                  <a:pt x="830058" y="0"/>
                  <a:pt x="1853986" y="0"/>
                </a:cubicBezTo>
                <a:close/>
              </a:path>
            </a:pathLst>
          </a:custGeom>
        </p:spPr>
        <p:txBody>
          <a:bodyPr wrap="square" tIns="914400" anchor="t">
            <a:noAutofit/>
          </a:bodyPr>
          <a:lstStyle>
            <a:lvl1pPr algn="ctr">
              <a:buNone/>
              <a:defRPr sz="1600" b="1">
                <a:solidFill>
                  <a:schemeClr val="bg1"/>
                </a:solidFill>
              </a:defRPr>
            </a:lvl1pPr>
          </a:lstStyle>
          <a:p>
            <a:r>
              <a:rPr lang="en-US" dirty="0"/>
              <a:t>Click to add picture</a:t>
            </a:r>
          </a:p>
        </p:txBody>
      </p:sp>
      <p:sp>
        <p:nvSpPr>
          <p:cNvPr id="4" name="Text Placeholder 3">
            <a:extLst>
              <a:ext uri="{FF2B5EF4-FFF2-40B4-BE49-F238E27FC236}">
                <a16:creationId xmlns:a16="http://schemas.microsoft.com/office/drawing/2014/main" id="{94FD1B85-4BEF-C1C1-5619-B82E9E44A9F8}"/>
              </a:ext>
            </a:extLst>
          </p:cNvPr>
          <p:cNvSpPr>
            <a:spLocks noGrp="1"/>
          </p:cNvSpPr>
          <p:nvPr>
            <p:ph type="body" sz="quarter" idx="17"/>
          </p:nvPr>
        </p:nvSpPr>
        <p:spPr>
          <a:xfrm>
            <a:off x="5116548" y="3161752"/>
            <a:ext cx="5918068" cy="3144965"/>
          </a:xfrm>
        </p:spPr>
        <p:txBody>
          <a:bodyPr lIns="0" tIns="0" rIns="0" bIns="0">
            <a:normAutofit/>
          </a:bodyPr>
          <a:lstStyle>
            <a:lvl1pPr marL="0" indent="0" algn="r">
              <a:spcBef>
                <a:spcPts val="1200"/>
              </a:spcBef>
              <a:buNone/>
              <a:defRPr sz="2400">
                <a:solidFill>
                  <a:schemeClr val="bg1"/>
                </a:solidFill>
              </a:defRPr>
            </a:lvl1pPr>
            <a:lvl2pPr marL="457200" indent="0" algn="r">
              <a:spcBef>
                <a:spcPts val="1200"/>
              </a:spcBef>
              <a:buNone/>
              <a:defRPr sz="2400">
                <a:solidFill>
                  <a:schemeClr val="bg1"/>
                </a:solidFill>
              </a:defRPr>
            </a:lvl2pPr>
            <a:lvl3pPr marL="914400" indent="0" algn="r">
              <a:spcBef>
                <a:spcPts val="1200"/>
              </a:spcBef>
              <a:buNone/>
              <a:defRPr sz="2400">
                <a:solidFill>
                  <a:schemeClr val="bg1"/>
                </a:solidFill>
              </a:defRPr>
            </a:lvl3pPr>
            <a:lvl4pPr marL="1371600" indent="0" algn="r">
              <a:spcBef>
                <a:spcPts val="1200"/>
              </a:spcBef>
              <a:buNone/>
              <a:defRPr sz="2400">
                <a:solidFill>
                  <a:schemeClr val="bg1"/>
                </a:solidFill>
              </a:defRPr>
            </a:lvl4pPr>
            <a:lvl5pPr marL="1828800" indent="0" algn="r">
              <a:buNone/>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a:extLst>
              <a:ext uri="{FF2B5EF4-FFF2-40B4-BE49-F238E27FC236}">
                <a16:creationId xmlns:a16="http://schemas.microsoft.com/office/drawing/2014/main" id="{13AE7F8D-AE68-4A83-BAB5-3A97D473CE3C}"/>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1" name="Graphic 12">
            <a:extLst>
              <a:ext uri="{FF2B5EF4-FFF2-40B4-BE49-F238E27FC236}">
                <a16:creationId xmlns:a16="http://schemas.microsoft.com/office/drawing/2014/main" id="{EA1B6985-3E5A-40F4-9268-D4AB3BBF8C91}"/>
              </a:ext>
              <a:ext uri="{C183D7F6-B498-43B3-948B-1728B52AA6E4}">
                <adec:decorative xmlns:adec="http://schemas.microsoft.com/office/drawing/2017/decorative" val="1"/>
              </a:ext>
            </a:extLst>
          </p:cNvPr>
          <p:cNvSpPr/>
          <p:nvPr userDrawn="1"/>
        </p:nvSpPr>
        <p:spPr>
          <a:xfrm>
            <a:off x="4745394" y="276027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13" name="Graphic 13">
            <a:extLst>
              <a:ext uri="{FF2B5EF4-FFF2-40B4-BE49-F238E27FC236}">
                <a16:creationId xmlns:a16="http://schemas.microsoft.com/office/drawing/2014/main" id="{338BC906-9D03-4280-85E8-21A81BC21D73}"/>
              </a:ext>
              <a:ext uri="{C183D7F6-B498-43B3-948B-1728B52AA6E4}">
                <adec:decorative xmlns:adec="http://schemas.microsoft.com/office/drawing/2017/decorative" val="1"/>
              </a:ext>
            </a:extLst>
          </p:cNvPr>
          <p:cNvSpPr/>
          <p:nvPr userDrawn="1"/>
        </p:nvSpPr>
        <p:spPr>
          <a:xfrm>
            <a:off x="4386614" y="253098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dirty="0"/>
          </a:p>
        </p:txBody>
      </p:sp>
      <p:sp>
        <p:nvSpPr>
          <p:cNvPr id="17" name="Graphic 15">
            <a:extLst>
              <a:ext uri="{FF2B5EF4-FFF2-40B4-BE49-F238E27FC236}">
                <a16:creationId xmlns:a16="http://schemas.microsoft.com/office/drawing/2014/main" id="{C5C06D53-C9F6-47E8-BFE1-B8193A1AED8B}"/>
              </a:ext>
              <a:ext uri="{C183D7F6-B498-43B3-948B-1728B52AA6E4}">
                <adec:decorative xmlns:adec="http://schemas.microsoft.com/office/drawing/2017/decorative" val="1"/>
              </a:ext>
            </a:extLst>
          </p:cNvPr>
          <p:cNvSpPr/>
          <p:nvPr userDrawn="1"/>
        </p:nvSpPr>
        <p:spPr>
          <a:xfrm>
            <a:off x="1652402" y="603157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dirty="0"/>
          </a:p>
        </p:txBody>
      </p:sp>
      <p:sp>
        <p:nvSpPr>
          <p:cNvPr id="7" name="Footer Placeholder 6">
            <a:extLst>
              <a:ext uri="{FF2B5EF4-FFF2-40B4-BE49-F238E27FC236}">
                <a16:creationId xmlns:a16="http://schemas.microsoft.com/office/drawing/2014/main" id="{CE9872E9-2F0D-2FEB-0974-F0BBBC5E0331}"/>
              </a:ext>
            </a:extLst>
          </p:cNvPr>
          <p:cNvSpPr>
            <a:spLocks noGrp="1"/>
          </p:cNvSpPr>
          <p:nvPr>
            <p:ph type="ftr" sz="quarter" idx="19"/>
          </p:nvPr>
        </p:nvSpPr>
        <p:spPr>
          <a:xfrm>
            <a:off x="7238999" y="6356350"/>
            <a:ext cx="3795615" cy="365125"/>
          </a:xfrm>
        </p:spPr>
        <p:txBody>
          <a:bodyPr/>
          <a:lstStyle>
            <a:lvl1pPr>
              <a:defRPr>
                <a:solidFill>
                  <a:schemeClr val="bg1"/>
                </a:solidFill>
              </a:defRPr>
            </a:lvl1pPr>
          </a:lstStyle>
          <a:p>
            <a:endParaRPr lang="en-US" dirty="0"/>
          </a:p>
        </p:txBody>
      </p:sp>
    </p:spTree>
    <p:extLst>
      <p:ext uri="{BB962C8B-B14F-4D97-AF65-F5344CB8AC3E}">
        <p14:creationId xmlns:p14="http://schemas.microsoft.com/office/powerpoint/2010/main" val="2490768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gradFill>
          <a:gsLst>
            <a:gs pos="100000">
              <a:schemeClr val="accent4"/>
            </a:gs>
            <a:gs pos="0">
              <a:schemeClr val="accent2"/>
            </a:gs>
          </a:gsLst>
          <a:lin ang="189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59" y="3386775"/>
            <a:ext cx="8311102" cy="3080335"/>
          </a:xfrm>
        </p:spPr>
        <p:txBody>
          <a:bodyPr lIns="0" tIns="274320" rIns="0" bIns="0" anchor="t" anchorCtr="0"/>
          <a:lstStyle>
            <a:lvl1pPr algn="l">
              <a:lnSpc>
                <a:spcPts val="5400"/>
              </a:lnSpc>
              <a:defRPr sz="5400" b="1" i="0" cap="all" spc="0" baseline="0">
                <a:solidFill>
                  <a:schemeClr val="bg1"/>
                </a:solidFill>
              </a:defRPr>
            </a:lvl1pPr>
          </a:lstStyle>
          <a:p>
            <a:r>
              <a:rPr lang="en-US"/>
              <a:t>Click to edit Master title style</a:t>
            </a:r>
            <a:endParaRPr lang="en-US" dirty="0"/>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0"/>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rot="19670435">
            <a:off x="7632743" y="794953"/>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3" name="Picture Placeholder 14">
            <a:extLst>
              <a:ext uri="{FF2B5EF4-FFF2-40B4-BE49-F238E27FC236}">
                <a16:creationId xmlns:a16="http://schemas.microsoft.com/office/drawing/2014/main" id="{01D87F51-D69B-9038-0566-4FDC355AB6F0}"/>
              </a:ext>
            </a:extLst>
          </p:cNvPr>
          <p:cNvSpPr>
            <a:spLocks noGrp="1"/>
          </p:cNvSpPr>
          <p:nvPr>
            <p:ph type="pic" sz="quarter" idx="13" hasCustomPrompt="1"/>
          </p:nvPr>
        </p:nvSpPr>
        <p:spPr>
          <a:xfrm>
            <a:off x="8197587" y="411831"/>
            <a:ext cx="3521337" cy="3521344"/>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1951239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640080"/>
            <a:ext cx="10302240" cy="1852046"/>
          </a:xfrm>
        </p:spPr>
        <p:txBody>
          <a:bodyPr lIns="0" tIns="0" rIns="0" bIns="0" anchor="b"/>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588447"/>
            <a:ext cx="7853678" cy="726645"/>
          </a:xfrm>
        </p:spPr>
        <p:txBody>
          <a:bodyPr lIns="0" tIns="0" rIns="0" bIns="0" anchor="t"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cxnSp>
        <p:nvCxnSpPr>
          <p:cNvPr id="9" name="Straight Connector 8">
            <a:extLst>
              <a:ext uri="{FF2B5EF4-FFF2-40B4-BE49-F238E27FC236}">
                <a16:creationId xmlns:a16="http://schemas.microsoft.com/office/drawing/2014/main" id="{8E825845-66DD-4B77-A729-CD97D156FE6C}"/>
              </a:ext>
              <a:ext uri="{C183D7F6-B498-43B3-948B-1728B52AA6E4}">
                <adec:decorative xmlns:adec="http://schemas.microsoft.com/office/drawing/2017/decorative" val="1"/>
              </a:ext>
            </a:extLst>
          </p:cNvPr>
          <p:cNvCxnSpPr>
            <a:cxnSpLocks/>
          </p:cNvCxnSpPr>
          <p:nvPr userDrawn="1"/>
        </p:nvCxnSpPr>
        <p:spPr>
          <a:xfrm>
            <a:off x="1280160" y="3496322"/>
            <a:ext cx="0" cy="33528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flipH="1">
            <a:off x="7659974" y="445645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sp>
        <p:nvSpPr>
          <p:cNvPr id="5" name="Picture Placeholder 14">
            <a:extLst>
              <a:ext uri="{FF2B5EF4-FFF2-40B4-BE49-F238E27FC236}">
                <a16:creationId xmlns:a16="http://schemas.microsoft.com/office/drawing/2014/main" id="{5DDB7824-50BA-B12F-AD49-CA8953CA3A0E}"/>
              </a:ext>
            </a:extLst>
          </p:cNvPr>
          <p:cNvSpPr>
            <a:spLocks noGrp="1"/>
          </p:cNvSpPr>
          <p:nvPr>
            <p:ph type="pic" sz="quarter" idx="13" hasCustomPrompt="1"/>
          </p:nvPr>
        </p:nvSpPr>
        <p:spPr>
          <a:xfrm>
            <a:off x="8536252" y="3205313"/>
            <a:ext cx="3043077" cy="3043083"/>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0" anchor="t" anchorCtr="0">
            <a:noAutofit/>
          </a:bodyPr>
          <a:lstStyle>
            <a:lvl1pPr algn="ctr">
              <a:buNone/>
              <a:defRPr sz="1800">
                <a:solidFill>
                  <a:schemeClr val="bg1"/>
                </a:solidFill>
              </a:defRPr>
            </a:lvl1pPr>
          </a:lstStyle>
          <a:p>
            <a:r>
              <a:rPr lang="en-US" dirty="0"/>
              <a:t>Click to add picture</a:t>
            </a:r>
          </a:p>
        </p:txBody>
      </p:sp>
    </p:spTree>
    <p:extLst>
      <p:ext uri="{BB962C8B-B14F-4D97-AF65-F5344CB8AC3E}">
        <p14:creationId xmlns:p14="http://schemas.microsoft.com/office/powerpoint/2010/main" val="652645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imag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hasCustomPrompt="1"/>
          </p:nvPr>
        </p:nvSpPr>
        <p:spPr>
          <a:xfrm>
            <a:off x="4114800" y="640080"/>
            <a:ext cx="7498080" cy="1280160"/>
          </a:xfrm>
        </p:spPr>
        <p:txBody>
          <a:bodyPr lIns="0" tIns="0" rIns="0" bIns="0" anchor="b" anchorCtr="0"/>
          <a:lstStyle>
            <a:lvl1pPr>
              <a:defRPr sz="4000" b="1" cap="all" spc="0" baseline="0"/>
            </a:lvl1pPr>
          </a:lstStyle>
          <a:p>
            <a:r>
              <a:rPr lang="en-US" dirty="0"/>
              <a:t>Click to add title</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a:xfrm>
            <a:off x="484632" y="722376"/>
            <a:ext cx="520991" cy="517379"/>
          </a:xfrm>
        </p:spPr>
        <p:txBody>
          <a:bodyPr anchor="t" anchorCtr="0"/>
          <a:lstStyle>
            <a:lvl1pPr>
              <a:defRPr>
                <a:solidFill>
                  <a:schemeClr val="accent2"/>
                </a:solidFill>
              </a:defRPr>
            </a:lvl1pPr>
          </a:lstStyle>
          <a:p>
            <a:fld id="{D8DA9DAA-006C-4F4B-980E-E3DF019B24E2}" type="slidenum">
              <a:rPr lang="en-US" smtClean="0"/>
              <a:pPr/>
              <a:t>‹#›</a:t>
            </a:fld>
            <a:endParaRPr lang="en-US" dirty="0"/>
          </a:p>
        </p:txBody>
      </p:sp>
      <p:sp>
        <p:nvSpPr>
          <p:cNvPr id="15" name="Picture Placeholder 14">
            <a:extLst>
              <a:ext uri="{FF2B5EF4-FFF2-40B4-BE49-F238E27FC236}">
                <a16:creationId xmlns:a16="http://schemas.microsoft.com/office/drawing/2014/main" id="{E62FC6D8-DD87-4B93-8491-43C84EE63FE2}"/>
              </a:ext>
            </a:extLst>
          </p:cNvPr>
          <p:cNvSpPr>
            <a:spLocks noGrp="1"/>
          </p:cNvSpPr>
          <p:nvPr>
            <p:ph type="pic" sz="quarter" idx="13" hasCustomPrompt="1"/>
          </p:nvPr>
        </p:nvSpPr>
        <p:spPr>
          <a:xfrm>
            <a:off x="1317615" y="895646"/>
            <a:ext cx="1956925" cy="1956928"/>
          </a:xfrm>
          <a:custGeom>
            <a:avLst/>
            <a:gdLst>
              <a:gd name="connsiteX0" fmla="*/ 2133823 w 4266960"/>
              <a:gd name="connsiteY0" fmla="*/ 0 h 4266968"/>
              <a:gd name="connsiteX1" fmla="*/ 4256628 w 4266960"/>
              <a:gd name="connsiteY1" fmla="*/ 1915652 h 4266968"/>
              <a:gd name="connsiteX2" fmla="*/ 4266960 w 4266960"/>
              <a:gd name="connsiteY2" fmla="*/ 2120258 h 4266968"/>
              <a:gd name="connsiteX3" fmla="*/ 4266960 w 4266960"/>
              <a:gd name="connsiteY3" fmla="*/ 2147389 h 4266968"/>
              <a:gd name="connsiteX4" fmla="*/ 4256628 w 4266960"/>
              <a:gd name="connsiteY4" fmla="*/ 2351994 h 4266968"/>
              <a:gd name="connsiteX5" fmla="*/ 2351994 w 4266960"/>
              <a:gd name="connsiteY5" fmla="*/ 4256629 h 4266968"/>
              <a:gd name="connsiteX6" fmla="*/ 2147230 w 4266960"/>
              <a:gd name="connsiteY6" fmla="*/ 4266968 h 4266968"/>
              <a:gd name="connsiteX7" fmla="*/ 2120416 w 4266960"/>
              <a:gd name="connsiteY7" fmla="*/ 4266968 h 4266968"/>
              <a:gd name="connsiteX8" fmla="*/ 1915652 w 4266960"/>
              <a:gd name="connsiteY8" fmla="*/ 4256629 h 4266968"/>
              <a:gd name="connsiteX9" fmla="*/ 0 w 4266960"/>
              <a:gd name="connsiteY9" fmla="*/ 2133823 h 4266968"/>
              <a:gd name="connsiteX10" fmla="*/ 2133823 w 4266960"/>
              <a:gd name="connsiteY10" fmla="*/ 0 h 4266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6960" h="4266968">
                <a:moveTo>
                  <a:pt x="2133823" y="0"/>
                </a:moveTo>
                <a:cubicBezTo>
                  <a:pt x="3238644" y="0"/>
                  <a:pt x="4147355" y="839660"/>
                  <a:pt x="4256628" y="1915652"/>
                </a:cubicBezTo>
                <a:lnTo>
                  <a:pt x="4266960" y="2120258"/>
                </a:lnTo>
                <a:lnTo>
                  <a:pt x="4266960" y="2147389"/>
                </a:lnTo>
                <a:lnTo>
                  <a:pt x="4256628" y="2351994"/>
                </a:lnTo>
                <a:cubicBezTo>
                  <a:pt x="4154640" y="3356254"/>
                  <a:pt x="3356253" y="4154640"/>
                  <a:pt x="2351994" y="4256629"/>
                </a:cubicBezTo>
                <a:lnTo>
                  <a:pt x="2147230" y="4266968"/>
                </a:lnTo>
                <a:lnTo>
                  <a:pt x="2120416" y="4266968"/>
                </a:lnTo>
                <a:lnTo>
                  <a:pt x="1915652" y="4256629"/>
                </a:lnTo>
                <a:cubicBezTo>
                  <a:pt x="839660" y="4147356"/>
                  <a:pt x="0" y="3238645"/>
                  <a:pt x="0" y="2133823"/>
                </a:cubicBezTo>
                <a:cubicBezTo>
                  <a:pt x="0" y="955346"/>
                  <a:pt x="955346" y="0"/>
                  <a:pt x="2133823" y="0"/>
                </a:cubicBezTo>
                <a:close/>
              </a:path>
            </a:pathLst>
          </a:custGeom>
        </p:spPr>
        <p:txBody>
          <a:bodyPr wrap="square" tIns="91440" anchor="t" anchorCtr="0">
            <a:noAutofit/>
          </a:bodyPr>
          <a:lstStyle>
            <a:lvl1pPr algn="ctr">
              <a:buNone/>
              <a:defRPr sz="1800"/>
            </a:lvl1pPr>
          </a:lstStyle>
          <a:p>
            <a:r>
              <a:rPr lang="en-US" dirty="0"/>
              <a:t>Click to add picture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hasCustomPrompt="1"/>
          </p:nvPr>
        </p:nvSpPr>
        <p:spPr>
          <a:xfrm>
            <a:off x="4114800" y="2194560"/>
            <a:ext cx="7498080" cy="4023360"/>
          </a:xfrm>
        </p:spPr>
        <p:txBody>
          <a:bodyPr lIns="0" tIns="0" rIns="0" bIns="0">
            <a:noAutofit/>
          </a:bodyPr>
          <a:lstStyle>
            <a:lvl1pPr marL="0" indent="0">
              <a:lnSpc>
                <a:spcPct val="110000"/>
              </a:lnSpc>
              <a:buNone/>
              <a:defRPr sz="1800"/>
            </a:lvl1pPr>
            <a:lvl2pPr marL="228600">
              <a:defRPr sz="1600"/>
            </a:lvl2pPr>
            <a:lvl3pPr marL="457200">
              <a:defRPr sz="1400"/>
            </a:lvl3pPr>
            <a:lvl4pPr marL="685800">
              <a:defRPr sz="12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grpSp>
        <p:nvGrpSpPr>
          <p:cNvPr id="7" name="Group 6">
            <a:extLst>
              <a:ext uri="{FF2B5EF4-FFF2-40B4-BE49-F238E27FC236}">
                <a16:creationId xmlns:a16="http://schemas.microsoft.com/office/drawing/2014/main" id="{758B5E78-A531-681D-1312-F21B52D066B8}"/>
              </a:ext>
              <a:ext uri="{C183D7F6-B498-43B3-948B-1728B52AA6E4}">
                <adec:decorative xmlns:adec="http://schemas.microsoft.com/office/drawing/2017/decorative" val="1"/>
              </a:ext>
            </a:extLst>
          </p:cNvPr>
          <p:cNvGrpSpPr/>
          <p:nvPr userDrawn="1"/>
        </p:nvGrpSpPr>
        <p:grpSpPr>
          <a:xfrm>
            <a:off x="2970685" y="620661"/>
            <a:ext cx="403448" cy="381782"/>
            <a:chOff x="10969280" y="1780012"/>
            <a:chExt cx="403448" cy="381782"/>
          </a:xfrm>
        </p:grpSpPr>
        <p:sp>
          <p:nvSpPr>
            <p:cNvPr id="17" name="Graphic 10">
              <a:extLst>
                <a:ext uri="{FF2B5EF4-FFF2-40B4-BE49-F238E27FC236}">
                  <a16:creationId xmlns:a16="http://schemas.microsoft.com/office/drawing/2014/main" id="{AAD06B87-D9B2-4F94-B734-A8F039A2033F}"/>
                </a:ext>
                <a:ext uri="{C183D7F6-B498-43B3-948B-1728B52AA6E4}">
                  <adec:decorative xmlns:adec="http://schemas.microsoft.com/office/drawing/2017/decorative" val="1"/>
                </a:ext>
              </a:extLst>
            </p:cNvPr>
            <p:cNvSpPr/>
            <p:nvPr userDrawn="1"/>
          </p:nvSpPr>
          <p:spPr>
            <a:xfrm>
              <a:off x="11281590" y="2070656"/>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9" name="Graphic 11">
              <a:extLst>
                <a:ext uri="{FF2B5EF4-FFF2-40B4-BE49-F238E27FC236}">
                  <a16:creationId xmlns:a16="http://schemas.microsoft.com/office/drawing/2014/main" id="{BB13A13C-36EA-4B13-9175-C5FE95B34D33}"/>
                </a:ext>
                <a:ext uri="{C183D7F6-B498-43B3-948B-1728B52AA6E4}">
                  <adec:decorative xmlns:adec="http://schemas.microsoft.com/office/drawing/2017/decorative" val="1"/>
                </a:ext>
              </a:extLst>
            </p:cNvPr>
            <p:cNvSpPr/>
            <p:nvPr userDrawn="1"/>
          </p:nvSpPr>
          <p:spPr>
            <a:xfrm>
              <a:off x="10969280" y="1780012"/>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grpSp>
      <p:sp>
        <p:nvSpPr>
          <p:cNvPr id="4" name="Footer Placeholder 8">
            <a:extLst>
              <a:ext uri="{FF2B5EF4-FFF2-40B4-BE49-F238E27FC236}">
                <a16:creationId xmlns:a16="http://schemas.microsoft.com/office/drawing/2014/main" id="{5189CAD3-7011-6481-11F8-05B5CB106F01}"/>
              </a:ext>
            </a:extLst>
          </p:cNvPr>
          <p:cNvSpPr>
            <a:spLocks noGrp="1"/>
          </p:cNvSpPr>
          <p:nvPr>
            <p:ph type="ftr" sz="quarter" idx="17"/>
          </p:nvPr>
        </p:nvSpPr>
        <p:spPr>
          <a:xfrm>
            <a:off x="1280160" y="6356350"/>
            <a:ext cx="4114800" cy="365125"/>
          </a:xfrm>
        </p:spPr>
        <p:txBody>
          <a:bodyPr lIns="0" rIns="91440"/>
          <a:lstStyle>
            <a:lvl1pPr algn="l">
              <a:defRPr/>
            </a:lvl1pPr>
          </a:lstStyle>
          <a:p>
            <a:endParaRPr lang="en-US" dirty="0"/>
          </a:p>
        </p:txBody>
      </p:sp>
      <p:cxnSp>
        <p:nvCxnSpPr>
          <p:cNvPr id="10" name="Straight Connector 9">
            <a:extLst>
              <a:ext uri="{FF2B5EF4-FFF2-40B4-BE49-F238E27FC236}">
                <a16:creationId xmlns:a16="http://schemas.microsoft.com/office/drawing/2014/main" id="{CB7CB27F-7A56-A747-A4D6-5627C24638D9}"/>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7111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 Subtitle slide">
    <p:bg>
      <p:bgPr>
        <a:gradFill>
          <a:gsLst>
            <a:gs pos="100000">
              <a:schemeClr val="accent4"/>
            </a:gs>
            <a:gs pos="0">
              <a:schemeClr val="accent2"/>
            </a:gs>
          </a:gsLst>
          <a:lin ang="180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hasCustomPrompt="1"/>
          </p:nvPr>
        </p:nvSpPr>
        <p:spPr>
          <a:xfrm>
            <a:off x="1280159" y="3383280"/>
            <a:ext cx="10302240" cy="1852046"/>
          </a:xfrm>
        </p:spPr>
        <p:txBody>
          <a:bodyPr lIns="0" tIns="274320" rIns="0" bIns="0" anchor="t" anchorCtr="0"/>
          <a:lstStyle>
            <a:lvl1pPr algn="l">
              <a:lnSpc>
                <a:spcPts val="5400"/>
              </a:lnSpc>
              <a:defRPr sz="5400" b="1" i="0" cap="all" spc="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hasCustomPrompt="1"/>
          </p:nvPr>
        </p:nvSpPr>
        <p:spPr>
          <a:xfrm>
            <a:off x="1280158" y="2966886"/>
            <a:ext cx="10302237" cy="397191"/>
          </a:xfrm>
        </p:spPr>
        <p:txBody>
          <a:bodyPr lIns="0" tIns="0" rIns="0" bIns="0" anchor="b" anchorCtr="0">
            <a:norm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grpSp>
        <p:nvGrpSpPr>
          <p:cNvPr id="4" name="Group 3">
            <a:extLst>
              <a:ext uri="{FF2B5EF4-FFF2-40B4-BE49-F238E27FC236}">
                <a16:creationId xmlns:a16="http://schemas.microsoft.com/office/drawing/2014/main" id="{22749162-63A5-5BF9-895E-B0577A6C47E0}"/>
              </a:ext>
              <a:ext uri="{C183D7F6-B498-43B3-948B-1728B52AA6E4}">
                <adec:decorative xmlns:adec="http://schemas.microsoft.com/office/drawing/2017/decorative" val="1"/>
              </a:ext>
            </a:extLst>
          </p:cNvPr>
          <p:cNvGrpSpPr/>
          <p:nvPr userDrawn="1"/>
        </p:nvGrpSpPr>
        <p:grpSpPr>
          <a:xfrm>
            <a:off x="10897692" y="620298"/>
            <a:ext cx="465456" cy="581432"/>
            <a:chOff x="7843462" y="2744546"/>
            <a:chExt cx="465456" cy="581432"/>
          </a:xfrm>
        </p:grpSpPr>
        <p:sp>
          <p:nvSpPr>
            <p:cNvPr id="19" name="Graphic 12">
              <a:extLst>
                <a:ext uri="{FF2B5EF4-FFF2-40B4-BE49-F238E27FC236}">
                  <a16:creationId xmlns:a16="http://schemas.microsoft.com/office/drawing/2014/main" id="{818B4386-1FCF-4ACE-BE25-AF9CC5E2256F}"/>
                </a:ext>
              </a:extLst>
            </p:cNvPr>
            <p:cNvSpPr/>
            <p:nvPr userDrawn="1"/>
          </p:nvSpPr>
          <p:spPr>
            <a:xfrm>
              <a:off x="8217780" y="2973840"/>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21" name="Graphic 13">
              <a:extLst>
                <a:ext uri="{FF2B5EF4-FFF2-40B4-BE49-F238E27FC236}">
                  <a16:creationId xmlns:a16="http://schemas.microsoft.com/office/drawing/2014/main" id="{19319560-50ED-4963-A2CF-74663239D426}"/>
                </a:ext>
              </a:extLst>
            </p:cNvPr>
            <p:cNvSpPr/>
            <p:nvPr userDrawn="1"/>
          </p:nvSpPr>
          <p:spPr>
            <a:xfrm>
              <a:off x="7859002" y="2744546"/>
              <a:ext cx="139038" cy="139038"/>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23" name="Graphic 15">
              <a:extLst>
                <a:ext uri="{FF2B5EF4-FFF2-40B4-BE49-F238E27FC236}">
                  <a16:creationId xmlns:a16="http://schemas.microsoft.com/office/drawing/2014/main" id="{E5ABBDAD-943D-48F3-9C80-B29C48966C79}"/>
                </a:ext>
              </a:extLst>
            </p:cNvPr>
            <p:cNvSpPr/>
            <p:nvPr userDrawn="1"/>
          </p:nvSpPr>
          <p:spPr>
            <a:xfrm>
              <a:off x="7843462" y="3198265"/>
              <a:ext cx="127713" cy="127713"/>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grpSp>
      <p:cxnSp>
        <p:nvCxnSpPr>
          <p:cNvPr id="5" name="Straight Connector 4">
            <a:extLst>
              <a:ext uri="{FF2B5EF4-FFF2-40B4-BE49-F238E27FC236}">
                <a16:creationId xmlns:a16="http://schemas.microsoft.com/office/drawing/2014/main" id="{57912362-D30D-7B0B-BA94-0993B1EBC4E4}"/>
              </a:ext>
              <a:ext uri="{C183D7F6-B498-43B3-948B-1728B52AA6E4}">
                <adec:decorative xmlns:adec="http://schemas.microsoft.com/office/drawing/2017/decorative" val="1"/>
              </a:ext>
            </a:extLst>
          </p:cNvPr>
          <p:cNvCxnSpPr>
            <a:cxnSpLocks/>
          </p:cNvCxnSpPr>
          <p:nvPr userDrawn="1"/>
        </p:nvCxnSpPr>
        <p:spPr>
          <a:xfrm>
            <a:off x="1280160" y="0"/>
            <a:ext cx="0" cy="2775857"/>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644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hasCustomPrompt="1"/>
          </p:nvPr>
        </p:nvSpPr>
        <p:spPr>
          <a:xfrm>
            <a:off x="1280160" y="685800"/>
            <a:ext cx="9137012" cy="1280160"/>
          </a:xfrm>
        </p:spPr>
        <p:txBody>
          <a:bodyPr lIns="0" tIns="0" rIns="0" bIns="0"/>
          <a:lstStyle>
            <a:lvl1pPr>
              <a:defRPr sz="4000" b="1" cap="all" spc="0" baseline="0"/>
            </a:lvl1pPr>
          </a:lstStyle>
          <a:p>
            <a:r>
              <a:rPr lang="en-US" dirty="0"/>
              <a:t>Click to add title</a:t>
            </a:r>
          </a:p>
        </p:txBody>
      </p:sp>
      <p:sp>
        <p:nvSpPr>
          <p:cNvPr id="15" name="Slide Number Placeholder 14">
            <a:extLst>
              <a:ext uri="{FF2B5EF4-FFF2-40B4-BE49-F238E27FC236}">
                <a16:creationId xmlns:a16="http://schemas.microsoft.com/office/drawing/2014/main" id="{0F91A5DB-A2CA-1D70-9A06-3869A288C924}"/>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hasCustomPrompt="1"/>
          </p:nvPr>
        </p:nvSpPr>
        <p:spPr>
          <a:xfrm>
            <a:off x="1280160" y="2327440"/>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6723402" y="2327441"/>
            <a:ext cx="4846320" cy="4040574"/>
          </a:xfrm>
        </p:spPr>
        <p:txBody>
          <a:bodyPr lIns="0" tIns="0" rIns="0" bIns="0">
            <a:normAutofit/>
          </a:bodyPr>
          <a:lstStyle>
            <a:lvl1pPr marL="0" indent="0">
              <a:spcAft>
                <a:spcPts val="0"/>
              </a:spcAft>
              <a:buNone/>
              <a:defRPr sz="1800"/>
            </a:lvl1pPr>
            <a:lvl2pPr marL="228600">
              <a:spcBef>
                <a:spcPts val="1200"/>
              </a:spcBef>
              <a:defRPr sz="1800"/>
            </a:lvl2pPr>
            <a:lvl3pPr marL="685800">
              <a:spcBef>
                <a:spcPts val="1200"/>
              </a:spcBef>
              <a:defRPr sz="1800"/>
            </a:lvl3pPr>
            <a:lvl4pPr marL="1143000">
              <a:spcBef>
                <a:spcPts val="1200"/>
              </a:spcBef>
              <a:defRPr sz="1800"/>
            </a:lvl4pPr>
            <a:lvl5pPr marL="1600200">
              <a:spcBef>
                <a:spcPts val="12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Graphic 15">
            <a:extLst>
              <a:ext uri="{FF2B5EF4-FFF2-40B4-BE49-F238E27FC236}">
                <a16:creationId xmlns:a16="http://schemas.microsoft.com/office/drawing/2014/main" id="{A9475260-301F-4744-B1DA-7B00F6FB4342}"/>
              </a:ext>
              <a:ext uri="{C183D7F6-B498-43B3-948B-1728B52AA6E4}">
                <adec:decorative xmlns:adec="http://schemas.microsoft.com/office/drawing/2017/decorative" val="1"/>
              </a:ext>
            </a:extLst>
          </p:cNvPr>
          <p:cNvSpPr/>
          <p:nvPr userDrawn="1"/>
        </p:nvSpPr>
        <p:spPr>
          <a:xfrm>
            <a:off x="10508317" y="49220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dirty="0"/>
          </a:p>
        </p:txBody>
      </p:sp>
      <p:sp>
        <p:nvSpPr>
          <p:cNvPr id="14" name="Graphic 16">
            <a:extLst>
              <a:ext uri="{FF2B5EF4-FFF2-40B4-BE49-F238E27FC236}">
                <a16:creationId xmlns:a16="http://schemas.microsoft.com/office/drawing/2014/main" id="{9BBD3F4B-0836-48C5-AC68-747456D1DD50}"/>
              </a:ext>
              <a:ext uri="{C183D7F6-B498-43B3-948B-1728B52AA6E4}">
                <adec:decorative xmlns:adec="http://schemas.microsoft.com/office/drawing/2017/decorative" val="1"/>
              </a:ext>
            </a:extLst>
          </p:cNvPr>
          <p:cNvSpPr/>
          <p:nvPr userDrawn="1"/>
        </p:nvSpPr>
        <p:spPr>
          <a:xfrm>
            <a:off x="11477944" y="1055581"/>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dirty="0"/>
          </a:p>
        </p:txBody>
      </p:sp>
      <p:sp>
        <p:nvSpPr>
          <p:cNvPr id="16" name="Graphic 14">
            <a:extLst>
              <a:ext uri="{FF2B5EF4-FFF2-40B4-BE49-F238E27FC236}">
                <a16:creationId xmlns:a16="http://schemas.microsoft.com/office/drawing/2014/main" id="{9B4398D5-99F4-4F83-AA77-9B4177648CAF}"/>
              </a:ext>
              <a:ext uri="{C183D7F6-B498-43B3-948B-1728B52AA6E4}">
                <adec:decorative xmlns:adec="http://schemas.microsoft.com/office/drawing/2017/decorative" val="1"/>
              </a:ext>
            </a:extLst>
          </p:cNvPr>
          <p:cNvSpPr/>
          <p:nvPr userDrawn="1"/>
        </p:nvSpPr>
        <p:spPr>
          <a:xfrm>
            <a:off x="11241555" y="446637"/>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dirty="0"/>
          </a:p>
        </p:txBody>
      </p:sp>
      <p:sp>
        <p:nvSpPr>
          <p:cNvPr id="13" name="Footer Placeholder 12">
            <a:extLst>
              <a:ext uri="{FF2B5EF4-FFF2-40B4-BE49-F238E27FC236}">
                <a16:creationId xmlns:a16="http://schemas.microsoft.com/office/drawing/2014/main" id="{6D6A69CF-70D6-AB12-CD8B-FD75B7EE1420}"/>
              </a:ext>
            </a:extLst>
          </p:cNvPr>
          <p:cNvSpPr>
            <a:spLocks noGrp="1"/>
          </p:cNvSpPr>
          <p:nvPr>
            <p:ph type="ftr" sz="quarter" idx="11"/>
          </p:nvPr>
        </p:nvSpPr>
        <p:spPr>
          <a:xfrm>
            <a:off x="1280160" y="6356350"/>
            <a:ext cx="4114800" cy="365125"/>
          </a:xfrm>
        </p:spPr>
        <p:txBody>
          <a:bodyPr/>
          <a:lstStyle>
            <a:lvl1pPr algn="l">
              <a:defRPr/>
            </a:lvl1pPr>
          </a:lstStyle>
          <a:p>
            <a:endParaRPr lang="en-US" dirty="0"/>
          </a:p>
        </p:txBody>
      </p:sp>
    </p:spTree>
    <p:extLst>
      <p:ext uri="{BB962C8B-B14F-4D97-AF65-F5344CB8AC3E}">
        <p14:creationId xmlns:p14="http://schemas.microsoft.com/office/powerpoint/2010/main" val="937595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EFE408-BFE1-16DC-F7C6-47F55C171AC6}"/>
              </a:ext>
              <a:ext uri="{C183D7F6-B498-43B3-948B-1728B52AA6E4}">
                <adec:decorative xmlns:adec="http://schemas.microsoft.com/office/drawing/2017/decorative" val="1"/>
              </a:ext>
            </a:extLst>
          </p:cNvPr>
          <p:cNvSpPr/>
          <p:nvPr userDrawn="1"/>
        </p:nvSpPr>
        <p:spPr>
          <a:xfrm>
            <a:off x="6412992" y="0"/>
            <a:ext cx="5779008" cy="6858000"/>
          </a:xfrm>
          <a:prstGeom prst="rect">
            <a:avLst/>
          </a:prstGeom>
          <a:gradFill flip="none" rotWithShape="1">
            <a:gsLst>
              <a:gs pos="100000">
                <a:schemeClr val="accent4"/>
              </a:gs>
              <a:gs pos="0">
                <a:schemeClr val="accent2"/>
              </a:gs>
            </a:gsLst>
            <a:lin ang="4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915572" y="685800"/>
            <a:ext cx="4754880" cy="5670550"/>
          </a:xfrm>
        </p:spPr>
        <p:txBody>
          <a:bodyPr lIns="0" tIns="0" rIns="0" bIns="0" anchor="ctr" anchorCtr="0"/>
          <a:lstStyle>
            <a:lvl1pPr algn="l">
              <a:defRPr sz="4000" b="1" cap="all" spc="0" baseline="0">
                <a:solidFill>
                  <a:schemeClr val="bg1"/>
                </a:solidFill>
              </a:defRPr>
            </a:lvl1pPr>
          </a:lstStyle>
          <a:p>
            <a:r>
              <a:rPr lang="en-US"/>
              <a:t>Click to edit Master title style</a:t>
            </a:r>
            <a:endParaRPr lang="en-US" dirty="0"/>
          </a:p>
        </p:txBody>
      </p:sp>
      <p:sp>
        <p:nvSpPr>
          <p:cNvPr id="22" name="Slide Number Placeholder 21">
            <a:extLst>
              <a:ext uri="{FF2B5EF4-FFF2-40B4-BE49-F238E27FC236}">
                <a16:creationId xmlns:a16="http://schemas.microsoft.com/office/drawing/2014/main" id="{4C0ED5DD-6381-0FFD-7B45-D21179A390B5}"/>
              </a:ext>
            </a:extLst>
          </p:cNvPr>
          <p:cNvSpPr>
            <a:spLocks noGrp="1"/>
          </p:cNvSpPr>
          <p:nvPr>
            <p:ph type="sldNum" sz="quarter" idx="12"/>
          </p:nvPr>
        </p:nvSpPr>
        <p:spPr/>
        <p:txBody>
          <a:bodyPr/>
          <a:lstStyle/>
          <a:p>
            <a:fld id="{D8DA9DAA-006C-4F4B-980E-E3DF019B24E2}" type="slidenum">
              <a:rPr lang="en-US" smtClean="0"/>
              <a:pPr/>
              <a:t>‹#›</a:t>
            </a:fld>
            <a:endParaRPr lang="en-US" dirty="0"/>
          </a:p>
        </p:txBody>
      </p:sp>
      <p:sp>
        <p:nvSpPr>
          <p:cNvPr id="4" name="Content Placeholder 5">
            <a:extLst>
              <a:ext uri="{FF2B5EF4-FFF2-40B4-BE49-F238E27FC236}">
                <a16:creationId xmlns:a16="http://schemas.microsoft.com/office/drawing/2014/main" id="{F042E432-AE48-385B-DEA1-32129394CE76}"/>
              </a:ext>
            </a:extLst>
          </p:cNvPr>
          <p:cNvSpPr>
            <a:spLocks noGrp="1"/>
          </p:cNvSpPr>
          <p:nvPr>
            <p:ph sz="quarter" idx="15" hasCustomPrompt="1"/>
          </p:nvPr>
        </p:nvSpPr>
        <p:spPr>
          <a:xfrm>
            <a:off x="1279526" y="1533524"/>
            <a:ext cx="4663440" cy="1895475"/>
          </a:xfrm>
        </p:spPr>
        <p:txBody>
          <a:bodyPr lIns="0" tIns="0" rIns="0" bIns="0" anchor="t" anchorCtr="0">
            <a:noAutofit/>
          </a:bodyPr>
          <a:lstStyle>
            <a:lvl1pPr marL="342900" indent="-512064">
              <a:spcBef>
                <a:spcPts val="1000"/>
              </a:spcBef>
              <a:buFont typeface="+mj-lt"/>
              <a:buAutoNum type="arabicPeriod"/>
              <a:defRPr sz="1800"/>
            </a:lvl1pPr>
            <a:lvl2pPr marL="1028700" indent="-342900">
              <a:spcBef>
                <a:spcPts val="1200"/>
              </a:spcBef>
              <a:buFont typeface="+mj-lt"/>
              <a:buAutoNum type="alphaLcPeriod"/>
              <a:defRPr sz="1800"/>
            </a:lvl2pPr>
            <a:lvl3pPr marL="1257300" indent="-342900">
              <a:spcBef>
                <a:spcPts val="1200"/>
              </a:spcBef>
              <a:buFont typeface="+mj-lt"/>
              <a:buAutoNum type="arabicParenR"/>
              <a:defRPr sz="1800"/>
            </a:lvl3pPr>
            <a:lvl4pPr marL="1714500" indent="-342900">
              <a:spcBef>
                <a:spcPts val="1200"/>
              </a:spcBef>
              <a:buFont typeface="+mj-lt"/>
              <a:buAutoNum type="alphaLcParenR"/>
              <a:defRPr sz="1800"/>
            </a:lvl4pPr>
            <a:lvl5pPr marL="2228850" indent="-400050">
              <a:spcBef>
                <a:spcPts val="1200"/>
              </a:spcBef>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DF111B2E-0535-57E2-FE92-620F9307A956}"/>
              </a:ext>
            </a:extLst>
          </p:cNvPr>
          <p:cNvSpPr>
            <a:spLocks noGrp="1"/>
          </p:cNvSpPr>
          <p:nvPr>
            <p:ph sz="quarter" idx="13" hasCustomPrompt="1"/>
          </p:nvPr>
        </p:nvSpPr>
        <p:spPr>
          <a:xfrm>
            <a:off x="1280160" y="3482974"/>
            <a:ext cx="4663440" cy="1190033"/>
          </a:xfrm>
        </p:spPr>
        <p:txBody>
          <a:bodyPr lIns="0" tIns="0" rIns="0" bIns="0" anchor="t" anchorCtr="0">
            <a:noAutofit/>
          </a:bodyPr>
          <a:lstStyle>
            <a:lvl1pPr marL="0" indent="0">
              <a:spcBef>
                <a:spcPts val="1200"/>
              </a:spcBef>
              <a:buNone/>
              <a:defRPr sz="1800"/>
            </a:lvl1pPr>
            <a:lvl2pPr marL="457200" indent="0">
              <a:spcBef>
                <a:spcPts val="1200"/>
              </a:spcBef>
              <a:buNone/>
              <a:defRPr sz="1600"/>
            </a:lvl2pPr>
            <a:lvl3pPr marL="914400" indent="0">
              <a:spcBef>
                <a:spcPts val="1200"/>
              </a:spcBef>
              <a:buNone/>
              <a:defRPr sz="1400"/>
            </a:lvl3pPr>
            <a:lvl4pPr marL="1371600" indent="0">
              <a:spcBef>
                <a:spcPts val="1200"/>
              </a:spcBef>
              <a:buNone/>
              <a:defRPr sz="1200"/>
            </a:lvl4pPr>
            <a:lvl5pPr marL="1828800" indent="0">
              <a:spcBef>
                <a:spcPts val="1200"/>
              </a:spcBef>
              <a:buNone/>
              <a:defRPr sz="1200"/>
            </a:lvl5pPr>
          </a:lstStyle>
          <a:p>
            <a:pPr lvl="0"/>
            <a:r>
              <a:rPr lang="en-US" dirty="0"/>
              <a:t>Click to add text</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hasCustomPrompt="1"/>
          </p:nvPr>
        </p:nvSpPr>
        <p:spPr>
          <a:xfrm>
            <a:off x="1280160" y="4692058"/>
            <a:ext cx="4663440" cy="1584918"/>
          </a:xfrm>
        </p:spPr>
        <p:txBody>
          <a:bodyPr lIns="0" tIns="0" rIns="0" bIns="0" anchor="t" anchorCtr="0">
            <a:noAutofit/>
          </a:bodyPr>
          <a:lstStyle>
            <a:lvl1pPr>
              <a:spcBef>
                <a:spcPts val="1200"/>
              </a:spcBef>
              <a:defRPr sz="1800"/>
            </a:lvl1pPr>
            <a:lvl2pPr>
              <a:spcBef>
                <a:spcPts val="1200"/>
              </a:spcBef>
              <a:defRPr sz="1600"/>
            </a:lvl2pPr>
            <a:lvl3pPr>
              <a:spcBef>
                <a:spcPts val="1200"/>
              </a:spcBef>
              <a:defRPr sz="1400"/>
            </a:lvl3pPr>
            <a:lvl4pPr>
              <a:spcBef>
                <a:spcPts val="1200"/>
              </a:spcBef>
              <a:defRPr sz="1200"/>
            </a:lvl4pPr>
            <a:lvl5pPr>
              <a:spcBef>
                <a:spcPts val="1200"/>
              </a:spcBef>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20">
            <a:extLst>
              <a:ext uri="{FF2B5EF4-FFF2-40B4-BE49-F238E27FC236}">
                <a16:creationId xmlns:a16="http://schemas.microsoft.com/office/drawing/2014/main" id="{34C23E1A-9E5E-DA12-8E11-83F486766E16}"/>
              </a:ext>
            </a:extLst>
          </p:cNvPr>
          <p:cNvSpPr>
            <a:spLocks noGrp="1"/>
          </p:cNvSpPr>
          <p:nvPr>
            <p:ph type="ftr" sz="quarter" idx="11"/>
          </p:nvPr>
        </p:nvSpPr>
        <p:spPr>
          <a:xfrm>
            <a:off x="1280160" y="6356350"/>
            <a:ext cx="4114800" cy="365125"/>
          </a:xfrm>
        </p:spPr>
        <p:txBody>
          <a:bodyPr lIns="0" rIns="91440"/>
          <a:lstStyle>
            <a:lvl1pPr algn="l">
              <a:defRPr/>
            </a:lvl1pPr>
          </a:lstStyle>
          <a:p>
            <a:endParaRPr lang="en-US" dirty="0"/>
          </a:p>
        </p:txBody>
      </p:sp>
      <p:cxnSp>
        <p:nvCxnSpPr>
          <p:cNvPr id="23" name="Straight Connector 22">
            <a:extLst>
              <a:ext uri="{FF2B5EF4-FFF2-40B4-BE49-F238E27FC236}">
                <a16:creationId xmlns:a16="http://schemas.microsoft.com/office/drawing/2014/main" id="{E3FE6E42-6A8F-C459-87EE-E2A5BAFA852B}"/>
              </a:ext>
              <a:ext uri="{C183D7F6-B498-43B3-948B-1728B52AA6E4}">
                <adec:decorative xmlns:adec="http://schemas.microsoft.com/office/drawing/2017/decorative" val="1"/>
              </a:ext>
            </a:extLst>
          </p:cNvPr>
          <p:cNvCxnSpPr>
            <a:cxnSpLocks/>
          </p:cNvCxnSpPr>
          <p:nvPr userDrawn="1"/>
        </p:nvCxnSpPr>
        <p:spPr>
          <a:xfrm>
            <a:off x="740664"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320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280160" y="301752"/>
            <a:ext cx="4663438" cy="2441448"/>
          </a:xfrm>
        </p:spPr>
        <p:txBody>
          <a:bodyPr lIns="0" tIns="0" rIns="0" bIns="0" anchor="ctr" anchorCtr="0"/>
          <a:lstStyle>
            <a:lvl1pPr algn="l">
              <a:lnSpc>
                <a:spcPts val="4000"/>
              </a:lnSpc>
              <a:spcBef>
                <a:spcPts val="1000"/>
              </a:spcBef>
              <a:defRPr sz="4000" b="1" i="0" cap="all" spc="0" baseline="0"/>
            </a:lvl1p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a:xfrm>
            <a:off x="484632" y="726630"/>
            <a:ext cx="520991" cy="517379"/>
          </a:xfrm>
        </p:spPr>
        <p:txBody>
          <a:bodyPr/>
          <a:lstStyle>
            <a:lvl1pPr>
              <a:defRPr>
                <a:solidFill>
                  <a:schemeClr val="accent2"/>
                </a:solidFill>
              </a:defRPr>
            </a:lvl1pPr>
          </a:lstStyle>
          <a:p>
            <a:fld id="{D8DA9DAA-006C-4F4B-980E-E3DF019B24E2}" type="slidenum">
              <a:rPr lang="en-US" smtClean="0"/>
              <a:pPr/>
              <a:t>‹#›</a:t>
            </a:fld>
            <a:endParaRPr lang="en-US" dirty="0"/>
          </a:p>
        </p:txBody>
      </p:sp>
      <p:sp>
        <p:nvSpPr>
          <p:cNvPr id="8" name="Text Placeholder 4">
            <a:extLst>
              <a:ext uri="{FF2B5EF4-FFF2-40B4-BE49-F238E27FC236}">
                <a16:creationId xmlns:a16="http://schemas.microsoft.com/office/drawing/2014/main" id="{9FB40175-FA51-DA14-A5B2-CD06DE6ECC31}"/>
              </a:ext>
            </a:extLst>
          </p:cNvPr>
          <p:cNvSpPr>
            <a:spLocks noGrp="1"/>
          </p:cNvSpPr>
          <p:nvPr>
            <p:ph type="body" sz="quarter" idx="14"/>
          </p:nvPr>
        </p:nvSpPr>
        <p:spPr>
          <a:xfrm>
            <a:off x="1280161" y="2777067"/>
            <a:ext cx="4663440" cy="3550581"/>
          </a:xfrm>
        </p:spPr>
        <p:txBody>
          <a:bodyPr lIns="0" tIns="0" rIns="0" bIns="0">
            <a:noAutofit/>
          </a:bodyPr>
          <a:lstStyle>
            <a:lvl1pPr marL="0" indent="0">
              <a:lnSpc>
                <a:spcPct val="110000"/>
              </a:lnSpc>
              <a:buNone/>
              <a:defRPr sz="1800"/>
            </a:lvl1pPr>
            <a:lvl2pPr marL="228600">
              <a:lnSpc>
                <a:spcPct val="110000"/>
              </a:lnSpc>
              <a:defRPr sz="1600"/>
            </a:lvl2pPr>
            <a:lvl3pPr marL="457200">
              <a:lnSpc>
                <a:spcPct val="110000"/>
              </a:lnSpc>
              <a:defRPr sz="1400"/>
            </a:lvl3pPr>
            <a:lvl4pPr marL="685800">
              <a:lnSpc>
                <a:spcPct val="110000"/>
              </a:lnSpc>
              <a:defRPr sz="1200"/>
            </a:lvl4pPr>
            <a:lvl5pPr marL="914400">
              <a:lnSpc>
                <a:spcPct val="110000"/>
              </a:lnSpc>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a:extLst>
              <a:ext uri="{FF2B5EF4-FFF2-40B4-BE49-F238E27FC236}">
                <a16:creationId xmlns:a16="http://schemas.microsoft.com/office/drawing/2014/main" id="{515930B2-E36D-4D05-A6B3-CA1BF61D50CC}"/>
              </a:ext>
              <a:ext uri="{C183D7F6-B498-43B3-948B-1728B52AA6E4}">
                <adec:decorative xmlns:adec="http://schemas.microsoft.com/office/drawing/2017/decorative" val="1"/>
              </a:ext>
            </a:extLst>
          </p:cNvPr>
          <p:cNvSpPr/>
          <p:nvPr userDrawn="1"/>
        </p:nvSpPr>
        <p:spPr>
          <a:xfrm>
            <a:off x="6412089"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12">
            <a:extLst>
              <a:ext uri="{FF2B5EF4-FFF2-40B4-BE49-F238E27FC236}">
                <a16:creationId xmlns:a16="http://schemas.microsoft.com/office/drawing/2014/main" id="{9CEC7E0F-60E8-418B-978D-C607C82E97F7}"/>
              </a:ext>
            </a:extLst>
          </p:cNvPr>
          <p:cNvSpPr>
            <a:spLocks noGrp="1"/>
          </p:cNvSpPr>
          <p:nvPr>
            <p:ph type="pic" sz="quarter" idx="13" hasCustomPrompt="1"/>
          </p:nvPr>
        </p:nvSpPr>
        <p:spPr>
          <a:xfrm>
            <a:off x="6695553" y="301752"/>
            <a:ext cx="5221224" cy="6263640"/>
          </a:xfrm>
        </p:spPr>
        <p:txBody>
          <a:bodyPr tIns="914400" anchor="t" anchorCtr="0"/>
          <a:lstStyle>
            <a:lvl1pPr algn="ctr">
              <a:buNone/>
              <a:defRPr>
                <a:solidFill>
                  <a:schemeClr val="bg1"/>
                </a:solidFill>
              </a:defRPr>
            </a:lvl1pPr>
          </a:lstStyle>
          <a:p>
            <a:r>
              <a:rPr lang="en-US" dirty="0"/>
              <a:t>Click to add picture</a:t>
            </a:r>
          </a:p>
        </p:txBody>
      </p:sp>
      <p:sp>
        <p:nvSpPr>
          <p:cNvPr id="10" name="Footer Placeholder 8">
            <a:extLst>
              <a:ext uri="{FF2B5EF4-FFF2-40B4-BE49-F238E27FC236}">
                <a16:creationId xmlns:a16="http://schemas.microsoft.com/office/drawing/2014/main" id="{7A4AE671-C203-0370-2888-FC8F7D444D11}"/>
              </a:ext>
            </a:extLst>
          </p:cNvPr>
          <p:cNvSpPr>
            <a:spLocks noGrp="1"/>
          </p:cNvSpPr>
          <p:nvPr>
            <p:ph type="ftr" sz="quarter" idx="17"/>
          </p:nvPr>
        </p:nvSpPr>
        <p:spPr>
          <a:xfrm>
            <a:off x="1280160" y="6356350"/>
            <a:ext cx="4434825" cy="365125"/>
          </a:xfrm>
        </p:spPr>
        <p:txBody>
          <a:bodyPr/>
          <a:lstStyle>
            <a:lvl1pPr algn="l">
              <a:defRPr/>
            </a:lvl1pPr>
          </a:lstStyle>
          <a:p>
            <a:endParaRPr lang="en-US" dirty="0"/>
          </a:p>
        </p:txBody>
      </p:sp>
      <p:cxnSp>
        <p:nvCxnSpPr>
          <p:cNvPr id="3" name="Straight Connector 2">
            <a:extLst>
              <a:ext uri="{FF2B5EF4-FFF2-40B4-BE49-F238E27FC236}">
                <a16:creationId xmlns:a16="http://schemas.microsoft.com/office/drawing/2014/main" id="{1792BFA8-57AD-0B5C-2534-1E862B58DAB3}"/>
              </a:ext>
              <a:ext uri="{C183D7F6-B498-43B3-948B-1728B52AA6E4}">
                <adec:decorative xmlns:adec="http://schemas.microsoft.com/office/drawing/2017/decorative" val="1"/>
              </a:ext>
            </a:extLst>
          </p:cNvPr>
          <p:cNvCxnSpPr>
            <a:cxnSpLocks/>
          </p:cNvCxnSpPr>
          <p:nvPr userDrawn="1"/>
        </p:nvCxnSpPr>
        <p:spPr>
          <a:xfrm>
            <a:off x="745127" y="1371600"/>
            <a:ext cx="0" cy="5486400"/>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807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1435394" y="1"/>
            <a:ext cx="9918405" cy="164623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1435394" y="1825625"/>
            <a:ext cx="9918405"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486121" y="726630"/>
            <a:ext cx="520991" cy="517379"/>
          </a:xfrm>
          <a:prstGeom prst="rect">
            <a:avLst/>
          </a:prstGeom>
        </p:spPr>
        <p:txBody>
          <a:bodyPr vert="horz" lIns="0" tIns="0" rIns="0" bIns="0" rtlCol="0" anchor="t" anchorCtr="0"/>
          <a:lstStyle>
            <a:lvl1pPr algn="ctr">
              <a:defRPr sz="1800" b="1" i="0" cap="all" spc="100" baseline="0">
                <a:solidFill>
                  <a:schemeClr val="accent2"/>
                </a:solidFill>
              </a:defRPr>
            </a:lvl1pPr>
          </a:lstStyle>
          <a:p>
            <a:fld id="{D8DA9DAA-006C-4F4B-980E-E3DF019B24E2}" type="slidenum">
              <a:rPr lang="en-US" smtClean="0"/>
              <a:pPr/>
              <a:t>‹#›</a:t>
            </a:fld>
            <a:endParaRPr lang="en-US" dirty="0"/>
          </a:p>
        </p:txBody>
      </p:sp>
      <p:sp>
        <p:nvSpPr>
          <p:cNvPr id="4" name="Date Placeholder 3">
            <a:extLst>
              <a:ext uri="{FF2B5EF4-FFF2-40B4-BE49-F238E27FC236}">
                <a16:creationId xmlns:a16="http://schemas.microsoft.com/office/drawing/2014/main" id="{B1EF1C86-6A9C-D287-D381-5634A69BF1C8}"/>
              </a:ext>
            </a:extLst>
          </p:cNvPr>
          <p:cNvSpPr>
            <a:spLocks noGrp="1"/>
          </p:cNvSpPr>
          <p:nvPr>
            <p:ph type="dt" sz="half" idx="2"/>
          </p:nvPr>
        </p:nvSpPr>
        <p:spPr>
          <a:xfrm>
            <a:off x="1435394" y="6356350"/>
            <a:ext cx="2743200" cy="365125"/>
          </a:xfrm>
          <a:prstGeom prst="rect">
            <a:avLst/>
          </a:prstGeom>
        </p:spPr>
        <p:txBody>
          <a:bodyPr vert="horz" lIns="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21B8477-3F24-EDCB-C8AC-84336363918B}"/>
              </a:ext>
            </a:extLst>
          </p:cNvPr>
          <p:cNvSpPr>
            <a:spLocks noGrp="1"/>
          </p:cNvSpPr>
          <p:nvPr>
            <p:ph type="ftr" sz="quarter" idx="3"/>
          </p:nvPr>
        </p:nvSpPr>
        <p:spPr>
          <a:xfrm>
            <a:off x="7238999" y="6356350"/>
            <a:ext cx="4114800" cy="365125"/>
          </a:xfrm>
          <a:prstGeom prst="rect">
            <a:avLst/>
          </a:prstGeom>
        </p:spPr>
        <p:txBody>
          <a:bodyPr vert="horz" lIns="91440" tIns="45720" rIns="0" bIns="45720" rtlCol="0" anchor="ctr"/>
          <a:lstStyle>
            <a:lvl1pPr algn="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1999713800"/>
      </p:ext>
    </p:extLst>
  </p:cSld>
  <p:clrMap bg1="lt1" tx1="dk1" bg2="lt2" tx2="dk2" accent1="accent1" accent2="accent2" accent3="accent3" accent4="accent4" accent5="accent5" accent6="accent6" hlink="hlink" folHlink="folHlink"/>
  <p:sldLayoutIdLst>
    <p:sldLayoutId id="2147483708" r:id="rId1"/>
    <p:sldLayoutId id="2147483717" r:id="rId2"/>
    <p:sldLayoutId id="2147483728" r:id="rId3"/>
    <p:sldLayoutId id="2147483729" r:id="rId4"/>
    <p:sldLayoutId id="2147483710" r:id="rId5"/>
    <p:sldLayoutId id="2147483727" r:id="rId6"/>
    <p:sldLayoutId id="2147483701" r:id="rId7"/>
    <p:sldLayoutId id="2147483721" r:id="rId8"/>
    <p:sldLayoutId id="2147483720" r:id="rId9"/>
    <p:sldLayoutId id="2147483730" r:id="rId10"/>
    <p:sldLayoutId id="2147483722" r:id="rId11"/>
    <p:sldLayoutId id="2147483698" r:id="rId12"/>
    <p:sldLayoutId id="2147483732" r:id="rId13"/>
    <p:sldLayoutId id="2147483702" r:id="rId14"/>
    <p:sldLayoutId id="2147483703" r:id="rId15"/>
  </p:sldLayoutIdLst>
  <p:hf sldNum="0" hdr="0" ftr="0"/>
  <p:txStyles>
    <p:titleStyle>
      <a:lvl1pPr algn="l" defTabSz="914400" rtl="0" eaLnBrk="1" latinLnBrk="0" hangingPunct="1">
        <a:lnSpc>
          <a:spcPts val="4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jgthms/bulma/blob/master/sass/utilities/initial-variables.sass#L56,L64"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hyperlink" Target="https://bulma.io/documentation/sass/responsive-mixin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daily.dev/blog/best-css-frameworks-2024-compared" TargetMode="External"/><Relationship Id="rId2" Type="http://schemas.openxmlformats.org/officeDocument/2006/relationships/notesSlide" Target="../notesSlides/notesSlide21.xml"/><Relationship Id="rId1" Type="http://schemas.openxmlformats.org/officeDocument/2006/relationships/slideLayout" Target="../slideLayouts/slideLayout11.xml"/><Relationship Id="rId6" Type="http://schemas.openxmlformats.org/officeDocument/2006/relationships/hyperlink" Target="https://dev.to/get_pieces/bootstrap-vs-bulma-css-" TargetMode="External"/><Relationship Id="rId5" Type="http://schemas.openxmlformats.org/officeDocument/2006/relationships/hyperlink" Target="https://bulma.io/documentation/start/overview/" TargetMode="External"/><Relationship Id="rId4" Type="http://schemas.openxmlformats.org/officeDocument/2006/relationships/hyperlink" Target="https://getbootstrap.com/docs/4.0/layout/overview/"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968B-2619-4F71-AB00-4C493E120805}"/>
              </a:ext>
            </a:extLst>
          </p:cNvPr>
          <p:cNvSpPr>
            <a:spLocks noGrp="1"/>
          </p:cNvSpPr>
          <p:nvPr>
            <p:ph type="ctrTitle"/>
          </p:nvPr>
        </p:nvSpPr>
        <p:spPr>
          <a:xfrm>
            <a:off x="1700613" y="358924"/>
            <a:ext cx="9137167" cy="1410055"/>
          </a:xfrm>
        </p:spPr>
        <p:txBody>
          <a:bodyPr/>
          <a:lstStyle/>
          <a:p>
            <a:r>
              <a:rPr lang="en-US" dirty="0"/>
              <a:t>Major </a:t>
            </a:r>
            <a:r>
              <a:rPr lang="en-US" dirty="0" err="1"/>
              <a:t>Css</a:t>
            </a:r>
            <a:r>
              <a:rPr lang="en-US" dirty="0"/>
              <a:t> frameworks</a:t>
            </a:r>
          </a:p>
        </p:txBody>
      </p:sp>
      <p:sp>
        <p:nvSpPr>
          <p:cNvPr id="3" name="TextBox 2">
            <a:extLst>
              <a:ext uri="{FF2B5EF4-FFF2-40B4-BE49-F238E27FC236}">
                <a16:creationId xmlns:a16="http://schemas.microsoft.com/office/drawing/2014/main" id="{C93D2BBA-3FAB-EAE3-FCE7-0F27A0968B44}"/>
              </a:ext>
            </a:extLst>
          </p:cNvPr>
          <p:cNvSpPr txBox="1"/>
          <p:nvPr/>
        </p:nvSpPr>
        <p:spPr>
          <a:xfrm>
            <a:off x="1700613" y="2162086"/>
            <a:ext cx="5905144" cy="1754326"/>
          </a:xfrm>
          <a:prstGeom prst="rect">
            <a:avLst/>
          </a:prstGeom>
          <a:noFill/>
        </p:spPr>
        <p:txBody>
          <a:bodyPr wrap="square" rtlCol="0">
            <a:spAutoFit/>
          </a:bodyPr>
          <a:lstStyle/>
          <a:p>
            <a:r>
              <a:rPr lang="en-US" dirty="0">
                <a:solidFill>
                  <a:schemeClr val="bg1"/>
                </a:solidFill>
                <a:latin typeface="Helvetica" panose="020B0604020202020204" pitchFamily="34" charset="0"/>
                <a:cs typeface="Helvetica" panose="020B0604020202020204" pitchFamily="34" charset="0"/>
              </a:rPr>
              <a:t>Name: 		Tom Barrera</a:t>
            </a:r>
          </a:p>
          <a:p>
            <a:r>
              <a:rPr lang="en-US" dirty="0">
                <a:solidFill>
                  <a:schemeClr val="bg1"/>
                </a:solidFill>
                <a:latin typeface="Helvetica" panose="020B0604020202020204" pitchFamily="34" charset="0"/>
                <a:cs typeface="Helvetica" panose="020B0604020202020204" pitchFamily="34" charset="0"/>
              </a:rPr>
              <a:t>Course Name:	IT 3203 Web Dev W02 Spring 2025</a:t>
            </a:r>
          </a:p>
          <a:p>
            <a:r>
              <a:rPr lang="en-US" dirty="0">
                <a:solidFill>
                  <a:schemeClr val="bg1"/>
                </a:solidFill>
                <a:latin typeface="Helvetica" panose="020B0604020202020204" pitchFamily="34" charset="0"/>
                <a:cs typeface="Helvetica" panose="020B0604020202020204" pitchFamily="34" charset="0"/>
              </a:rPr>
              <a:t>Assignment:	Assignment #3</a:t>
            </a:r>
          </a:p>
          <a:p>
            <a:r>
              <a:rPr lang="en-US" dirty="0">
                <a:solidFill>
                  <a:schemeClr val="bg1"/>
                </a:solidFill>
                <a:latin typeface="Helvetica" panose="020B0604020202020204" pitchFamily="34" charset="0"/>
                <a:cs typeface="Helvetica" panose="020B0604020202020204" pitchFamily="34" charset="0"/>
              </a:rPr>
              <a:t>Due:		April 27, 2025</a:t>
            </a:r>
          </a:p>
          <a:p>
            <a:r>
              <a:rPr lang="en-US" dirty="0">
                <a:solidFill>
                  <a:schemeClr val="bg1"/>
                </a:solidFill>
                <a:latin typeface="Helvetica" panose="020B0604020202020204" pitchFamily="34" charset="0"/>
                <a:cs typeface="Helvetica" panose="020B0604020202020204" pitchFamily="34" charset="0"/>
              </a:rPr>
              <a:t>Objective:	To analyze the features of major CSS 		frameworks – comparison of two.</a:t>
            </a:r>
          </a:p>
        </p:txBody>
      </p:sp>
    </p:spTree>
    <p:extLst>
      <p:ext uri="{BB962C8B-B14F-4D97-AF65-F5344CB8AC3E}">
        <p14:creationId xmlns:p14="http://schemas.microsoft.com/office/powerpoint/2010/main" val="2955403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185156" y="305790"/>
            <a:ext cx="8659487" cy="703613"/>
          </a:xfrm>
        </p:spPr>
        <p:txBody>
          <a:bodyPr/>
          <a:lstStyle/>
          <a:p>
            <a:r>
              <a:rPr lang="en-US" dirty="0"/>
              <a:t>A deeper dive - Bootstrap</a:t>
            </a:r>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926275" y="1225940"/>
            <a:ext cx="11079677" cy="4990476"/>
          </a:xfrm>
        </p:spPr>
        <p:txBody>
          <a:bodyPr>
            <a:normAutofit/>
          </a:bodyPr>
          <a:lstStyle/>
          <a:p>
            <a:r>
              <a:rPr lang="en-US" sz="1400" b="1" dirty="0">
                <a:latin typeface="Helvetica" panose="020B0604020202020204" pitchFamily="34" charset="0"/>
                <a:cs typeface="Helvetica" panose="020B0604020202020204" pitchFamily="34" charset="0"/>
              </a:rPr>
              <a:t>Responsive Breakpoints (continued)</a:t>
            </a:r>
          </a:p>
          <a:p>
            <a:r>
              <a:rPr lang="en-US" sz="1400" dirty="0">
                <a:latin typeface="Helvetica" panose="020B0604020202020204" pitchFamily="34" charset="0"/>
                <a:cs typeface="Helvetica" panose="020B0604020202020204" pitchFamily="34" charset="0"/>
              </a:rPr>
              <a:t>Alternatively, source CSS is written in Sass with all media queries available via Sass </a:t>
            </a:r>
            <a:r>
              <a:rPr lang="en-US" sz="1400" dirty="0" err="1">
                <a:latin typeface="Helvetica" panose="020B0604020202020204" pitchFamily="34" charset="0"/>
                <a:cs typeface="Helvetica" panose="020B0604020202020204" pitchFamily="34" charset="0"/>
              </a:rPr>
              <a:t>mixins</a:t>
            </a:r>
            <a:r>
              <a:rPr lang="en-US" sz="1400" dirty="0">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006699"/>
                </a:solidFill>
                <a:effectLst/>
                <a:latin typeface="SFMono-Regular"/>
              </a:rPr>
              <a:t>@include</a:t>
            </a:r>
            <a:r>
              <a:rPr kumimoji="0" lang="en-US" altLang="en-US" sz="1400" b="0" i="0" u="none" strike="noStrike" cap="none" normalizeH="0" baseline="0" dirty="0">
                <a:ln>
                  <a:noFill/>
                </a:ln>
                <a:solidFill>
                  <a:srgbClr val="212529"/>
                </a:solidFill>
                <a:effectLst/>
                <a:latin typeface="SFMono-Regular"/>
              </a:rPr>
              <a:t> </a:t>
            </a:r>
            <a:r>
              <a:rPr kumimoji="0" lang="en-US" altLang="en-US" sz="1400" b="0" i="0" u="none" strike="noStrike" cap="none" normalizeH="0" baseline="0" dirty="0">
                <a:ln>
                  <a:noFill/>
                </a:ln>
                <a:solidFill>
                  <a:srgbClr val="9999FF"/>
                </a:solidFill>
                <a:effectLst/>
                <a:latin typeface="SFMono-Regular"/>
              </a:rPr>
              <a:t>media-breakpoint-up</a:t>
            </a:r>
            <a:r>
              <a:rPr kumimoji="0" lang="en-US" altLang="en-US" sz="1400" b="0" i="0" u="none" strike="noStrike" cap="none" normalizeH="0" baseline="0" dirty="0">
                <a:ln>
                  <a:noFill/>
                </a:ln>
                <a:solidFill>
                  <a:srgbClr val="212529"/>
                </a:solidFill>
                <a:effectLst/>
                <a:latin typeface="SFMono-Regular"/>
              </a:rPr>
              <a:t>(</a:t>
            </a:r>
            <a:r>
              <a:rPr kumimoji="0" lang="en-US" altLang="en-US" sz="2000" b="0" i="0" u="none" strike="noStrike" cap="none" normalizeH="0" baseline="0" dirty="0" err="1">
                <a:ln>
                  <a:noFill/>
                </a:ln>
                <a:solidFill>
                  <a:schemeClr val="tx1"/>
                </a:solidFill>
                <a:effectLst/>
                <a:latin typeface="Arial" panose="020B0604020202020204" pitchFamily="34" charset="0"/>
              </a:rPr>
              <a:t>xs</a:t>
            </a:r>
            <a:r>
              <a:rPr kumimoji="0" lang="en-US" altLang="en-US" sz="1400" b="0" i="0" u="none" strike="noStrike" cap="none" normalizeH="0" baseline="0" dirty="0">
                <a:ln>
                  <a:noFill/>
                </a:ln>
                <a:solidFill>
                  <a:srgbClr val="212529"/>
                </a:solidFill>
                <a:effectLst/>
                <a:latin typeface="SFMono-Regular"/>
              </a:rPr>
              <a:t>) { </a:t>
            </a:r>
            <a:r>
              <a:rPr kumimoji="0" lang="en-US" altLang="en-US" sz="1400" b="0" i="0" u="none" strike="noStrike" cap="none" normalizeH="0" baseline="0" dirty="0">
                <a:ln>
                  <a:noFill/>
                </a:ln>
                <a:solidFill>
                  <a:srgbClr val="00AA88"/>
                </a:solidFill>
                <a:effectLst/>
                <a:latin typeface="SFMono-Regular"/>
              </a:rPr>
              <a:t>...</a:t>
            </a:r>
            <a:r>
              <a:rPr kumimoji="0" lang="en-US" altLang="en-US" sz="1400" b="0" i="0" u="none" strike="noStrike" cap="none" normalizeH="0" baseline="0" dirty="0">
                <a:ln>
                  <a:noFill/>
                </a:ln>
                <a:solidFill>
                  <a:srgbClr val="212529"/>
                </a:solidFill>
                <a:effectLst/>
                <a:latin typeface="SFMono-Regular"/>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006699"/>
                </a:solidFill>
                <a:effectLst/>
                <a:latin typeface="SFMono-Regular"/>
              </a:rPr>
              <a:t>@include</a:t>
            </a:r>
            <a:r>
              <a:rPr kumimoji="0" lang="en-US" altLang="en-US" sz="1400" b="0" i="0" u="none" strike="noStrike" cap="none" normalizeH="0" baseline="0" dirty="0">
                <a:ln>
                  <a:noFill/>
                </a:ln>
                <a:solidFill>
                  <a:srgbClr val="212529"/>
                </a:solidFill>
                <a:effectLst/>
                <a:latin typeface="SFMono-Regular"/>
              </a:rPr>
              <a:t> </a:t>
            </a:r>
            <a:r>
              <a:rPr kumimoji="0" lang="en-US" altLang="en-US" sz="1400" b="0" i="0" u="none" strike="noStrike" cap="none" normalizeH="0" baseline="0" dirty="0">
                <a:ln>
                  <a:noFill/>
                </a:ln>
                <a:solidFill>
                  <a:srgbClr val="9999FF"/>
                </a:solidFill>
                <a:effectLst/>
                <a:latin typeface="SFMono-Regular"/>
              </a:rPr>
              <a:t>media-breakpoint-up</a:t>
            </a:r>
            <a:r>
              <a:rPr kumimoji="0" lang="en-US" altLang="en-US" sz="1400" b="0" i="0" u="none" strike="noStrike" cap="none" normalizeH="0" baseline="0" dirty="0">
                <a:ln>
                  <a:noFill/>
                </a:ln>
                <a:solidFill>
                  <a:srgbClr val="212529"/>
                </a:solidFill>
                <a:effectLst/>
                <a:latin typeface="SFMono-Regular"/>
              </a:rPr>
              <a:t>(</a:t>
            </a:r>
            <a:r>
              <a:rPr kumimoji="0" lang="en-US" altLang="en-US" sz="2000" b="0" i="0" u="none" strike="noStrike" cap="none" normalizeH="0" baseline="0" dirty="0" err="1">
                <a:ln>
                  <a:noFill/>
                </a:ln>
                <a:solidFill>
                  <a:schemeClr val="tx1"/>
                </a:solidFill>
                <a:effectLst/>
                <a:latin typeface="Arial" panose="020B0604020202020204" pitchFamily="34" charset="0"/>
              </a:rPr>
              <a:t>sm</a:t>
            </a:r>
            <a:r>
              <a:rPr kumimoji="0" lang="en-US" altLang="en-US" sz="1400" b="0" i="0" u="none" strike="noStrike" cap="none" normalizeH="0" baseline="0" dirty="0">
                <a:ln>
                  <a:noFill/>
                </a:ln>
                <a:solidFill>
                  <a:srgbClr val="212529"/>
                </a:solidFill>
                <a:effectLst/>
                <a:latin typeface="SFMono-Regular"/>
              </a:rPr>
              <a:t>) { </a:t>
            </a:r>
            <a:r>
              <a:rPr kumimoji="0" lang="en-US" altLang="en-US" sz="1400" b="0" i="0" u="none" strike="noStrike" cap="none" normalizeH="0" baseline="0" dirty="0">
                <a:ln>
                  <a:noFill/>
                </a:ln>
                <a:solidFill>
                  <a:srgbClr val="00AA88"/>
                </a:solidFill>
                <a:effectLst/>
                <a:latin typeface="SFMono-Regular"/>
              </a:rPr>
              <a:t>...</a:t>
            </a:r>
            <a:r>
              <a:rPr kumimoji="0" lang="en-US" altLang="en-US" sz="1400" b="0" i="0" u="none" strike="noStrike" cap="none" normalizeH="0" baseline="0" dirty="0">
                <a:ln>
                  <a:noFill/>
                </a:ln>
                <a:solidFill>
                  <a:srgbClr val="212529"/>
                </a:solidFill>
                <a:effectLst/>
                <a:latin typeface="SFMono-Regular"/>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006699"/>
                </a:solidFill>
                <a:effectLst/>
                <a:latin typeface="SFMono-Regular"/>
              </a:rPr>
              <a:t>@include</a:t>
            </a:r>
            <a:r>
              <a:rPr kumimoji="0" lang="en-US" altLang="en-US" sz="1400" b="0" i="0" u="none" strike="noStrike" cap="none" normalizeH="0" baseline="0" dirty="0">
                <a:ln>
                  <a:noFill/>
                </a:ln>
                <a:solidFill>
                  <a:srgbClr val="212529"/>
                </a:solidFill>
                <a:effectLst/>
                <a:latin typeface="SFMono-Regular"/>
              </a:rPr>
              <a:t> </a:t>
            </a:r>
            <a:r>
              <a:rPr kumimoji="0" lang="en-US" altLang="en-US" sz="1400" b="0" i="0" u="none" strike="noStrike" cap="none" normalizeH="0" baseline="0" dirty="0">
                <a:ln>
                  <a:noFill/>
                </a:ln>
                <a:solidFill>
                  <a:srgbClr val="9999FF"/>
                </a:solidFill>
                <a:effectLst/>
                <a:latin typeface="SFMono-Regular"/>
              </a:rPr>
              <a:t>media-breakpoint-up</a:t>
            </a:r>
            <a:r>
              <a:rPr kumimoji="0" lang="en-US" altLang="en-US" sz="1400" b="0" i="0" u="none" strike="noStrike" cap="none" normalizeH="0" baseline="0" dirty="0">
                <a:ln>
                  <a:noFill/>
                </a:ln>
                <a:solidFill>
                  <a:srgbClr val="212529"/>
                </a:solidFill>
                <a:effectLst/>
                <a:latin typeface="SFMono-Regular"/>
              </a:rPr>
              <a:t>(</a:t>
            </a:r>
            <a:r>
              <a:rPr kumimoji="0" lang="en-US" altLang="en-US" sz="2000" b="0" i="0" u="none" strike="noStrike" cap="none" normalizeH="0" baseline="0" dirty="0">
                <a:ln>
                  <a:noFill/>
                </a:ln>
                <a:solidFill>
                  <a:schemeClr val="tx1"/>
                </a:solidFill>
                <a:effectLst/>
                <a:latin typeface="Arial" panose="020B0604020202020204" pitchFamily="34" charset="0"/>
              </a:rPr>
              <a:t>md</a:t>
            </a:r>
            <a:r>
              <a:rPr kumimoji="0" lang="en-US" altLang="en-US" sz="1400" b="0" i="0" u="none" strike="noStrike" cap="none" normalizeH="0" baseline="0" dirty="0">
                <a:ln>
                  <a:noFill/>
                </a:ln>
                <a:solidFill>
                  <a:srgbClr val="212529"/>
                </a:solidFill>
                <a:effectLst/>
                <a:latin typeface="SFMono-Regular"/>
              </a:rPr>
              <a:t>) { </a:t>
            </a:r>
            <a:r>
              <a:rPr kumimoji="0" lang="en-US" altLang="en-US" sz="1400" b="0" i="0" u="none" strike="noStrike" cap="none" normalizeH="0" baseline="0" dirty="0">
                <a:ln>
                  <a:noFill/>
                </a:ln>
                <a:solidFill>
                  <a:srgbClr val="00AA88"/>
                </a:solidFill>
                <a:effectLst/>
                <a:latin typeface="SFMono-Regular"/>
              </a:rPr>
              <a:t>...</a:t>
            </a:r>
            <a:r>
              <a:rPr kumimoji="0" lang="en-US" altLang="en-US" sz="1400" b="0" i="0" u="none" strike="noStrike" cap="none" normalizeH="0" baseline="0" dirty="0">
                <a:ln>
                  <a:noFill/>
                </a:ln>
                <a:solidFill>
                  <a:srgbClr val="212529"/>
                </a:solidFill>
                <a:effectLst/>
                <a:latin typeface="SFMono-Regular"/>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006699"/>
                </a:solidFill>
                <a:effectLst/>
                <a:latin typeface="SFMono-Regular"/>
              </a:rPr>
              <a:t>@include</a:t>
            </a:r>
            <a:r>
              <a:rPr kumimoji="0" lang="en-US" altLang="en-US" sz="1400" b="0" i="0" u="none" strike="noStrike" cap="none" normalizeH="0" baseline="0" dirty="0">
                <a:ln>
                  <a:noFill/>
                </a:ln>
                <a:solidFill>
                  <a:srgbClr val="212529"/>
                </a:solidFill>
                <a:effectLst/>
                <a:latin typeface="SFMono-Regular"/>
              </a:rPr>
              <a:t> </a:t>
            </a:r>
            <a:r>
              <a:rPr kumimoji="0" lang="en-US" altLang="en-US" sz="1400" b="0" i="0" u="none" strike="noStrike" cap="none" normalizeH="0" baseline="0" dirty="0">
                <a:ln>
                  <a:noFill/>
                </a:ln>
                <a:solidFill>
                  <a:srgbClr val="9999FF"/>
                </a:solidFill>
                <a:effectLst/>
                <a:latin typeface="SFMono-Regular"/>
              </a:rPr>
              <a:t>media-breakpoint-up</a:t>
            </a:r>
            <a:r>
              <a:rPr kumimoji="0" lang="en-US" altLang="en-US" sz="1400" b="0" i="0" u="none" strike="noStrike" cap="none" normalizeH="0" baseline="0" dirty="0">
                <a:ln>
                  <a:noFill/>
                </a:ln>
                <a:solidFill>
                  <a:srgbClr val="212529"/>
                </a:solidFill>
                <a:effectLst/>
                <a:latin typeface="SFMono-Regular"/>
              </a:rPr>
              <a:t>(</a:t>
            </a:r>
            <a:r>
              <a:rPr kumimoji="0" lang="en-US" altLang="en-US" sz="2000" b="0" i="0" u="none" strike="noStrike" cap="none" normalizeH="0" baseline="0" dirty="0">
                <a:ln>
                  <a:noFill/>
                </a:ln>
                <a:solidFill>
                  <a:schemeClr val="tx1"/>
                </a:solidFill>
                <a:effectLst/>
                <a:latin typeface="Arial" panose="020B0604020202020204" pitchFamily="34" charset="0"/>
              </a:rPr>
              <a:t>lg</a:t>
            </a:r>
            <a:r>
              <a:rPr kumimoji="0" lang="en-US" altLang="en-US" sz="1400" b="0" i="0" u="none" strike="noStrike" cap="none" normalizeH="0" baseline="0" dirty="0">
                <a:ln>
                  <a:noFill/>
                </a:ln>
                <a:solidFill>
                  <a:srgbClr val="212529"/>
                </a:solidFill>
                <a:effectLst/>
                <a:latin typeface="SFMono-Regular"/>
              </a:rPr>
              <a:t>) { </a:t>
            </a:r>
            <a:r>
              <a:rPr kumimoji="0" lang="en-US" altLang="en-US" sz="1400" b="0" i="0" u="none" strike="noStrike" cap="none" normalizeH="0" baseline="0" dirty="0">
                <a:ln>
                  <a:noFill/>
                </a:ln>
                <a:solidFill>
                  <a:srgbClr val="00AA88"/>
                </a:solidFill>
                <a:effectLst/>
                <a:latin typeface="SFMono-Regular"/>
              </a:rPr>
              <a:t>...</a:t>
            </a:r>
            <a:r>
              <a:rPr kumimoji="0" lang="en-US" altLang="en-US" sz="1400" b="0" i="0" u="none" strike="noStrike" cap="none" normalizeH="0" baseline="0" dirty="0">
                <a:ln>
                  <a:noFill/>
                </a:ln>
                <a:solidFill>
                  <a:srgbClr val="212529"/>
                </a:solidFill>
                <a:effectLst/>
                <a:latin typeface="SFMono-Regular"/>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006699"/>
                </a:solidFill>
                <a:effectLst/>
                <a:latin typeface="SFMono-Regular"/>
              </a:rPr>
              <a:t>@include</a:t>
            </a:r>
            <a:r>
              <a:rPr kumimoji="0" lang="en-US" altLang="en-US" sz="1400" b="0" i="0" u="none" strike="noStrike" cap="none" normalizeH="0" baseline="0" dirty="0">
                <a:ln>
                  <a:noFill/>
                </a:ln>
                <a:solidFill>
                  <a:srgbClr val="212529"/>
                </a:solidFill>
                <a:effectLst/>
                <a:latin typeface="SFMono-Regular"/>
              </a:rPr>
              <a:t> </a:t>
            </a:r>
            <a:r>
              <a:rPr kumimoji="0" lang="en-US" altLang="en-US" sz="1400" b="0" i="0" u="none" strike="noStrike" cap="none" normalizeH="0" baseline="0" dirty="0">
                <a:ln>
                  <a:noFill/>
                </a:ln>
                <a:solidFill>
                  <a:srgbClr val="9999FF"/>
                </a:solidFill>
                <a:effectLst/>
                <a:latin typeface="SFMono-Regular"/>
              </a:rPr>
              <a:t>media-breakpoint-up</a:t>
            </a:r>
            <a:r>
              <a:rPr kumimoji="0" lang="en-US" altLang="en-US" sz="1400" b="0" i="0" u="none" strike="noStrike" cap="none" normalizeH="0" baseline="0" dirty="0">
                <a:ln>
                  <a:noFill/>
                </a:ln>
                <a:solidFill>
                  <a:srgbClr val="212529"/>
                </a:solidFill>
                <a:effectLst/>
                <a:latin typeface="SFMono-Regular"/>
              </a:rPr>
              <a:t>(</a:t>
            </a:r>
            <a:r>
              <a:rPr kumimoji="0" lang="en-US" altLang="en-US" sz="2000" b="0" i="0" u="none" strike="noStrike" cap="none" normalizeH="0" baseline="0" dirty="0">
                <a:ln>
                  <a:noFill/>
                </a:ln>
                <a:solidFill>
                  <a:schemeClr val="tx1"/>
                </a:solidFill>
                <a:effectLst/>
                <a:latin typeface="Arial" panose="020B0604020202020204" pitchFamily="34" charset="0"/>
              </a:rPr>
              <a:t>xl</a:t>
            </a:r>
            <a:r>
              <a:rPr kumimoji="0" lang="en-US" altLang="en-US" sz="1400" b="0" i="0" u="none" strike="noStrike" cap="none" normalizeH="0" baseline="0" dirty="0">
                <a:ln>
                  <a:noFill/>
                </a:ln>
                <a:solidFill>
                  <a:srgbClr val="212529"/>
                </a:solidFill>
                <a:effectLst/>
                <a:latin typeface="SFMono-Regular"/>
              </a:rPr>
              <a:t>) { </a:t>
            </a:r>
            <a:r>
              <a:rPr kumimoji="0" lang="en-US" altLang="en-US" sz="1400" b="0" i="0" u="none" strike="noStrike" cap="none" normalizeH="0" baseline="0" dirty="0">
                <a:ln>
                  <a:noFill/>
                </a:ln>
                <a:solidFill>
                  <a:srgbClr val="00AA88"/>
                </a:solidFill>
                <a:effectLst/>
                <a:latin typeface="SFMono-Regular"/>
              </a:rPr>
              <a:t>...</a:t>
            </a:r>
            <a:r>
              <a:rPr kumimoji="0" lang="en-US" altLang="en-US" sz="1400" b="0" i="0" u="none" strike="noStrike" cap="none" normalizeH="0" baseline="0" dirty="0">
                <a:ln>
                  <a:noFill/>
                </a:ln>
                <a:solidFill>
                  <a:srgbClr val="212529"/>
                </a:solidFill>
                <a:effectLst/>
                <a:latin typeface="SFMono-Regular"/>
              </a:rPr>
              <a:t> }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400" b="0" i="0" u="none" strike="noStrike" cap="none" normalizeH="0" baseline="0" dirty="0">
              <a:ln>
                <a:noFill/>
              </a:ln>
              <a:solidFill>
                <a:srgbClr val="212529"/>
              </a:solidFill>
              <a:effectLst/>
              <a:latin typeface="SFMono-Regular"/>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999999"/>
                </a:solidFill>
                <a:effectLst/>
                <a:latin typeface="SFMono-Regular"/>
              </a:rPr>
              <a:t>// Example usage:</a:t>
            </a:r>
            <a:r>
              <a:rPr kumimoji="0" lang="en-US" altLang="en-US" sz="14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006699"/>
                </a:solidFill>
                <a:effectLst/>
                <a:latin typeface="SFMono-Regular"/>
              </a:rPr>
              <a:t>@include</a:t>
            </a:r>
            <a:r>
              <a:rPr kumimoji="0" lang="en-US" altLang="en-US" sz="1400" b="0" i="0" u="none" strike="noStrike" cap="none" normalizeH="0" baseline="0" dirty="0">
                <a:ln>
                  <a:noFill/>
                </a:ln>
                <a:solidFill>
                  <a:srgbClr val="212529"/>
                </a:solidFill>
                <a:effectLst/>
                <a:latin typeface="SFMono-Regular"/>
              </a:rPr>
              <a:t> </a:t>
            </a:r>
            <a:r>
              <a:rPr kumimoji="0" lang="en-US" altLang="en-US" sz="1400" b="0" i="0" u="none" strike="noStrike" cap="none" normalizeH="0" baseline="0" dirty="0">
                <a:ln>
                  <a:noFill/>
                </a:ln>
                <a:solidFill>
                  <a:srgbClr val="9999FF"/>
                </a:solidFill>
                <a:effectLst/>
                <a:latin typeface="SFMono-Regular"/>
              </a:rPr>
              <a:t>media-breakpoint-up</a:t>
            </a:r>
            <a:r>
              <a:rPr kumimoji="0" lang="en-US" altLang="en-US" sz="1400" b="0" i="0" u="none" strike="noStrike" cap="none" normalizeH="0" baseline="0" dirty="0">
                <a:ln>
                  <a:noFill/>
                </a:ln>
                <a:solidFill>
                  <a:srgbClr val="212529"/>
                </a:solidFill>
                <a:effectLst/>
                <a:latin typeface="SFMono-Regular"/>
              </a:rPr>
              <a:t>(</a:t>
            </a:r>
            <a:r>
              <a:rPr kumimoji="0" lang="en-US" altLang="en-US" sz="2000" b="0" i="0" u="none" strike="noStrike" cap="none" normalizeH="0" baseline="0" dirty="0" err="1">
                <a:ln>
                  <a:noFill/>
                </a:ln>
                <a:solidFill>
                  <a:schemeClr val="tx1"/>
                </a:solidFill>
                <a:effectLst/>
                <a:latin typeface="Arial" panose="020B0604020202020204" pitchFamily="34" charset="0"/>
              </a:rPr>
              <a:t>sm</a:t>
            </a:r>
            <a:r>
              <a:rPr kumimoji="0" lang="en-US" altLang="en-US" sz="1400" b="0" i="0" u="none" strike="noStrike" cap="none" normalizeH="0" baseline="0" dirty="0">
                <a:ln>
                  <a:noFill/>
                </a:ln>
                <a:solidFill>
                  <a:srgbClr val="212529"/>
                </a:solidFill>
                <a:effectLst/>
                <a:latin typeface="SFMono-Regular"/>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212529"/>
                </a:solidFill>
                <a:effectLst/>
                <a:latin typeface="SFMono-Regular"/>
              </a:rPr>
              <a:t>    </a:t>
            </a:r>
            <a:r>
              <a:rPr kumimoji="0" lang="en-US" altLang="en-US" sz="1400" b="0" i="0" u="none" strike="noStrike" cap="none" normalizeH="0" baseline="0" dirty="0">
                <a:ln>
                  <a:noFill/>
                </a:ln>
                <a:solidFill>
                  <a:srgbClr val="00AA88"/>
                </a:solidFill>
                <a:effectLst/>
                <a:latin typeface="SFMono-Regular"/>
              </a:rPr>
              <a:t>.some-class</a:t>
            </a:r>
            <a:r>
              <a:rPr kumimoji="0" lang="en-US" altLang="en-US" sz="1400" b="0" i="0" u="none" strike="noStrike" cap="none" normalizeH="0" baseline="0" dirty="0">
                <a:ln>
                  <a:noFill/>
                </a:ln>
                <a:solidFill>
                  <a:srgbClr val="212529"/>
                </a:solidFill>
                <a:effectLst/>
                <a:latin typeface="SFMono-Regular"/>
              </a:rPr>
              <a:t> {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212529"/>
                </a:solidFill>
                <a:effectLst/>
                <a:latin typeface="SFMono-Regular"/>
              </a:rPr>
              <a:t>         </a:t>
            </a:r>
            <a:r>
              <a:rPr kumimoji="0" lang="en-US" altLang="en-US" sz="1400" b="0" i="0" u="none" strike="noStrike" cap="none" normalizeH="0" baseline="0" dirty="0">
                <a:ln>
                  <a:noFill/>
                </a:ln>
                <a:solidFill>
                  <a:srgbClr val="9999FF"/>
                </a:solidFill>
                <a:effectLst/>
                <a:latin typeface="SFMono-Regular"/>
              </a:rPr>
              <a:t>display</a:t>
            </a:r>
            <a:r>
              <a:rPr kumimoji="0" lang="en-US" altLang="en-US" sz="1400" b="0" i="0" u="none" strike="noStrike" cap="none" normalizeH="0" baseline="0" dirty="0">
                <a:ln>
                  <a:noFill/>
                </a:ln>
                <a:solidFill>
                  <a:srgbClr val="212529"/>
                </a:solidFill>
                <a:effectLst/>
                <a:latin typeface="SFMono-Regular"/>
              </a:rPr>
              <a:t>: block;</a:t>
            </a:r>
          </a:p>
          <a:p>
            <a:pPr marL="0" marR="0" lvl="0" indent="0" algn="l" defTabSz="914400" rtl="0" eaLnBrk="0" fontAlgn="base" latinLnBrk="0" hangingPunct="0">
              <a:lnSpc>
                <a:spcPct val="100000"/>
              </a:lnSpc>
              <a:spcBef>
                <a:spcPct val="30000"/>
              </a:spcBef>
              <a:spcAft>
                <a:spcPct val="0"/>
              </a:spcAft>
              <a:buClrTx/>
              <a:buSzTx/>
              <a:buFontTx/>
              <a:buNone/>
              <a:tabLst/>
            </a:pPr>
            <a:r>
              <a:rPr lang="en-US" altLang="en-US" sz="1400" dirty="0">
                <a:solidFill>
                  <a:srgbClr val="212529"/>
                </a:solidFill>
                <a:latin typeface="SFMono-Regular"/>
              </a:rPr>
              <a:t>     </a:t>
            </a:r>
            <a:r>
              <a:rPr kumimoji="0" lang="en-US" altLang="en-US" sz="14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400" b="0" i="0" u="none" strike="noStrike" cap="none" normalizeH="0" baseline="0" dirty="0">
                <a:ln>
                  <a:noFill/>
                </a:ln>
                <a:solidFill>
                  <a:srgbClr val="212529"/>
                </a:solidFill>
                <a:effectLst/>
                <a:latin typeface="SFMono-Regular"/>
              </a:rPr>
              <a:t>}</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r>
              <a:rPr lang="en-US" sz="1400" dirty="0">
                <a:latin typeface="Helvetica" panose="020B0604020202020204" pitchFamily="34" charset="0"/>
                <a:cs typeface="Helvetica" panose="020B0604020202020204" pitchFamily="34" charset="0"/>
              </a:rPr>
              <a:t>Additional options like media queries to target a single element screen sizes by using both min and max breakpoint widths.</a:t>
            </a:r>
          </a:p>
        </p:txBody>
      </p:sp>
      <p:sp>
        <p:nvSpPr>
          <p:cNvPr id="9" name="Rectangle 2">
            <a:extLst>
              <a:ext uri="{FF2B5EF4-FFF2-40B4-BE49-F238E27FC236}">
                <a16:creationId xmlns:a16="http://schemas.microsoft.com/office/drawing/2014/main" id="{88B6FE54-3F9A-C2F4-CEF1-140BDA530F32}"/>
              </a:ext>
            </a:extLst>
          </p:cNvPr>
          <p:cNvSpPr>
            <a:spLocks noChangeArrowheads="1"/>
          </p:cNvSpPr>
          <p:nvPr/>
        </p:nvSpPr>
        <p:spPr bwMode="auto">
          <a:xfrm>
            <a:off x="9967698" y="6544788"/>
            <a:ext cx="203825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Contributors (n.d.-b)</a:t>
            </a:r>
          </a:p>
        </p:txBody>
      </p:sp>
    </p:spTree>
    <p:extLst>
      <p:ext uri="{BB962C8B-B14F-4D97-AF65-F5344CB8AC3E}">
        <p14:creationId xmlns:p14="http://schemas.microsoft.com/office/powerpoint/2010/main" val="1695887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185156" y="305790"/>
            <a:ext cx="8659487" cy="703613"/>
          </a:xfrm>
        </p:spPr>
        <p:txBody>
          <a:bodyPr/>
          <a:lstStyle/>
          <a:p>
            <a:r>
              <a:rPr lang="en-US" dirty="0"/>
              <a:t>A deeper dive - Bootstrap</a:t>
            </a:r>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902524" y="1254806"/>
            <a:ext cx="11079677" cy="4990476"/>
          </a:xfrm>
        </p:spPr>
        <p:txBody>
          <a:bodyPr>
            <a:normAutofit/>
          </a:bodyPr>
          <a:lstStyle/>
          <a:p>
            <a:r>
              <a:rPr lang="en-US" sz="1400" b="1" dirty="0">
                <a:latin typeface="Helvetica" panose="020B0604020202020204" pitchFamily="34" charset="0"/>
                <a:cs typeface="Helvetica" panose="020B0604020202020204" pitchFamily="34" charset="0"/>
              </a:rPr>
              <a:t>Z-index</a:t>
            </a:r>
          </a:p>
          <a:p>
            <a:r>
              <a:rPr lang="en-US" sz="1400" dirty="0">
                <a:latin typeface="Helvetica" panose="020B0604020202020204" pitchFamily="34" charset="0"/>
                <a:cs typeface="Helvetica" panose="020B0604020202020204" pitchFamily="34" charset="0"/>
              </a:rPr>
              <a:t>Utilizing z-index for several Bootstrap components helps control the layout by providing a third axis for arranging content. A default z-index scale is designed to properly layer navigation, tooltips and popovers, modals, and more.</a:t>
            </a:r>
          </a:p>
          <a:p>
            <a:r>
              <a:rPr lang="en-US" sz="1400" dirty="0">
                <a:latin typeface="Helvetica" panose="020B0604020202020204" pitchFamily="34" charset="0"/>
                <a:cs typeface="Helvetica" panose="020B0604020202020204" pitchFamily="34" charset="0"/>
              </a:rPr>
              <a:t>For layered components, these are set using a high and specific arbitrary number to avoid conflicts and ensures that these overlays always appear on top of other content on your page. Bootstrap recommends that you keep these values to retain reasonably consistent behavior. If you change one of them then you will likely need to change them all.</a:t>
            </a:r>
          </a:p>
          <a:p>
            <a:r>
              <a:rPr lang="en-US" sz="1400" b="1" dirty="0">
                <a:latin typeface="Helvetica" panose="020B0604020202020204" pitchFamily="34" charset="0"/>
                <a:cs typeface="Helvetica" panose="020B0604020202020204" pitchFamily="34" charset="0"/>
              </a:rPr>
              <a:t>Example: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33"/>
                </a:solidFill>
                <a:effectLst/>
                <a:latin typeface="SFMono-Regular"/>
              </a:rPr>
              <a:t>$</a:t>
            </a:r>
            <a:r>
              <a:rPr kumimoji="0" lang="en-US" altLang="en-US" sz="1600" b="0" i="0" u="none" strike="noStrike" cap="none" normalizeH="0" baseline="0" dirty="0" err="1">
                <a:ln>
                  <a:noFill/>
                </a:ln>
                <a:solidFill>
                  <a:srgbClr val="003333"/>
                </a:solidFill>
                <a:effectLst/>
                <a:latin typeface="SFMono-Regular"/>
              </a:rPr>
              <a:t>zindex</a:t>
            </a:r>
            <a:r>
              <a:rPr kumimoji="0" lang="en-US" altLang="en-US" sz="1600" b="0" i="0" u="none" strike="noStrike" cap="none" normalizeH="0" baseline="0" dirty="0">
                <a:ln>
                  <a:noFill/>
                </a:ln>
                <a:solidFill>
                  <a:srgbClr val="003333"/>
                </a:solidFill>
                <a:effectLst/>
                <a:latin typeface="SFMono-Regular"/>
              </a:rPr>
              <a:t>-dropdown</a:t>
            </a:r>
            <a:r>
              <a:rPr kumimoji="0" lang="en-US" altLang="en-US" sz="1600" b="0" i="0" u="none" strike="noStrike" cap="none" normalizeH="0" baseline="0" dirty="0">
                <a:ln>
                  <a:noFill/>
                </a:ln>
                <a:solidFill>
                  <a:srgbClr val="212529"/>
                </a:solidFill>
                <a:effectLst/>
                <a:latin typeface="SFMono-Regular"/>
              </a:rPr>
              <a:t>: 		</a:t>
            </a:r>
            <a:r>
              <a:rPr kumimoji="0" lang="en-US" altLang="en-US" sz="1600" b="0" i="0" u="none" strike="noStrike" cap="none" normalizeH="0" baseline="0" dirty="0">
                <a:ln>
                  <a:noFill/>
                </a:ln>
                <a:solidFill>
                  <a:srgbClr val="FF6600"/>
                </a:solidFill>
                <a:effectLst/>
                <a:latin typeface="SFMono-Regular"/>
              </a:rPr>
              <a:t>1000</a:t>
            </a:r>
            <a:r>
              <a:rPr kumimoji="0" lang="en-US" altLang="en-US" sz="1600" b="0" i="0" u="none" strike="noStrike" cap="none" normalizeH="0" baseline="0" dirty="0">
                <a:ln>
                  <a:noFill/>
                </a:ln>
                <a:solidFill>
                  <a:srgbClr val="212529"/>
                </a:solidFill>
                <a:effectLst/>
                <a:latin typeface="SFMono-Regular"/>
              </a:rPr>
              <a:t> </a:t>
            </a:r>
            <a:r>
              <a:rPr kumimoji="0" lang="en-US" altLang="en-US" sz="1600" b="0" i="0" u="none" strike="noStrike" cap="none" normalizeH="0" baseline="0" dirty="0">
                <a:ln>
                  <a:noFill/>
                </a:ln>
                <a:solidFill>
                  <a:srgbClr val="555555"/>
                </a:solidFill>
                <a:effectLst/>
                <a:latin typeface="Arial" panose="020B0604020202020204" pitchFamily="34" charset="0"/>
              </a:rPr>
              <a:t>!default</a:t>
            </a:r>
            <a:r>
              <a:rPr kumimoji="0" lang="en-US" altLang="en-US" sz="16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33"/>
                </a:solidFill>
                <a:effectLst/>
                <a:latin typeface="SFMono-Regular"/>
              </a:rPr>
              <a:t>$</a:t>
            </a:r>
            <a:r>
              <a:rPr kumimoji="0" lang="en-US" altLang="en-US" sz="1600" b="0" i="0" u="none" strike="noStrike" cap="none" normalizeH="0" baseline="0" dirty="0" err="1">
                <a:ln>
                  <a:noFill/>
                </a:ln>
                <a:solidFill>
                  <a:srgbClr val="003333"/>
                </a:solidFill>
                <a:effectLst/>
                <a:latin typeface="SFMono-Regular"/>
              </a:rPr>
              <a:t>zindex</a:t>
            </a:r>
            <a:r>
              <a:rPr kumimoji="0" lang="en-US" altLang="en-US" sz="1600" b="0" i="0" u="none" strike="noStrike" cap="none" normalizeH="0" baseline="0" dirty="0">
                <a:ln>
                  <a:noFill/>
                </a:ln>
                <a:solidFill>
                  <a:srgbClr val="003333"/>
                </a:solidFill>
                <a:effectLst/>
                <a:latin typeface="SFMono-Regular"/>
              </a:rPr>
              <a:t>-sticky</a:t>
            </a:r>
            <a:r>
              <a:rPr kumimoji="0" lang="en-US" altLang="en-US" sz="1600" b="0" i="0" u="none" strike="noStrike" cap="none" normalizeH="0" baseline="0" dirty="0">
                <a:ln>
                  <a:noFill/>
                </a:ln>
                <a:solidFill>
                  <a:srgbClr val="212529"/>
                </a:solidFill>
                <a:effectLst/>
                <a:latin typeface="SFMono-Regular"/>
              </a:rPr>
              <a:t>: 		</a:t>
            </a:r>
            <a:r>
              <a:rPr kumimoji="0" lang="en-US" altLang="en-US" sz="1600" b="0" i="0" u="none" strike="noStrike" cap="none" normalizeH="0" baseline="0" dirty="0">
                <a:ln>
                  <a:noFill/>
                </a:ln>
                <a:solidFill>
                  <a:srgbClr val="FF6600"/>
                </a:solidFill>
                <a:effectLst/>
                <a:latin typeface="SFMono-Regular"/>
              </a:rPr>
              <a:t>1020</a:t>
            </a:r>
            <a:r>
              <a:rPr kumimoji="0" lang="en-US" altLang="en-US" sz="1600" b="0" i="0" u="none" strike="noStrike" cap="none" normalizeH="0" baseline="0" dirty="0">
                <a:ln>
                  <a:noFill/>
                </a:ln>
                <a:solidFill>
                  <a:srgbClr val="212529"/>
                </a:solidFill>
                <a:effectLst/>
                <a:latin typeface="SFMono-Regular"/>
              </a:rPr>
              <a:t> </a:t>
            </a:r>
            <a:r>
              <a:rPr kumimoji="0" lang="en-US" altLang="en-US" sz="1600" b="0" i="0" u="none" strike="noStrike" cap="none" normalizeH="0" baseline="0" dirty="0">
                <a:ln>
                  <a:noFill/>
                </a:ln>
                <a:solidFill>
                  <a:srgbClr val="555555"/>
                </a:solidFill>
                <a:effectLst/>
                <a:latin typeface="Arial" panose="020B0604020202020204" pitchFamily="34" charset="0"/>
              </a:rPr>
              <a:t>!default</a:t>
            </a:r>
            <a:r>
              <a:rPr kumimoji="0" lang="en-US" altLang="en-US" sz="16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33"/>
                </a:solidFill>
                <a:effectLst/>
                <a:latin typeface="SFMono-Regular"/>
              </a:rPr>
              <a:t>$</a:t>
            </a:r>
            <a:r>
              <a:rPr kumimoji="0" lang="en-US" altLang="en-US" sz="1600" b="0" i="0" u="none" strike="noStrike" cap="none" normalizeH="0" baseline="0" dirty="0" err="1">
                <a:ln>
                  <a:noFill/>
                </a:ln>
                <a:solidFill>
                  <a:srgbClr val="003333"/>
                </a:solidFill>
                <a:effectLst/>
                <a:latin typeface="SFMono-Regular"/>
              </a:rPr>
              <a:t>zindex</a:t>
            </a:r>
            <a:r>
              <a:rPr kumimoji="0" lang="en-US" altLang="en-US" sz="1600" b="0" i="0" u="none" strike="noStrike" cap="none" normalizeH="0" baseline="0" dirty="0">
                <a:ln>
                  <a:noFill/>
                </a:ln>
                <a:solidFill>
                  <a:srgbClr val="003333"/>
                </a:solidFill>
                <a:effectLst/>
                <a:latin typeface="SFMono-Regular"/>
              </a:rPr>
              <a:t>-fixed</a:t>
            </a:r>
            <a:r>
              <a:rPr kumimoji="0" lang="en-US" altLang="en-US" sz="1600" b="0" i="0" u="none" strike="noStrike" cap="none" normalizeH="0" baseline="0" dirty="0">
                <a:ln>
                  <a:noFill/>
                </a:ln>
                <a:solidFill>
                  <a:srgbClr val="212529"/>
                </a:solidFill>
                <a:effectLst/>
                <a:latin typeface="SFMono-Regular"/>
              </a:rPr>
              <a:t>: 		</a:t>
            </a:r>
            <a:r>
              <a:rPr kumimoji="0" lang="en-US" altLang="en-US" sz="1600" b="0" i="0" u="none" strike="noStrike" cap="none" normalizeH="0" baseline="0" dirty="0">
                <a:ln>
                  <a:noFill/>
                </a:ln>
                <a:solidFill>
                  <a:srgbClr val="FF6600"/>
                </a:solidFill>
                <a:effectLst/>
                <a:latin typeface="SFMono-Regular"/>
              </a:rPr>
              <a:t>1030</a:t>
            </a:r>
            <a:r>
              <a:rPr kumimoji="0" lang="en-US" altLang="en-US" sz="1600" b="0" i="0" u="none" strike="noStrike" cap="none" normalizeH="0" baseline="0" dirty="0">
                <a:ln>
                  <a:noFill/>
                </a:ln>
                <a:solidFill>
                  <a:srgbClr val="212529"/>
                </a:solidFill>
                <a:effectLst/>
                <a:latin typeface="SFMono-Regular"/>
              </a:rPr>
              <a:t> </a:t>
            </a:r>
            <a:r>
              <a:rPr kumimoji="0" lang="en-US" altLang="en-US" sz="1600" b="0" i="0" u="none" strike="noStrike" cap="none" normalizeH="0" baseline="0" dirty="0">
                <a:ln>
                  <a:noFill/>
                </a:ln>
                <a:solidFill>
                  <a:srgbClr val="555555"/>
                </a:solidFill>
                <a:effectLst/>
                <a:latin typeface="Arial" panose="020B0604020202020204" pitchFamily="34" charset="0"/>
              </a:rPr>
              <a:t>!default</a:t>
            </a:r>
            <a:r>
              <a:rPr kumimoji="0" lang="en-US" altLang="en-US" sz="16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33"/>
                </a:solidFill>
                <a:effectLst/>
                <a:latin typeface="SFMono-Regular"/>
              </a:rPr>
              <a:t>$</a:t>
            </a:r>
            <a:r>
              <a:rPr kumimoji="0" lang="en-US" altLang="en-US" sz="1600" b="0" i="0" u="none" strike="noStrike" cap="none" normalizeH="0" baseline="0" dirty="0" err="1">
                <a:ln>
                  <a:noFill/>
                </a:ln>
                <a:solidFill>
                  <a:srgbClr val="003333"/>
                </a:solidFill>
                <a:effectLst/>
                <a:latin typeface="SFMono-Regular"/>
              </a:rPr>
              <a:t>zindex</a:t>
            </a:r>
            <a:r>
              <a:rPr kumimoji="0" lang="en-US" altLang="en-US" sz="1600" b="0" i="0" u="none" strike="noStrike" cap="none" normalizeH="0" baseline="0" dirty="0">
                <a:ln>
                  <a:noFill/>
                </a:ln>
                <a:solidFill>
                  <a:srgbClr val="003333"/>
                </a:solidFill>
                <a:effectLst/>
                <a:latin typeface="SFMono-Regular"/>
              </a:rPr>
              <a:t>-modal-backdrop</a:t>
            </a:r>
            <a:r>
              <a:rPr kumimoji="0" lang="en-US" altLang="en-US" sz="1600" b="0" i="0" u="none" strike="noStrike" cap="none" normalizeH="0" baseline="0" dirty="0">
                <a:ln>
                  <a:noFill/>
                </a:ln>
                <a:solidFill>
                  <a:srgbClr val="212529"/>
                </a:solidFill>
                <a:effectLst/>
                <a:latin typeface="SFMono-Regular"/>
              </a:rPr>
              <a:t>: 	</a:t>
            </a:r>
            <a:r>
              <a:rPr kumimoji="0" lang="en-US" altLang="en-US" sz="1600" b="0" i="0" u="none" strike="noStrike" cap="none" normalizeH="0" baseline="0" dirty="0">
                <a:ln>
                  <a:noFill/>
                </a:ln>
                <a:solidFill>
                  <a:srgbClr val="FF6600"/>
                </a:solidFill>
                <a:effectLst/>
                <a:latin typeface="SFMono-Regular"/>
              </a:rPr>
              <a:t>1040</a:t>
            </a:r>
            <a:r>
              <a:rPr kumimoji="0" lang="en-US" altLang="en-US" sz="1600" b="0" i="0" u="none" strike="noStrike" cap="none" normalizeH="0" baseline="0" dirty="0">
                <a:ln>
                  <a:noFill/>
                </a:ln>
                <a:solidFill>
                  <a:srgbClr val="212529"/>
                </a:solidFill>
                <a:effectLst/>
                <a:latin typeface="SFMono-Regular"/>
              </a:rPr>
              <a:t> </a:t>
            </a:r>
            <a:r>
              <a:rPr kumimoji="0" lang="en-US" altLang="en-US" sz="1600" b="0" i="0" u="none" strike="noStrike" cap="none" normalizeH="0" baseline="0" dirty="0">
                <a:ln>
                  <a:noFill/>
                </a:ln>
                <a:solidFill>
                  <a:srgbClr val="555555"/>
                </a:solidFill>
                <a:effectLst/>
                <a:latin typeface="Arial" panose="020B0604020202020204" pitchFamily="34" charset="0"/>
              </a:rPr>
              <a:t>!default</a:t>
            </a:r>
            <a:r>
              <a:rPr kumimoji="0" lang="en-US" altLang="en-US" sz="16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33"/>
                </a:solidFill>
                <a:effectLst/>
                <a:latin typeface="SFMono-Regular"/>
              </a:rPr>
              <a:t>$</a:t>
            </a:r>
            <a:r>
              <a:rPr kumimoji="0" lang="en-US" altLang="en-US" sz="1600" b="0" i="0" u="none" strike="noStrike" cap="none" normalizeH="0" baseline="0" dirty="0" err="1">
                <a:ln>
                  <a:noFill/>
                </a:ln>
                <a:solidFill>
                  <a:srgbClr val="003333"/>
                </a:solidFill>
                <a:effectLst/>
                <a:latin typeface="SFMono-Regular"/>
              </a:rPr>
              <a:t>zindex</a:t>
            </a:r>
            <a:r>
              <a:rPr kumimoji="0" lang="en-US" altLang="en-US" sz="1600" b="0" i="0" u="none" strike="noStrike" cap="none" normalizeH="0" baseline="0" dirty="0">
                <a:ln>
                  <a:noFill/>
                </a:ln>
                <a:solidFill>
                  <a:srgbClr val="003333"/>
                </a:solidFill>
                <a:effectLst/>
                <a:latin typeface="SFMono-Regular"/>
              </a:rPr>
              <a:t>-modal</a:t>
            </a:r>
            <a:r>
              <a:rPr kumimoji="0" lang="en-US" altLang="en-US" sz="1600" b="0" i="0" u="none" strike="noStrike" cap="none" normalizeH="0" baseline="0" dirty="0">
                <a:ln>
                  <a:noFill/>
                </a:ln>
                <a:solidFill>
                  <a:srgbClr val="212529"/>
                </a:solidFill>
                <a:effectLst/>
                <a:latin typeface="SFMono-Regular"/>
              </a:rPr>
              <a:t>: 		</a:t>
            </a:r>
            <a:r>
              <a:rPr kumimoji="0" lang="en-US" altLang="en-US" sz="1600" b="0" i="0" u="none" strike="noStrike" cap="none" normalizeH="0" baseline="0" dirty="0">
                <a:ln>
                  <a:noFill/>
                </a:ln>
                <a:solidFill>
                  <a:srgbClr val="FF6600"/>
                </a:solidFill>
                <a:effectLst/>
                <a:latin typeface="SFMono-Regular"/>
              </a:rPr>
              <a:t>1050</a:t>
            </a:r>
            <a:r>
              <a:rPr kumimoji="0" lang="en-US" altLang="en-US" sz="1600" b="0" i="0" u="none" strike="noStrike" cap="none" normalizeH="0" baseline="0" dirty="0">
                <a:ln>
                  <a:noFill/>
                </a:ln>
                <a:solidFill>
                  <a:srgbClr val="212529"/>
                </a:solidFill>
                <a:effectLst/>
                <a:latin typeface="SFMono-Regular"/>
              </a:rPr>
              <a:t> </a:t>
            </a:r>
            <a:r>
              <a:rPr kumimoji="0" lang="en-US" altLang="en-US" sz="1600" b="0" i="0" u="none" strike="noStrike" cap="none" normalizeH="0" baseline="0" dirty="0">
                <a:ln>
                  <a:noFill/>
                </a:ln>
                <a:solidFill>
                  <a:srgbClr val="555555"/>
                </a:solidFill>
                <a:effectLst/>
                <a:latin typeface="Arial" panose="020B0604020202020204" pitchFamily="34" charset="0"/>
              </a:rPr>
              <a:t>!default</a:t>
            </a:r>
            <a:r>
              <a:rPr kumimoji="0" lang="en-US" altLang="en-US" sz="16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33"/>
                </a:solidFill>
                <a:effectLst/>
                <a:latin typeface="SFMono-Regular"/>
              </a:rPr>
              <a:t>$</a:t>
            </a:r>
            <a:r>
              <a:rPr kumimoji="0" lang="en-US" altLang="en-US" sz="1600" b="0" i="0" u="none" strike="noStrike" cap="none" normalizeH="0" baseline="0" dirty="0" err="1">
                <a:ln>
                  <a:noFill/>
                </a:ln>
                <a:solidFill>
                  <a:srgbClr val="003333"/>
                </a:solidFill>
                <a:effectLst/>
                <a:latin typeface="SFMono-Regular"/>
              </a:rPr>
              <a:t>zindex</a:t>
            </a:r>
            <a:r>
              <a:rPr kumimoji="0" lang="en-US" altLang="en-US" sz="1600" b="0" i="0" u="none" strike="noStrike" cap="none" normalizeH="0" baseline="0" dirty="0">
                <a:ln>
                  <a:noFill/>
                </a:ln>
                <a:solidFill>
                  <a:srgbClr val="003333"/>
                </a:solidFill>
                <a:effectLst/>
                <a:latin typeface="SFMono-Regular"/>
              </a:rPr>
              <a:t>-popover</a:t>
            </a:r>
            <a:r>
              <a:rPr kumimoji="0" lang="en-US" altLang="en-US" sz="1600" b="0" i="0" u="none" strike="noStrike" cap="none" normalizeH="0" baseline="0" dirty="0">
                <a:ln>
                  <a:noFill/>
                </a:ln>
                <a:solidFill>
                  <a:srgbClr val="212529"/>
                </a:solidFill>
                <a:effectLst/>
                <a:latin typeface="SFMono-Regular"/>
              </a:rPr>
              <a:t>: 		</a:t>
            </a:r>
            <a:r>
              <a:rPr kumimoji="0" lang="en-US" altLang="en-US" sz="1600" b="0" i="0" u="none" strike="noStrike" cap="none" normalizeH="0" baseline="0" dirty="0">
                <a:ln>
                  <a:noFill/>
                </a:ln>
                <a:solidFill>
                  <a:srgbClr val="FF6600"/>
                </a:solidFill>
                <a:effectLst/>
                <a:latin typeface="SFMono-Regular"/>
              </a:rPr>
              <a:t>1060</a:t>
            </a:r>
            <a:r>
              <a:rPr kumimoji="0" lang="en-US" altLang="en-US" sz="1600" b="0" i="0" u="none" strike="noStrike" cap="none" normalizeH="0" baseline="0" dirty="0">
                <a:ln>
                  <a:noFill/>
                </a:ln>
                <a:solidFill>
                  <a:srgbClr val="212529"/>
                </a:solidFill>
                <a:effectLst/>
                <a:latin typeface="SFMono-Regular"/>
              </a:rPr>
              <a:t> </a:t>
            </a:r>
            <a:r>
              <a:rPr kumimoji="0" lang="en-US" altLang="en-US" sz="1600" b="0" i="0" u="none" strike="noStrike" cap="none" normalizeH="0" baseline="0" dirty="0">
                <a:ln>
                  <a:noFill/>
                </a:ln>
                <a:solidFill>
                  <a:srgbClr val="555555"/>
                </a:solidFill>
                <a:effectLst/>
                <a:latin typeface="Arial" panose="020B0604020202020204" pitchFamily="34" charset="0"/>
              </a:rPr>
              <a:t>!default</a:t>
            </a:r>
            <a:r>
              <a:rPr kumimoji="0" lang="en-US" altLang="en-US" sz="1600" b="0" i="0" u="none" strike="noStrike" cap="none" normalizeH="0" baseline="0" dirty="0">
                <a:ln>
                  <a:noFill/>
                </a:ln>
                <a:solidFill>
                  <a:srgbClr val="212529"/>
                </a:solidFill>
                <a:effectLst/>
                <a:latin typeface="SFMono-Regular"/>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3333"/>
                </a:solidFill>
                <a:effectLst/>
                <a:latin typeface="SFMono-Regular"/>
              </a:rPr>
              <a:t>$</a:t>
            </a:r>
            <a:r>
              <a:rPr kumimoji="0" lang="en-US" altLang="en-US" sz="1600" b="0" i="0" u="none" strike="noStrike" cap="none" normalizeH="0" baseline="0" dirty="0" err="1">
                <a:ln>
                  <a:noFill/>
                </a:ln>
                <a:solidFill>
                  <a:srgbClr val="003333"/>
                </a:solidFill>
                <a:effectLst/>
                <a:latin typeface="SFMono-Regular"/>
              </a:rPr>
              <a:t>zindex</a:t>
            </a:r>
            <a:r>
              <a:rPr kumimoji="0" lang="en-US" altLang="en-US" sz="1600" b="0" i="0" u="none" strike="noStrike" cap="none" normalizeH="0" baseline="0" dirty="0">
                <a:ln>
                  <a:noFill/>
                </a:ln>
                <a:solidFill>
                  <a:srgbClr val="003333"/>
                </a:solidFill>
                <a:effectLst/>
                <a:latin typeface="SFMono-Regular"/>
              </a:rPr>
              <a:t>-tooltip</a:t>
            </a:r>
            <a:r>
              <a:rPr kumimoji="0" lang="en-US" altLang="en-US" sz="1600" b="0" i="0" u="none" strike="noStrike" cap="none" normalizeH="0" baseline="0" dirty="0">
                <a:ln>
                  <a:noFill/>
                </a:ln>
                <a:solidFill>
                  <a:srgbClr val="212529"/>
                </a:solidFill>
                <a:effectLst/>
                <a:latin typeface="SFMono-Regular"/>
              </a:rPr>
              <a:t>: 		</a:t>
            </a:r>
            <a:r>
              <a:rPr kumimoji="0" lang="en-US" altLang="en-US" sz="1600" b="0" i="0" u="none" strike="noStrike" cap="none" normalizeH="0" baseline="0" dirty="0">
                <a:ln>
                  <a:noFill/>
                </a:ln>
                <a:solidFill>
                  <a:srgbClr val="FF6600"/>
                </a:solidFill>
                <a:effectLst/>
                <a:latin typeface="SFMono-Regular"/>
              </a:rPr>
              <a:t>1070</a:t>
            </a:r>
            <a:r>
              <a:rPr kumimoji="0" lang="en-US" altLang="en-US" sz="1600" b="0" i="0" u="none" strike="noStrike" cap="none" normalizeH="0" baseline="0" dirty="0">
                <a:ln>
                  <a:noFill/>
                </a:ln>
                <a:solidFill>
                  <a:srgbClr val="212529"/>
                </a:solidFill>
                <a:effectLst/>
                <a:latin typeface="SFMono-Regular"/>
              </a:rPr>
              <a:t> </a:t>
            </a:r>
            <a:r>
              <a:rPr kumimoji="0" lang="en-US" altLang="en-US" sz="1600" b="0" i="0" u="none" strike="noStrike" cap="none" normalizeH="0" baseline="0" dirty="0">
                <a:ln>
                  <a:noFill/>
                </a:ln>
                <a:solidFill>
                  <a:srgbClr val="555555"/>
                </a:solidFill>
                <a:effectLst/>
                <a:latin typeface="Arial" panose="020B0604020202020204" pitchFamily="34" charset="0"/>
              </a:rPr>
              <a:t>!default</a:t>
            </a:r>
            <a:r>
              <a:rPr kumimoji="0" lang="en-US" altLang="en-US" sz="1600" b="0" i="0" u="none" strike="noStrike" cap="none" normalizeH="0" baseline="0" dirty="0">
                <a:ln>
                  <a:noFill/>
                </a:ln>
                <a:solidFill>
                  <a:srgbClr val="212529"/>
                </a:solidFill>
                <a:effectLst/>
                <a:latin typeface="SFMono-Regular"/>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dirty="0">
              <a:solidFill>
                <a:srgbClr val="212529"/>
              </a:solidFill>
              <a:latin typeface="SFMono-Regular"/>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212529"/>
                </a:solidFill>
                <a:latin typeface="SFMono-Regular"/>
              </a:rPr>
              <a:t>Low s</a:t>
            </a:r>
            <a:r>
              <a:rPr kumimoji="0" lang="en-US" altLang="en-US" sz="1600" b="0" i="0" u="none" strike="noStrike" cap="none" normalizeH="0" baseline="0" dirty="0">
                <a:ln>
                  <a:noFill/>
                </a:ln>
                <a:solidFill>
                  <a:srgbClr val="212529"/>
                </a:solidFill>
                <a:effectLst/>
                <a:latin typeface="SFMono-Regular"/>
              </a:rPr>
              <a:t>ingle digit z-index values are used to handle overlapping borders within component elements like buttons, input groups and pagination. This ensures that when you hover or focus on an element, its border appears over its siblings.</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212529"/>
              </a:solidFill>
              <a:latin typeface="SFMono-Regular"/>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Helvetica" panose="020B0604020202020204" pitchFamily="34" charset="0"/>
              <a:cs typeface="Helvetica" panose="020B0604020202020204" pitchFamily="34" charset="0"/>
            </a:endParaRPr>
          </a:p>
        </p:txBody>
      </p:sp>
      <p:sp>
        <p:nvSpPr>
          <p:cNvPr id="9" name="Rectangle 2">
            <a:extLst>
              <a:ext uri="{FF2B5EF4-FFF2-40B4-BE49-F238E27FC236}">
                <a16:creationId xmlns:a16="http://schemas.microsoft.com/office/drawing/2014/main" id="{88B6FE54-3F9A-C2F4-CEF1-140BDA530F32}"/>
              </a:ext>
            </a:extLst>
          </p:cNvPr>
          <p:cNvSpPr>
            <a:spLocks noChangeArrowheads="1"/>
          </p:cNvSpPr>
          <p:nvPr/>
        </p:nvSpPr>
        <p:spPr bwMode="auto">
          <a:xfrm>
            <a:off x="9821950" y="6552210"/>
            <a:ext cx="216025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Contributors (n.d.-b)</a:t>
            </a:r>
          </a:p>
        </p:txBody>
      </p:sp>
    </p:spTree>
    <p:extLst>
      <p:ext uri="{BB962C8B-B14F-4D97-AF65-F5344CB8AC3E}">
        <p14:creationId xmlns:p14="http://schemas.microsoft.com/office/powerpoint/2010/main" val="3773272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185156" y="305790"/>
            <a:ext cx="8659487" cy="703613"/>
          </a:xfrm>
        </p:spPr>
        <p:txBody>
          <a:bodyPr/>
          <a:lstStyle/>
          <a:p>
            <a:r>
              <a:rPr lang="en-US" dirty="0"/>
              <a:t>A deeper dive - Bootstrap</a:t>
            </a:r>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902524" y="1254806"/>
            <a:ext cx="11002261" cy="499047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latin typeface="Helvetica" panose="020B0604020202020204" pitchFamily="34" charset="0"/>
                <a:cs typeface="Helvetica" panose="020B0604020202020204" pitchFamily="34" charset="0"/>
              </a:rPr>
              <a:t>Grid System</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latin typeface="Helvetica" panose="020B0604020202020204" pitchFamily="34" charset="0"/>
                <a:cs typeface="Helvetica" panose="020B0604020202020204" pitchFamily="34" charset="0"/>
              </a:rPr>
              <a:t>Bootstrap uses a grid system built with flexbox to layout and align content in a series of containers, rows, and columns making it fully responsive. It relies on a 12-column system with five default responsive tiers, Sass variables and </a:t>
            </a:r>
            <a:r>
              <a:rPr lang="en-US" sz="1600" dirty="0" err="1">
                <a:latin typeface="Helvetica" panose="020B0604020202020204" pitchFamily="34" charset="0"/>
                <a:cs typeface="Helvetica" panose="020B0604020202020204" pitchFamily="34" charset="0"/>
              </a:rPr>
              <a:t>mixins</a:t>
            </a:r>
            <a:r>
              <a:rPr lang="en-US" sz="1600" dirty="0">
                <a:latin typeface="Helvetica" panose="020B0604020202020204" pitchFamily="34" charset="0"/>
                <a:cs typeface="Helvetica" panose="020B0604020202020204" pitchFamily="34" charset="0"/>
              </a:rPr>
              <a:t>, and dozens of predefined classes. Built with flexbox, it is fully responsive. Below is an </a:t>
            </a:r>
            <a:r>
              <a:rPr lang="en-US" sz="1600" b="1" dirty="0">
                <a:latin typeface="Helvetica" panose="020B0604020202020204" pitchFamily="34" charset="0"/>
                <a:cs typeface="Helvetica" panose="020B0604020202020204" pitchFamily="34" charset="0"/>
              </a:rPr>
              <a:t>example</a:t>
            </a:r>
            <a:r>
              <a:rPr lang="en-US" sz="1600" dirty="0">
                <a:latin typeface="Helvetica" panose="020B0604020202020204" pitchFamily="34" charset="0"/>
                <a:cs typeface="Helvetica" panose="020B0604020202020204" pitchFamily="34" charset="0"/>
              </a:rPr>
              <a:t> of a simple grid with 3 equal columns:</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Helvetica" panose="020B0604020202020204" pitchFamily="34" charset="0"/>
              <a:cs typeface="Helvetica" panose="020B0604020202020204" pitchFamily="34" charset="0"/>
            </a:endParaRPr>
          </a:p>
        </p:txBody>
      </p:sp>
      <p:sp>
        <p:nvSpPr>
          <p:cNvPr id="9" name="Rectangle 2">
            <a:extLst>
              <a:ext uri="{FF2B5EF4-FFF2-40B4-BE49-F238E27FC236}">
                <a16:creationId xmlns:a16="http://schemas.microsoft.com/office/drawing/2014/main" id="{88B6FE54-3F9A-C2F4-CEF1-140BDA530F32}"/>
              </a:ext>
            </a:extLst>
          </p:cNvPr>
          <p:cNvSpPr>
            <a:spLocks noChangeArrowheads="1"/>
          </p:cNvSpPr>
          <p:nvPr/>
        </p:nvSpPr>
        <p:spPr bwMode="auto">
          <a:xfrm>
            <a:off x="10014440" y="6534834"/>
            <a:ext cx="208377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Contributors (n.d.-b)</a:t>
            </a:r>
          </a:p>
        </p:txBody>
      </p:sp>
      <p:pic>
        <p:nvPicPr>
          <p:cNvPr id="5" name="Picture 4">
            <a:extLst>
              <a:ext uri="{FF2B5EF4-FFF2-40B4-BE49-F238E27FC236}">
                <a16:creationId xmlns:a16="http://schemas.microsoft.com/office/drawing/2014/main" id="{13DC7382-EA88-EBF9-AE16-CED4A68EA1F5}"/>
              </a:ext>
            </a:extLst>
          </p:cNvPr>
          <p:cNvPicPr>
            <a:picLocks noChangeAspect="1"/>
          </p:cNvPicPr>
          <p:nvPr/>
        </p:nvPicPr>
        <p:blipFill>
          <a:blip r:embed="rId3"/>
          <a:stretch>
            <a:fillRect/>
          </a:stretch>
        </p:blipFill>
        <p:spPr>
          <a:xfrm>
            <a:off x="902524" y="2463222"/>
            <a:ext cx="11066667" cy="3904762"/>
          </a:xfrm>
          <a:prstGeom prst="rect">
            <a:avLst/>
          </a:prstGeom>
        </p:spPr>
      </p:pic>
    </p:spTree>
    <p:extLst>
      <p:ext uri="{BB962C8B-B14F-4D97-AF65-F5344CB8AC3E}">
        <p14:creationId xmlns:p14="http://schemas.microsoft.com/office/powerpoint/2010/main" val="2008959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185156" y="305790"/>
            <a:ext cx="8659487" cy="703613"/>
          </a:xfrm>
        </p:spPr>
        <p:txBody>
          <a:bodyPr/>
          <a:lstStyle/>
          <a:p>
            <a:r>
              <a:rPr lang="en-US" dirty="0"/>
              <a:t>A deeper dive - </a:t>
            </a:r>
            <a:r>
              <a:rPr lang="en-US" dirty="0" err="1"/>
              <a:t>Bulma</a:t>
            </a:r>
            <a:endParaRPr lang="en-US" dirty="0"/>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902524" y="1254806"/>
            <a:ext cx="11079677" cy="499047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latin typeface="Helvetica" panose="020B0604020202020204" pitchFamily="34" charset="0"/>
                <a:cs typeface="Helvetica" panose="020B0604020202020204" pitchFamily="34" charset="0"/>
              </a:rPr>
              <a:t>Overview</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 uses a CSS Library to provide CSS classes for styling HTML code. You have 2 choices for using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a:t>
            </a:r>
          </a:p>
          <a:p>
            <a:pPr marL="514350" lvl="1" indent="-285750" eaLnBrk="0" fontAlgn="base" hangingPunct="0">
              <a:lnSpc>
                <a:spcPct val="100000"/>
              </a:lnSpc>
              <a:spcBef>
                <a:spcPct val="0"/>
              </a:spcBef>
              <a:spcAft>
                <a:spcPct val="0"/>
              </a:spcAft>
            </a:pPr>
            <a:r>
              <a:rPr lang="en-US" sz="1600" dirty="0">
                <a:latin typeface="Helvetica" panose="020B0604020202020204" pitchFamily="34" charset="0"/>
                <a:cs typeface="Helvetica" panose="020B0604020202020204" pitchFamily="34" charset="0"/>
              </a:rPr>
              <a:t>You can use one of the pre-compiled .</a:t>
            </a:r>
            <a:r>
              <a:rPr lang="en-US" sz="1600" dirty="0" err="1">
                <a:latin typeface="Helvetica" panose="020B0604020202020204" pitchFamily="34" charset="0"/>
                <a:cs typeface="Helvetica" panose="020B0604020202020204" pitchFamily="34" charset="0"/>
              </a:rPr>
              <a:t>css</a:t>
            </a:r>
            <a:r>
              <a:rPr lang="en-US" sz="1600" dirty="0">
                <a:latin typeface="Helvetica" panose="020B0604020202020204" pitchFamily="34" charset="0"/>
                <a:cs typeface="Helvetica" panose="020B0604020202020204" pitchFamily="34" charset="0"/>
              </a:rPr>
              <a:t> files.</a:t>
            </a:r>
          </a:p>
          <a:p>
            <a:pPr marL="514350" lvl="1" indent="-285750" eaLnBrk="0" fontAlgn="base" hangingPunct="0">
              <a:lnSpc>
                <a:spcPct val="100000"/>
              </a:lnSpc>
              <a:spcBef>
                <a:spcPct val="0"/>
              </a:spcBef>
              <a:spcAft>
                <a:spcPct val="0"/>
              </a:spcAft>
            </a:pPr>
            <a:r>
              <a:rPr lang="en-US" sz="1600" dirty="0">
                <a:latin typeface="Helvetica" panose="020B0604020202020204" pitchFamily="34" charset="0"/>
                <a:cs typeface="Helvetica" panose="020B0604020202020204" pitchFamily="34" charset="0"/>
              </a:rPr>
              <a:t>You can install the .</a:t>
            </a:r>
            <a:r>
              <a:rPr lang="en-US" sz="1600" dirty="0" err="1">
                <a:latin typeface="Helvetica" panose="020B0604020202020204" pitchFamily="34" charset="0"/>
                <a:cs typeface="Helvetica" panose="020B0604020202020204" pitchFamily="34" charset="0"/>
              </a:rPr>
              <a:t>scss</a:t>
            </a:r>
            <a:r>
              <a:rPr lang="en-US" sz="1600" dirty="0">
                <a:latin typeface="Helvetica" panose="020B0604020202020204" pitchFamily="34" charset="0"/>
                <a:cs typeface="Helvetica" panose="020B0604020202020204" pitchFamily="34" charset="0"/>
              </a:rPr>
              <a:t> files which allows you to customize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 to your needs.</a:t>
            </a:r>
          </a:p>
          <a:p>
            <a:pPr marL="514350" lvl="1" indent="-285750" eaLnBrk="0" fontAlgn="base" hangingPunct="0">
              <a:lnSpc>
                <a:spcPct val="100000"/>
              </a:lnSpc>
              <a:spcBef>
                <a:spcPct val="0"/>
              </a:spcBef>
              <a:spcAft>
                <a:spcPct val="0"/>
              </a:spcAft>
            </a:pPr>
            <a:endParaRPr lang="en-US" sz="1600" dirty="0">
              <a:latin typeface="Helvetica" panose="020B0604020202020204" pitchFamily="34" charset="0"/>
              <a:cs typeface="Helvetica" panose="020B0604020202020204" pitchFamily="34" charset="0"/>
            </a:endParaRPr>
          </a:p>
          <a:p>
            <a:pPr lvl="1" indent="0" eaLnBrk="0" fontAlgn="base" hangingPunct="0">
              <a:lnSpc>
                <a:spcPct val="100000"/>
              </a:lnSpc>
              <a:spcBef>
                <a:spcPct val="0"/>
              </a:spcBef>
              <a:spcAft>
                <a:spcPct val="0"/>
              </a:spcAft>
              <a:buNone/>
            </a:pPr>
            <a:r>
              <a:rPr lang="en-US" sz="1600" dirty="0">
                <a:latin typeface="Helvetica" panose="020B0604020202020204" pitchFamily="34" charset="0"/>
                <a:cs typeface="Helvetica" panose="020B0604020202020204" pitchFamily="34" charset="0"/>
              </a:rPr>
              <a:t>To use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 there are some code requirements to make your webpage responsive for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 to work correctly:</a:t>
            </a:r>
          </a:p>
          <a:p>
            <a:pPr lvl="1" indent="0" eaLnBrk="0" fontAlgn="base" hangingPunct="0">
              <a:lnSpc>
                <a:spcPct val="100000"/>
              </a:lnSpc>
              <a:spcBef>
                <a:spcPct val="0"/>
              </a:spcBef>
              <a:spcAft>
                <a:spcPct val="0"/>
              </a:spcAft>
              <a:buNone/>
            </a:pPr>
            <a:endParaRPr lang="en-US" sz="1600" dirty="0">
              <a:latin typeface="Helvetica" panose="020B0604020202020204" pitchFamily="34" charset="0"/>
              <a:cs typeface="Helvetica" panose="020B0604020202020204" pitchFamily="34" charset="0"/>
            </a:endParaRPr>
          </a:p>
          <a:p>
            <a:pPr lvl="1" indent="0" eaLnBrk="0" fontAlgn="base" hangingPunct="0">
              <a:lnSpc>
                <a:spcPct val="100000"/>
              </a:lnSpc>
              <a:spcBef>
                <a:spcPct val="0"/>
              </a:spcBef>
              <a:spcAft>
                <a:spcPct val="0"/>
              </a:spcAft>
              <a:buNone/>
            </a:pPr>
            <a:endParaRPr lang="en-US" sz="1600" dirty="0">
              <a:latin typeface="Helvetica" panose="020B0604020202020204" pitchFamily="34" charset="0"/>
              <a:cs typeface="Helvetica" panose="020B0604020202020204" pitchFamily="34" charset="0"/>
            </a:endParaRPr>
          </a:p>
        </p:txBody>
      </p:sp>
      <p:sp>
        <p:nvSpPr>
          <p:cNvPr id="6" name="Rectangle 1">
            <a:extLst>
              <a:ext uri="{FF2B5EF4-FFF2-40B4-BE49-F238E27FC236}">
                <a16:creationId xmlns:a16="http://schemas.microsoft.com/office/drawing/2014/main" id="{D42FA33C-08AB-EB27-55D6-4A2E9C7DD9CF}"/>
              </a:ext>
            </a:extLst>
          </p:cNvPr>
          <p:cNvSpPr>
            <a:spLocks noChangeArrowheads="1"/>
          </p:cNvSpPr>
          <p:nvPr/>
        </p:nvSpPr>
        <p:spPr bwMode="auto">
          <a:xfrm>
            <a:off x="9671212" y="6413710"/>
            <a:ext cx="231098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a:t>
            </a:r>
            <a:r>
              <a:rPr kumimoji="0" lang="en-US" altLang="en-US" sz="1200" b="0" i="1"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Overview of </a:t>
            </a:r>
            <a:r>
              <a:rPr kumimoji="0" lang="en-US" altLang="en-US" sz="1200" b="0" i="1" u="none" strike="noStrike" cap="none" normalizeH="0" baseline="0" dirty="0" err="1">
                <a:ln>
                  <a:noFill/>
                </a:ln>
                <a:solidFill>
                  <a:schemeClr val="tx1"/>
                </a:solidFill>
                <a:effectLst/>
                <a:latin typeface="Helvetica" panose="020B0604020202020204" pitchFamily="34" charset="0"/>
                <a:cs typeface="Helvetica" panose="020B0604020202020204" pitchFamily="34" charset="0"/>
              </a:rPr>
              <a:t>Bulma</a:t>
            </a:r>
            <a:r>
              <a:rPr kumimoji="0" lang="en-US" altLang="en-US" sz="12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n.d.)</a:t>
            </a:r>
          </a:p>
        </p:txBody>
      </p:sp>
      <p:pic>
        <p:nvPicPr>
          <p:cNvPr id="8" name="Picture 7">
            <a:extLst>
              <a:ext uri="{FF2B5EF4-FFF2-40B4-BE49-F238E27FC236}">
                <a16:creationId xmlns:a16="http://schemas.microsoft.com/office/drawing/2014/main" id="{6F669DB6-CF02-3889-2310-D57D7C1EF3E1}"/>
              </a:ext>
            </a:extLst>
          </p:cNvPr>
          <p:cNvPicPr>
            <a:picLocks noChangeAspect="1"/>
          </p:cNvPicPr>
          <p:nvPr/>
        </p:nvPicPr>
        <p:blipFill>
          <a:blip r:embed="rId3"/>
          <a:stretch>
            <a:fillRect/>
          </a:stretch>
        </p:blipFill>
        <p:spPr>
          <a:xfrm>
            <a:off x="984738" y="3371716"/>
            <a:ext cx="10759181" cy="2231478"/>
          </a:xfrm>
          <a:prstGeom prst="rect">
            <a:avLst/>
          </a:prstGeom>
        </p:spPr>
      </p:pic>
    </p:spTree>
    <p:extLst>
      <p:ext uri="{BB962C8B-B14F-4D97-AF65-F5344CB8AC3E}">
        <p14:creationId xmlns:p14="http://schemas.microsoft.com/office/powerpoint/2010/main" val="3996211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185156" y="305790"/>
            <a:ext cx="8659487" cy="703613"/>
          </a:xfrm>
        </p:spPr>
        <p:txBody>
          <a:bodyPr/>
          <a:lstStyle/>
          <a:p>
            <a:r>
              <a:rPr lang="en-US" dirty="0"/>
              <a:t>A deeper dive - </a:t>
            </a:r>
            <a:r>
              <a:rPr lang="en-US" dirty="0" err="1"/>
              <a:t>Bulma</a:t>
            </a:r>
            <a:endParaRPr lang="en-US" dirty="0"/>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902524" y="1254805"/>
            <a:ext cx="11079677" cy="5297397"/>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latin typeface="Helvetica" panose="020B0604020202020204" pitchFamily="34" charset="0"/>
                <a:cs typeface="Helvetica" panose="020B0604020202020204" pitchFamily="34" charset="0"/>
              </a:rPr>
              <a:t>Installation 1:</a:t>
            </a: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latin typeface="Helvetica" panose="020B0604020202020204" pitchFamily="34" charset="0"/>
                <a:cs typeface="Helvetica" panose="020B0604020202020204" pitchFamily="34" charset="0"/>
              </a:rPr>
              <a:t>                     </a:t>
            </a:r>
            <a:r>
              <a:rPr lang="en-US" sz="1600" b="1" u="sng" dirty="0">
                <a:latin typeface="Helvetica" panose="020B0604020202020204" pitchFamily="34" charset="0"/>
                <a:cs typeface="Helvetica" panose="020B0604020202020204" pitchFamily="34" charset="0"/>
              </a:rPr>
              <a:t>Get the </a:t>
            </a:r>
            <a:r>
              <a:rPr lang="en-US" sz="1600" b="1" u="sng" dirty="0" err="1">
                <a:latin typeface="Helvetica" panose="020B0604020202020204" pitchFamily="34" charset="0"/>
                <a:cs typeface="Helvetica" panose="020B0604020202020204" pitchFamily="34" charset="0"/>
              </a:rPr>
              <a:t>Bulma</a:t>
            </a:r>
            <a:r>
              <a:rPr lang="en-US" sz="1600" b="1" u="sng" dirty="0">
                <a:latin typeface="Helvetica" panose="020B0604020202020204" pitchFamily="34" charset="0"/>
                <a:cs typeface="Helvetica" panose="020B0604020202020204" pitchFamily="34" charset="0"/>
              </a:rPr>
              <a:t> CSS File – a single .</a:t>
            </a:r>
            <a:r>
              <a:rPr lang="en-US" sz="1600" b="1" u="sng" dirty="0" err="1">
                <a:latin typeface="Helvetica" panose="020B0604020202020204" pitchFamily="34" charset="0"/>
                <a:cs typeface="Helvetica" panose="020B0604020202020204" pitchFamily="34" charset="0"/>
              </a:rPr>
              <a:t>css</a:t>
            </a:r>
            <a:r>
              <a:rPr lang="en-US" sz="1600" b="1" u="sng" dirty="0">
                <a:latin typeface="Helvetica" panose="020B0604020202020204" pitchFamily="34" charset="0"/>
                <a:cs typeface="Helvetica" panose="020B0604020202020204" pitchFamily="34" charset="0"/>
              </a:rPr>
              <a:t> file that includes all of </a:t>
            </a:r>
            <a:r>
              <a:rPr lang="en-US" sz="1600" b="1" u="sng" dirty="0" err="1">
                <a:latin typeface="Helvetica" panose="020B0604020202020204" pitchFamily="34" charset="0"/>
                <a:cs typeface="Helvetica" panose="020B0604020202020204" pitchFamily="34" charset="0"/>
              </a:rPr>
              <a:t>Bulma</a:t>
            </a:r>
            <a:endParaRPr lang="en-US" sz="1600" b="1" u="sng"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latin typeface="Helvetica" panose="020B0604020202020204" pitchFamily="34" charset="0"/>
                <a:cs typeface="Helvetica" panose="020B0604020202020204" pitchFamily="34" charset="0"/>
              </a:rPr>
              <a:t>    </a:t>
            </a:r>
          </a:p>
        </p:txBody>
      </p:sp>
      <p:sp>
        <p:nvSpPr>
          <p:cNvPr id="6" name="Rectangle 1">
            <a:extLst>
              <a:ext uri="{FF2B5EF4-FFF2-40B4-BE49-F238E27FC236}">
                <a16:creationId xmlns:a16="http://schemas.microsoft.com/office/drawing/2014/main" id="{D42FA33C-08AB-EB27-55D6-4A2E9C7DD9CF}"/>
              </a:ext>
            </a:extLst>
          </p:cNvPr>
          <p:cNvSpPr>
            <a:spLocks noChangeArrowheads="1"/>
          </p:cNvSpPr>
          <p:nvPr/>
        </p:nvSpPr>
        <p:spPr bwMode="auto">
          <a:xfrm>
            <a:off x="9844643" y="6413702"/>
            <a:ext cx="22049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a:t>
            </a:r>
            <a:r>
              <a:rPr kumimoji="0" lang="en-US" altLang="en-US" sz="1200" b="0" i="1"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Overview of </a:t>
            </a:r>
            <a:r>
              <a:rPr kumimoji="0" lang="en-US" altLang="en-US" sz="1200" b="0" i="1" u="none" strike="noStrike" cap="none" normalizeH="0" baseline="0" dirty="0" err="1">
                <a:ln>
                  <a:noFill/>
                </a:ln>
                <a:solidFill>
                  <a:schemeClr val="tx1"/>
                </a:solidFill>
                <a:effectLst/>
                <a:latin typeface="Helvetica" panose="020B0604020202020204" pitchFamily="34" charset="0"/>
                <a:cs typeface="Helvetica" panose="020B0604020202020204" pitchFamily="34" charset="0"/>
              </a:rPr>
              <a:t>Bulma</a:t>
            </a:r>
            <a:r>
              <a:rPr kumimoji="0" lang="en-US" altLang="en-US" sz="12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n.d.)</a:t>
            </a:r>
          </a:p>
        </p:txBody>
      </p:sp>
      <p:pic>
        <p:nvPicPr>
          <p:cNvPr id="5" name="Picture 4">
            <a:extLst>
              <a:ext uri="{FF2B5EF4-FFF2-40B4-BE49-F238E27FC236}">
                <a16:creationId xmlns:a16="http://schemas.microsoft.com/office/drawing/2014/main" id="{1FB9495F-4BB3-BF4F-FA7C-28535A02E6DB}"/>
              </a:ext>
            </a:extLst>
          </p:cNvPr>
          <p:cNvPicPr>
            <a:picLocks noChangeAspect="1"/>
          </p:cNvPicPr>
          <p:nvPr/>
        </p:nvPicPr>
        <p:blipFill>
          <a:blip r:embed="rId3"/>
          <a:stretch>
            <a:fillRect/>
          </a:stretch>
        </p:blipFill>
        <p:spPr>
          <a:xfrm>
            <a:off x="2928513" y="1884400"/>
            <a:ext cx="5172771" cy="4569154"/>
          </a:xfrm>
          <a:prstGeom prst="rect">
            <a:avLst/>
          </a:prstGeom>
        </p:spPr>
      </p:pic>
    </p:spTree>
    <p:extLst>
      <p:ext uri="{BB962C8B-B14F-4D97-AF65-F5344CB8AC3E}">
        <p14:creationId xmlns:p14="http://schemas.microsoft.com/office/powerpoint/2010/main" val="2213076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185156" y="305790"/>
            <a:ext cx="8659487" cy="703613"/>
          </a:xfrm>
        </p:spPr>
        <p:txBody>
          <a:bodyPr/>
          <a:lstStyle/>
          <a:p>
            <a:r>
              <a:rPr lang="en-US" dirty="0"/>
              <a:t>A deeper dive - </a:t>
            </a:r>
            <a:r>
              <a:rPr lang="en-US" dirty="0" err="1"/>
              <a:t>Bulma</a:t>
            </a:r>
            <a:endParaRPr lang="en-US" dirty="0"/>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902524" y="1125415"/>
            <a:ext cx="11079677" cy="542679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latin typeface="Helvetica" panose="020B0604020202020204" pitchFamily="34" charset="0"/>
                <a:cs typeface="Helvetica" panose="020B0604020202020204" pitchFamily="34" charset="0"/>
              </a:rPr>
              <a:t>Installation 2:</a:t>
            </a: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latin typeface="Helvetica" panose="020B0604020202020204" pitchFamily="34" charset="0"/>
                <a:cs typeface="Helvetica" panose="020B0604020202020204" pitchFamily="34" charset="0"/>
              </a:rPr>
              <a:t>                     </a:t>
            </a:r>
            <a:r>
              <a:rPr lang="en-US" sz="1600" b="1" u="sng" dirty="0">
                <a:latin typeface="Helvetica" panose="020B0604020202020204" pitchFamily="34" charset="0"/>
                <a:cs typeface="Helvetica" panose="020B0604020202020204" pitchFamily="34" charset="0"/>
              </a:rPr>
              <a:t>Get the </a:t>
            </a:r>
            <a:r>
              <a:rPr lang="en-US" sz="1600" b="1" u="sng" dirty="0" err="1">
                <a:latin typeface="Helvetica" panose="020B0604020202020204" pitchFamily="34" charset="0"/>
                <a:cs typeface="Helvetica" panose="020B0604020202020204" pitchFamily="34" charset="0"/>
              </a:rPr>
              <a:t>Bulma</a:t>
            </a:r>
            <a:r>
              <a:rPr lang="en-US" sz="1600" b="1" u="sng" dirty="0">
                <a:latin typeface="Helvetica" panose="020B0604020202020204" pitchFamily="34" charset="0"/>
                <a:cs typeface="Helvetica" panose="020B0604020202020204" pitchFamily="34" charset="0"/>
              </a:rPr>
              <a:t> Sass Library – Build your own version of </a:t>
            </a:r>
            <a:r>
              <a:rPr lang="en-US" sz="1600" b="1" u="sng" dirty="0" err="1">
                <a:latin typeface="Helvetica" panose="020B0604020202020204" pitchFamily="34" charset="0"/>
                <a:cs typeface="Helvetica" panose="020B0604020202020204" pitchFamily="34" charset="0"/>
              </a:rPr>
              <a:t>Bulma</a:t>
            </a:r>
            <a:r>
              <a:rPr lang="en-US" sz="1600" b="1" u="sng" dirty="0">
                <a:latin typeface="Helvetica" panose="020B0604020202020204" pitchFamily="34" charset="0"/>
                <a:cs typeface="Helvetica" panose="020B0604020202020204" pitchFamily="34" charset="0"/>
              </a:rPr>
              <a:t> with a collection of .Sass files</a:t>
            </a: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latin typeface="Helvetica" panose="020B0604020202020204" pitchFamily="34" charset="0"/>
                <a:cs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latin typeface="Helvetica" panose="020B0604020202020204" pitchFamily="34" charset="0"/>
                <a:cs typeface="Helvetica" panose="020B0604020202020204" pitchFamily="34" charset="0"/>
              </a:rPr>
              <a:t>    </a:t>
            </a:r>
          </a:p>
        </p:txBody>
      </p:sp>
      <p:sp>
        <p:nvSpPr>
          <p:cNvPr id="6" name="Rectangle 1">
            <a:extLst>
              <a:ext uri="{FF2B5EF4-FFF2-40B4-BE49-F238E27FC236}">
                <a16:creationId xmlns:a16="http://schemas.microsoft.com/office/drawing/2014/main" id="{D42FA33C-08AB-EB27-55D6-4A2E9C7DD9CF}"/>
              </a:ext>
            </a:extLst>
          </p:cNvPr>
          <p:cNvSpPr>
            <a:spLocks noChangeArrowheads="1"/>
          </p:cNvSpPr>
          <p:nvPr/>
        </p:nvSpPr>
        <p:spPr bwMode="auto">
          <a:xfrm>
            <a:off x="10135312" y="6275207"/>
            <a:ext cx="199117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a:t>
            </a:r>
            <a:r>
              <a:rPr kumimoji="0" lang="en-US" altLang="en-US" sz="1200" b="0" i="1"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Overview of </a:t>
            </a:r>
            <a:r>
              <a:rPr kumimoji="0" lang="en-US" altLang="en-US" sz="1200" b="0" i="1" u="none" strike="noStrike" cap="none" normalizeH="0" baseline="0" dirty="0" err="1">
                <a:ln>
                  <a:noFill/>
                </a:ln>
                <a:solidFill>
                  <a:schemeClr val="tx1"/>
                </a:solidFill>
                <a:effectLst/>
                <a:latin typeface="Helvetica" panose="020B0604020202020204" pitchFamily="34" charset="0"/>
                <a:cs typeface="Helvetica" panose="020B0604020202020204" pitchFamily="34" charset="0"/>
              </a:rPr>
              <a:t>Bulma</a:t>
            </a:r>
            <a:r>
              <a:rPr kumimoji="0" lang="en-US" altLang="en-US" sz="12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n.d.)</a:t>
            </a:r>
          </a:p>
        </p:txBody>
      </p:sp>
      <p:pic>
        <p:nvPicPr>
          <p:cNvPr id="7" name="Picture 6">
            <a:extLst>
              <a:ext uri="{FF2B5EF4-FFF2-40B4-BE49-F238E27FC236}">
                <a16:creationId xmlns:a16="http://schemas.microsoft.com/office/drawing/2014/main" id="{F59E12F7-5015-A9FB-9F89-67C9BCCAD1C7}"/>
              </a:ext>
            </a:extLst>
          </p:cNvPr>
          <p:cNvPicPr>
            <a:picLocks noChangeAspect="1"/>
          </p:cNvPicPr>
          <p:nvPr/>
        </p:nvPicPr>
        <p:blipFill>
          <a:blip r:embed="rId3"/>
          <a:stretch>
            <a:fillRect/>
          </a:stretch>
        </p:blipFill>
        <p:spPr>
          <a:xfrm>
            <a:off x="3502340" y="1763459"/>
            <a:ext cx="5316346" cy="4757876"/>
          </a:xfrm>
          <a:prstGeom prst="rect">
            <a:avLst/>
          </a:prstGeom>
        </p:spPr>
      </p:pic>
    </p:spTree>
    <p:extLst>
      <p:ext uri="{BB962C8B-B14F-4D97-AF65-F5344CB8AC3E}">
        <p14:creationId xmlns:p14="http://schemas.microsoft.com/office/powerpoint/2010/main" val="1436915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185156" y="305790"/>
            <a:ext cx="8659487" cy="703613"/>
          </a:xfrm>
        </p:spPr>
        <p:txBody>
          <a:bodyPr/>
          <a:lstStyle/>
          <a:p>
            <a:r>
              <a:rPr lang="en-US" dirty="0"/>
              <a:t>A deeper dive - </a:t>
            </a:r>
            <a:r>
              <a:rPr lang="en-US" dirty="0" err="1"/>
              <a:t>Bulma</a:t>
            </a:r>
            <a:endParaRPr lang="en-US" dirty="0"/>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1185156" y="1413629"/>
            <a:ext cx="10650568" cy="542679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latin typeface="Helvetica" panose="020B0604020202020204" pitchFamily="34" charset="0"/>
                <a:cs typeface="Helvetica" panose="020B0604020202020204" pitchFamily="34" charset="0"/>
              </a:rPr>
              <a:t>Modularity – import only what you need</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b="1"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 consists of elements and components that can be loaded individually using the @use keyword.</a:t>
            </a:r>
          </a:p>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latin typeface="Helvetica" panose="020B0604020202020204" pitchFamily="34" charset="0"/>
                <a:cs typeface="Helvetica" panose="020B0604020202020204" pitchFamily="34" charset="0"/>
              </a:rPr>
              <a:t>Example:</a:t>
            </a:r>
            <a:r>
              <a:rPr lang="en-US" sz="1600" dirty="0">
                <a:latin typeface="Helvetica" panose="020B0604020202020204" pitchFamily="34" charset="0"/>
                <a:cs typeface="Helvetica" panose="020B0604020202020204" pitchFamily="34" charset="0"/>
              </a:rPr>
              <a:t> @use “path/to/</a:t>
            </a:r>
            <a:r>
              <a:rPr lang="en-US" sz="1600" dirty="0" err="1">
                <a:latin typeface="Helvetica" panose="020B0604020202020204" pitchFamily="34" charset="0"/>
                <a:cs typeface="Helvetica" panose="020B0604020202020204" pitchFamily="34" charset="0"/>
              </a:rPr>
              <a:t>file.scss</a:t>
            </a:r>
            <a:r>
              <a:rPr lang="en-US" sz="1600" dirty="0">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latin typeface="Helvetica" panose="020B0604020202020204" pitchFamily="34" charset="0"/>
                <a:cs typeface="Helvetica" panose="020B0604020202020204" pitchFamily="34" charset="0"/>
              </a:rPr>
              <a:t>Most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 components rely on the base styles and CSS variables defined by the default themes. It is recommended to load the sass/base and sass/themes folders as well:</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latin typeface="Helvetica" panose="020B0604020202020204" pitchFamily="34" charset="0"/>
                <a:cs typeface="Helvetica" panose="020B0604020202020204" pitchFamily="34" charset="0"/>
              </a:rPr>
              <a:t>// Load </a:t>
            </a:r>
            <a:r>
              <a:rPr lang="en-US" sz="1600" dirty="0" err="1">
                <a:latin typeface="Helvetica" panose="020B0604020202020204" pitchFamily="34" charset="0"/>
                <a:cs typeface="Helvetica" panose="020B0604020202020204" pitchFamily="34" charset="0"/>
              </a:rPr>
              <a:t>Bulma's</a:t>
            </a:r>
            <a:r>
              <a:rPr lang="en-US" sz="1600" dirty="0">
                <a:latin typeface="Helvetica" panose="020B0604020202020204" pitchFamily="34" charset="0"/>
                <a:cs typeface="Helvetica" panose="020B0604020202020204" pitchFamily="34" charset="0"/>
              </a:rPr>
              <a:t> base styles and themes (including the </a:t>
            </a:r>
            <a:r>
              <a:rPr lang="en-US" sz="1600" dirty="0" err="1">
                <a:latin typeface="Helvetica" panose="020B0604020202020204" pitchFamily="34" charset="0"/>
                <a:cs typeface="Helvetica" panose="020B0604020202020204" pitchFamily="34" charset="0"/>
              </a:rPr>
              <a:t>minireset</a:t>
            </a:r>
            <a:r>
              <a:rPr lang="en-US" sz="1600" dirty="0">
                <a:latin typeface="Helvetica" panose="020B0604020202020204" pitchFamily="34" charset="0"/>
                <a:cs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latin typeface="Helvetica" panose="020B0604020202020204" pitchFamily="34" charset="0"/>
                <a:cs typeface="Helvetica" panose="020B0604020202020204" pitchFamily="34" charset="0"/>
              </a:rPr>
              <a:t>@use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/sass/base";</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latin typeface="Helvetica" panose="020B0604020202020204" pitchFamily="34" charset="0"/>
                <a:cs typeface="Helvetica" panose="020B0604020202020204" pitchFamily="34" charset="0"/>
              </a:rPr>
              <a:t>@use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/sass/themes";</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latin typeface="Helvetica" panose="020B0604020202020204" pitchFamily="34" charset="0"/>
                <a:cs typeface="Helvetica" panose="020B0604020202020204" pitchFamily="34" charset="0"/>
              </a:rPr>
              <a:t>// Load other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 components</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latin typeface="Helvetica" panose="020B0604020202020204" pitchFamily="34" charset="0"/>
                <a:cs typeface="Helvetica" panose="020B0604020202020204" pitchFamily="34" charset="0"/>
              </a:rPr>
              <a:t>@use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/sass/elements/button";</a:t>
            </a: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latin typeface="Helvetica" panose="020B0604020202020204" pitchFamily="34" charset="0"/>
                <a:cs typeface="Helvetica" panose="020B0604020202020204" pitchFamily="34" charset="0"/>
              </a:rPr>
              <a:t>@use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/sass/components/message";</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latin typeface="Helvetica" panose="020B0604020202020204" pitchFamily="34" charset="0"/>
                <a:cs typeface="Helvetica" panose="020B0604020202020204" pitchFamily="34" charset="0"/>
              </a:rPr>
              <a:t>The @use can be used to import columns, elements and components, and custom Sass variables.</a:t>
            </a:r>
          </a:p>
        </p:txBody>
      </p:sp>
      <p:sp>
        <p:nvSpPr>
          <p:cNvPr id="6" name="Rectangle 1">
            <a:extLst>
              <a:ext uri="{FF2B5EF4-FFF2-40B4-BE49-F238E27FC236}">
                <a16:creationId xmlns:a16="http://schemas.microsoft.com/office/drawing/2014/main" id="{D42FA33C-08AB-EB27-55D6-4A2E9C7DD9CF}"/>
              </a:ext>
            </a:extLst>
          </p:cNvPr>
          <p:cNvSpPr>
            <a:spLocks noChangeArrowheads="1"/>
          </p:cNvSpPr>
          <p:nvPr/>
        </p:nvSpPr>
        <p:spPr bwMode="auto">
          <a:xfrm>
            <a:off x="9870790" y="6422256"/>
            <a:ext cx="227210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a:t>
            </a:r>
            <a:r>
              <a:rPr kumimoji="0" lang="en-US" altLang="en-US" sz="1200" b="0" i="1"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Overview of </a:t>
            </a:r>
            <a:r>
              <a:rPr kumimoji="0" lang="en-US" altLang="en-US" sz="1200" b="0" i="1" u="none" strike="noStrike" cap="none" normalizeH="0" baseline="0" dirty="0" err="1">
                <a:ln>
                  <a:noFill/>
                </a:ln>
                <a:solidFill>
                  <a:schemeClr val="tx1"/>
                </a:solidFill>
                <a:effectLst/>
                <a:latin typeface="Helvetica" panose="020B0604020202020204" pitchFamily="34" charset="0"/>
                <a:cs typeface="Helvetica" panose="020B0604020202020204" pitchFamily="34" charset="0"/>
              </a:rPr>
              <a:t>Bulma</a:t>
            </a:r>
            <a:r>
              <a:rPr kumimoji="0" lang="en-US" altLang="en-US" sz="12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n.d.)</a:t>
            </a:r>
          </a:p>
        </p:txBody>
      </p:sp>
    </p:spTree>
    <p:extLst>
      <p:ext uri="{BB962C8B-B14F-4D97-AF65-F5344CB8AC3E}">
        <p14:creationId xmlns:p14="http://schemas.microsoft.com/office/powerpoint/2010/main" val="666011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185156" y="305790"/>
            <a:ext cx="8659487" cy="703613"/>
          </a:xfrm>
        </p:spPr>
        <p:txBody>
          <a:bodyPr/>
          <a:lstStyle/>
          <a:p>
            <a:r>
              <a:rPr lang="en-US" dirty="0"/>
              <a:t>A deeper dive - </a:t>
            </a:r>
            <a:r>
              <a:rPr lang="en-US" dirty="0" err="1"/>
              <a:t>Bulma</a:t>
            </a:r>
            <a:endParaRPr lang="en-US" dirty="0"/>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1185156" y="1125419"/>
            <a:ext cx="10650568" cy="5426791"/>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b="1" dirty="0">
                <a:latin typeface="Helvetica" panose="020B0604020202020204" pitchFamily="34" charset="0"/>
                <a:cs typeface="Helvetica" panose="020B0604020202020204" pitchFamily="34" charset="0"/>
              </a:rPr>
              <a:t>Responsiveness </a:t>
            </a:r>
          </a:p>
          <a:p>
            <a:pPr marR="0" lvl="0" algn="l" defTabSz="914400" rtl="0" eaLnBrk="0" fontAlgn="base" latinLnBrk="0" hangingPunct="0">
              <a:lnSpc>
                <a:spcPct val="100000"/>
              </a:lnSpc>
              <a:spcBef>
                <a:spcPct val="0"/>
              </a:spcBef>
              <a:spcAft>
                <a:spcPct val="0"/>
              </a:spcAft>
              <a:buClrTx/>
              <a:buSzTx/>
              <a:tabLst/>
            </a:pPr>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 is a mobile-first framework.</a:t>
            </a:r>
          </a:p>
          <a:p>
            <a:pPr eaLnBrk="0" fontAlgn="base" hangingPunct="0">
              <a:lnSpc>
                <a:spcPct val="100000"/>
              </a:lnSpc>
              <a:spcBef>
                <a:spcPct val="0"/>
              </a:spcBef>
              <a:spcAft>
                <a:spcPct val="0"/>
              </a:spcAft>
            </a:pPr>
            <a:r>
              <a:rPr lang="en-US" sz="1600" dirty="0">
                <a:effectLst/>
                <a:latin typeface="Helvetica" panose="020B0604020202020204" pitchFamily="34" charset="0"/>
                <a:ea typeface="Times New Roman" panose="02020603050405020304" pitchFamily="18" charset="0"/>
                <a:cs typeface="Helvetica" panose="020B0604020202020204" pitchFamily="34" charset="0"/>
              </a:rPr>
              <a:t>    Vertical by default:</a:t>
            </a:r>
          </a:p>
          <a:p>
            <a:pPr marL="514350" lvl="1" indent="-285750" eaLnBrk="0" fontAlgn="base" hangingPunct="0">
              <a:lnSpc>
                <a:spcPct val="100000"/>
              </a:lnSpc>
              <a:spcBef>
                <a:spcPct val="0"/>
              </a:spcBef>
              <a:spcAft>
                <a:spcPct val="0"/>
              </a:spcAft>
            </a:pPr>
            <a:r>
              <a:rPr lang="en-US" sz="1600" dirty="0">
                <a:latin typeface="Helvetica" panose="020B0604020202020204" pitchFamily="34" charset="0"/>
                <a:ea typeface="Times New Roman" panose="02020603050405020304" pitchFamily="18" charset="0"/>
                <a:cs typeface="Helvetica" panose="020B0604020202020204" pitchFamily="34" charset="0"/>
              </a:rPr>
              <a:t>Optimized for vertical reading.</a:t>
            </a:r>
          </a:p>
          <a:p>
            <a:pPr marL="514350" lvl="1" indent="-285750" eaLnBrk="0" fontAlgn="base" hangingPunct="0">
              <a:lnSpc>
                <a:spcPct val="100000"/>
              </a:lnSpc>
              <a:spcBef>
                <a:spcPct val="0"/>
              </a:spcBef>
              <a:spcAft>
                <a:spcPct val="0"/>
              </a:spcAft>
            </a:pPr>
            <a:r>
              <a:rPr lang="en-US" sz="1600" dirty="0">
                <a:latin typeface="Helvetica" panose="020B0604020202020204" pitchFamily="34" charset="0"/>
                <a:ea typeface="Times New Roman" panose="02020603050405020304" pitchFamily="18" charset="0"/>
                <a:cs typeface="Helvetica" panose="020B0604020202020204" pitchFamily="34" charset="0"/>
              </a:rPr>
              <a:t>C</a:t>
            </a:r>
            <a:r>
              <a:rPr lang="en-US" sz="1600" dirty="0">
                <a:effectLst/>
                <a:latin typeface="Helvetica" panose="020B0604020202020204" pitchFamily="34" charset="0"/>
                <a:ea typeface="Times New Roman" panose="02020603050405020304" pitchFamily="18" charset="0"/>
                <a:cs typeface="Helvetica" panose="020B0604020202020204" pitchFamily="34" charset="0"/>
              </a:rPr>
              <a:t>olumns stacked vertically.</a:t>
            </a:r>
          </a:p>
          <a:p>
            <a:pPr marL="514350" lvl="1" indent="-285750" eaLnBrk="0" fontAlgn="base" hangingPunct="0">
              <a:lnSpc>
                <a:spcPct val="100000"/>
              </a:lnSpc>
              <a:spcBef>
                <a:spcPct val="0"/>
              </a:spcBef>
              <a:spcAft>
                <a:spcPct val="0"/>
              </a:spcAft>
            </a:pPr>
            <a:r>
              <a:rPr lang="en-US" sz="1600" dirty="0">
                <a:effectLst/>
                <a:latin typeface="Helvetica" panose="020B0604020202020204" pitchFamily="34" charset="0"/>
                <a:ea typeface="Times New Roman" panose="02020603050405020304" pitchFamily="18" charset="0"/>
                <a:cs typeface="Helvetica" panose="020B0604020202020204" pitchFamily="34" charset="0"/>
              </a:rPr>
              <a:t>level component shows its children stacked vertically.</a:t>
            </a:r>
          </a:p>
          <a:p>
            <a:pPr marL="514350" lvl="1" indent="-285750" eaLnBrk="0" fontAlgn="base" hangingPunct="0">
              <a:lnSpc>
                <a:spcPct val="100000"/>
              </a:lnSpc>
              <a:spcBef>
                <a:spcPct val="0"/>
              </a:spcBef>
              <a:spcAft>
                <a:spcPct val="0"/>
              </a:spcAft>
            </a:pPr>
            <a:r>
              <a:rPr lang="en-US" sz="1600" dirty="0">
                <a:latin typeface="Helvetica" panose="020B0604020202020204" pitchFamily="34" charset="0"/>
                <a:ea typeface="Times New Roman" panose="02020603050405020304" pitchFamily="18" charset="0"/>
                <a:cs typeface="Helvetica" panose="020B0604020202020204" pitchFamily="34" charset="0"/>
              </a:rPr>
              <a:t>N</a:t>
            </a:r>
            <a:r>
              <a:rPr lang="en-US" sz="1600" dirty="0">
                <a:effectLst/>
                <a:latin typeface="Helvetica" panose="020B0604020202020204" pitchFamily="34" charset="0"/>
                <a:ea typeface="Times New Roman" panose="02020603050405020304" pitchFamily="18" charset="0"/>
                <a:cs typeface="Helvetica" panose="020B0604020202020204" pitchFamily="34" charset="0"/>
              </a:rPr>
              <a:t>av menu is hidden.</a:t>
            </a:r>
          </a:p>
          <a:p>
            <a:pPr lvl="1" indent="0" eaLnBrk="0" fontAlgn="base" hangingPunct="0">
              <a:lnSpc>
                <a:spcPct val="100000"/>
              </a:lnSpc>
              <a:spcBef>
                <a:spcPct val="0"/>
              </a:spcBef>
              <a:spcAft>
                <a:spcPct val="0"/>
              </a:spcAft>
              <a:buNone/>
            </a:pPr>
            <a:r>
              <a:rPr lang="en-US" sz="1600" dirty="0">
                <a:latin typeface="Helvetica" panose="020B0604020202020204" pitchFamily="34" charset="0"/>
                <a:ea typeface="Times New Roman" panose="02020603050405020304" pitchFamily="18" charset="0"/>
                <a:cs typeface="Helvetica" panose="020B0604020202020204" pitchFamily="34" charset="0"/>
              </a:rPr>
              <a:t>H</a:t>
            </a:r>
            <a:r>
              <a:rPr lang="en-US" sz="1600" dirty="0">
                <a:effectLst/>
                <a:latin typeface="Helvetica" panose="020B0604020202020204" pitchFamily="34" charset="0"/>
                <a:ea typeface="Times New Roman" panose="02020603050405020304" pitchFamily="18" charset="0"/>
                <a:cs typeface="Helvetica" panose="020B0604020202020204" pitchFamily="34" charset="0"/>
              </a:rPr>
              <a:t>orizontal layout for both columns or level can be enforced by appending the is-mobile modifier.</a:t>
            </a:r>
          </a:p>
          <a:p>
            <a:pPr lvl="1" indent="0" eaLnBrk="0" fontAlgn="base" hangingPunct="0">
              <a:lnSpc>
                <a:spcPct val="100000"/>
              </a:lnSpc>
              <a:spcBef>
                <a:spcPct val="0"/>
              </a:spcBef>
              <a:spcAft>
                <a:spcPct val="0"/>
              </a:spcAft>
              <a:buNone/>
            </a:pPr>
            <a:endParaRPr lang="en-US" sz="1600" dirty="0">
              <a:effectLst/>
              <a:latin typeface="Helvetica" panose="020B0604020202020204" pitchFamily="34" charset="0"/>
              <a:ea typeface="Times New Roman" panose="02020603050405020304" pitchFamily="18" charset="0"/>
              <a:cs typeface="Helvetica" panose="020B0604020202020204" pitchFamily="34" charset="0"/>
            </a:endParaRPr>
          </a:p>
          <a:p>
            <a:pPr eaLnBrk="0" fontAlgn="base" hangingPunct="0">
              <a:lnSpc>
                <a:spcPct val="100000"/>
              </a:lnSpc>
              <a:spcBef>
                <a:spcPct val="0"/>
              </a:spcBef>
              <a:spcAft>
                <a:spcPct val="0"/>
              </a:spcAft>
            </a:pPr>
            <a:r>
              <a:rPr lang="en-US" sz="1600" b="1" dirty="0">
                <a:effectLst/>
                <a:latin typeface="Helvetica" panose="020B0604020202020204" pitchFamily="34" charset="0"/>
                <a:ea typeface="Times New Roman" panose="02020603050405020304" pitchFamily="18" charset="0"/>
                <a:cs typeface="Helvetica" panose="020B0604020202020204" pitchFamily="34" charset="0"/>
              </a:rPr>
              <a:t>Breakpoints</a:t>
            </a:r>
          </a:p>
          <a:p>
            <a:pPr eaLnBrk="0" fontAlgn="base" hangingPunct="0">
              <a:lnSpc>
                <a:spcPct val="100000"/>
              </a:lnSpc>
              <a:spcBef>
                <a:spcPct val="0"/>
              </a:spcBef>
              <a:spcAft>
                <a:spcPct val="0"/>
              </a:spcAft>
            </a:pPr>
            <a:r>
              <a:rPr lang="en-US" sz="1600" dirty="0">
                <a:effectLst/>
                <a:latin typeface="Helvetica" panose="020B0604020202020204" pitchFamily="34" charset="0"/>
                <a:ea typeface="Times New Roman" panose="02020603050405020304" pitchFamily="18" charset="0"/>
                <a:cs typeface="Helvetica" panose="020B0604020202020204" pitchFamily="34" charset="0"/>
              </a:rPr>
              <a:t>    </a:t>
            </a:r>
            <a:r>
              <a:rPr lang="en-US" sz="1600" dirty="0" err="1">
                <a:effectLst/>
                <a:latin typeface="Helvetica" panose="020B0604020202020204" pitchFamily="34" charset="0"/>
                <a:ea typeface="Times New Roman" panose="02020603050405020304" pitchFamily="18" charset="0"/>
                <a:cs typeface="Helvetica" panose="020B0604020202020204" pitchFamily="34" charset="0"/>
              </a:rPr>
              <a:t>Bulma</a:t>
            </a:r>
            <a:r>
              <a:rPr lang="en-US" sz="1600" dirty="0">
                <a:effectLst/>
                <a:latin typeface="Helvetica" panose="020B0604020202020204" pitchFamily="34" charset="0"/>
                <a:ea typeface="Times New Roman" panose="02020603050405020304" pitchFamily="18" charset="0"/>
                <a:cs typeface="Helvetica" panose="020B0604020202020204" pitchFamily="34" charset="0"/>
              </a:rPr>
              <a:t> has </a:t>
            </a:r>
            <a:r>
              <a:rPr lang="en-US" sz="1600" u="sng" dirty="0">
                <a:solidFill>
                  <a:srgbClr val="467886"/>
                </a:solidFill>
                <a:effectLst/>
                <a:latin typeface="Helvetica" panose="020B0604020202020204" pitchFamily="34" charset="0"/>
                <a:ea typeface="Times New Roman" panose="02020603050405020304" pitchFamily="18" charset="0"/>
                <a:cs typeface="Helvetica" panose="020B0604020202020204" pitchFamily="34" charset="0"/>
                <a:hlinkClick r:id="rId3"/>
              </a:rPr>
              <a:t>4 breakpoints</a:t>
            </a:r>
            <a:r>
              <a:rPr lang="en-US" sz="1600" dirty="0">
                <a:effectLst/>
                <a:latin typeface="Helvetica" panose="020B0604020202020204" pitchFamily="34" charset="0"/>
                <a:ea typeface="Times New Roman" panose="02020603050405020304" pitchFamily="18" charset="0"/>
                <a:cs typeface="Helvetica" panose="020B0604020202020204" pitchFamily="34" charset="0"/>
              </a:rPr>
              <a:t> which defines </a:t>
            </a:r>
            <a:r>
              <a:rPr lang="en-US" sz="1600" b="1" dirty="0">
                <a:effectLst/>
                <a:latin typeface="Helvetica" panose="020B0604020202020204" pitchFamily="34" charset="0"/>
                <a:ea typeface="Times New Roman" panose="02020603050405020304" pitchFamily="18" charset="0"/>
                <a:cs typeface="Helvetica" panose="020B0604020202020204" pitchFamily="34" charset="0"/>
              </a:rPr>
              <a:t>5 screen sizes</a:t>
            </a:r>
            <a:r>
              <a:rPr lang="en-US" sz="1600" dirty="0">
                <a:effectLst/>
                <a:latin typeface="Helvetica" panose="020B0604020202020204" pitchFamily="34" charset="0"/>
                <a:ea typeface="Times New Roman" panose="02020603050405020304" pitchFamily="18" charset="0"/>
                <a:cs typeface="Helvetica" panose="020B0604020202020204" pitchFamily="34" charset="0"/>
              </a:rPr>
              <a:t>:</a:t>
            </a:r>
          </a:p>
          <a:p>
            <a:pPr marL="514350" lvl="1" indent="-285750" eaLnBrk="0" fontAlgn="base" hangingPunct="0">
              <a:lnSpc>
                <a:spcPct val="100000"/>
              </a:lnSpc>
              <a:spcBef>
                <a:spcPct val="0"/>
              </a:spcBef>
              <a:spcAft>
                <a:spcPct val="0"/>
              </a:spcAft>
            </a:pPr>
            <a:r>
              <a:rPr lang="en-US" sz="1600" dirty="0">
                <a:effectLst/>
                <a:latin typeface="Helvetica" panose="020B0604020202020204" pitchFamily="34" charset="0"/>
                <a:ea typeface="Times New Roman" panose="02020603050405020304" pitchFamily="18" charset="0"/>
                <a:cs typeface="Helvetica" panose="020B0604020202020204" pitchFamily="34" charset="0"/>
              </a:rPr>
              <a:t>mobile: up to 768px.</a:t>
            </a:r>
          </a:p>
          <a:p>
            <a:pPr marL="514350" lvl="1" indent="-285750" eaLnBrk="0" fontAlgn="base" hangingPunct="0">
              <a:lnSpc>
                <a:spcPct val="100000"/>
              </a:lnSpc>
              <a:spcBef>
                <a:spcPct val="0"/>
              </a:spcBef>
              <a:spcAft>
                <a:spcPct val="0"/>
              </a:spcAft>
            </a:pPr>
            <a:r>
              <a:rPr lang="en-US" sz="1600" dirty="0">
                <a:effectLst/>
                <a:latin typeface="Helvetica" panose="020B0604020202020204" pitchFamily="34" charset="0"/>
                <a:ea typeface="Times New Roman" panose="02020603050405020304" pitchFamily="18" charset="0"/>
                <a:cs typeface="Helvetica" panose="020B0604020202020204" pitchFamily="34" charset="0"/>
              </a:rPr>
              <a:t>tablet: from 769px.</a:t>
            </a:r>
          </a:p>
          <a:p>
            <a:pPr marL="514350" lvl="1" indent="-285750" eaLnBrk="0" fontAlgn="base" hangingPunct="0">
              <a:lnSpc>
                <a:spcPct val="100000"/>
              </a:lnSpc>
              <a:spcBef>
                <a:spcPct val="0"/>
              </a:spcBef>
              <a:spcAft>
                <a:spcPct val="0"/>
              </a:spcAft>
            </a:pPr>
            <a:r>
              <a:rPr lang="en-US" sz="1600" dirty="0">
                <a:effectLst/>
                <a:latin typeface="Helvetica" panose="020B0604020202020204" pitchFamily="34" charset="0"/>
                <a:ea typeface="Times New Roman" panose="02020603050405020304" pitchFamily="18" charset="0"/>
                <a:cs typeface="Helvetica" panose="020B0604020202020204" pitchFamily="34" charset="0"/>
              </a:rPr>
              <a:t>desktop: from 1024px.</a:t>
            </a:r>
          </a:p>
          <a:p>
            <a:pPr marL="514350" lvl="1" indent="-285750" eaLnBrk="0" fontAlgn="base" hangingPunct="0">
              <a:lnSpc>
                <a:spcPct val="100000"/>
              </a:lnSpc>
              <a:spcBef>
                <a:spcPct val="0"/>
              </a:spcBef>
              <a:spcAft>
                <a:spcPct val="0"/>
              </a:spcAft>
            </a:pPr>
            <a:r>
              <a:rPr lang="en-US" sz="1600" dirty="0">
                <a:effectLst/>
                <a:latin typeface="Helvetica" panose="020B0604020202020204" pitchFamily="34" charset="0"/>
                <a:ea typeface="Times New Roman" panose="02020603050405020304" pitchFamily="18" charset="0"/>
                <a:cs typeface="Helvetica" panose="020B0604020202020204" pitchFamily="34" charset="0"/>
              </a:rPr>
              <a:t>widescreen: from 1216px.</a:t>
            </a:r>
          </a:p>
          <a:p>
            <a:pPr marL="514350" lvl="1" indent="-285750" eaLnBrk="0" fontAlgn="base" hangingPunct="0">
              <a:lnSpc>
                <a:spcPct val="100000"/>
              </a:lnSpc>
              <a:spcBef>
                <a:spcPct val="0"/>
              </a:spcBef>
              <a:spcAft>
                <a:spcPct val="0"/>
              </a:spcAft>
            </a:pPr>
            <a:r>
              <a:rPr lang="en-US" sz="1600" dirty="0" err="1">
                <a:effectLst/>
                <a:latin typeface="Helvetica" panose="020B0604020202020204" pitchFamily="34" charset="0"/>
                <a:ea typeface="Times New Roman" panose="02020603050405020304" pitchFamily="18" charset="0"/>
                <a:cs typeface="Helvetica" panose="020B0604020202020204" pitchFamily="34" charset="0"/>
              </a:rPr>
              <a:t>fullhd</a:t>
            </a:r>
            <a:r>
              <a:rPr lang="en-US" sz="1600" dirty="0">
                <a:effectLst/>
                <a:latin typeface="Helvetica" panose="020B0604020202020204" pitchFamily="34" charset="0"/>
                <a:ea typeface="Times New Roman" panose="02020603050405020304" pitchFamily="18" charset="0"/>
                <a:cs typeface="Helvetica" panose="020B0604020202020204" pitchFamily="34" charset="0"/>
              </a:rPr>
              <a:t>: from 1408p.</a:t>
            </a:r>
          </a:p>
          <a:p>
            <a:pPr lvl="1" indent="0" eaLnBrk="0" fontAlgn="base" hangingPunct="0">
              <a:lnSpc>
                <a:spcPct val="100000"/>
              </a:lnSpc>
              <a:spcBef>
                <a:spcPct val="0"/>
              </a:spcBef>
              <a:spcAft>
                <a:spcPct val="0"/>
              </a:spcAft>
              <a:buNone/>
            </a:pPr>
            <a:r>
              <a:rPr lang="en-US" sz="1600" dirty="0">
                <a:effectLst/>
                <a:latin typeface="Helvetica" panose="020B0604020202020204" pitchFamily="34" charset="0"/>
                <a:ea typeface="Times New Roman" panose="02020603050405020304" pitchFamily="18" charset="0"/>
                <a:cs typeface="Helvetica" panose="020B0604020202020204" pitchFamily="34" charset="0"/>
              </a:rPr>
              <a:t>To make use of these breakpoints, </a:t>
            </a:r>
            <a:r>
              <a:rPr lang="en-US" sz="1600" dirty="0" err="1">
                <a:effectLst/>
                <a:latin typeface="Helvetica" panose="020B0604020202020204" pitchFamily="34" charset="0"/>
                <a:ea typeface="Times New Roman" panose="02020603050405020304" pitchFamily="18" charset="0"/>
                <a:cs typeface="Helvetica" panose="020B0604020202020204" pitchFamily="34" charset="0"/>
              </a:rPr>
              <a:t>Bulma</a:t>
            </a:r>
            <a:r>
              <a:rPr lang="en-US" sz="1600" dirty="0">
                <a:effectLst/>
                <a:latin typeface="Helvetica" panose="020B0604020202020204" pitchFamily="34" charset="0"/>
                <a:ea typeface="Times New Roman" panose="02020603050405020304" pitchFamily="18" charset="0"/>
                <a:cs typeface="Helvetica" panose="020B0604020202020204" pitchFamily="34" charset="0"/>
              </a:rPr>
              <a:t> provides </a:t>
            </a:r>
            <a:r>
              <a:rPr lang="en-US" sz="1600" u="sng" dirty="0">
                <a:solidFill>
                  <a:srgbClr val="467886"/>
                </a:solidFill>
                <a:effectLst/>
                <a:latin typeface="Helvetica" panose="020B0604020202020204" pitchFamily="34" charset="0"/>
                <a:ea typeface="Times New Roman" panose="02020603050405020304" pitchFamily="18" charset="0"/>
                <a:cs typeface="Helvetica" panose="020B0604020202020204" pitchFamily="34" charset="0"/>
                <a:hlinkClick r:id="rId4"/>
              </a:rPr>
              <a:t>9 responsive </a:t>
            </a:r>
            <a:r>
              <a:rPr lang="en-US" sz="1600" u="sng" dirty="0" err="1">
                <a:solidFill>
                  <a:srgbClr val="467886"/>
                </a:solidFill>
                <a:effectLst/>
                <a:latin typeface="Helvetica" panose="020B0604020202020204" pitchFamily="34" charset="0"/>
                <a:ea typeface="Times New Roman" panose="02020603050405020304" pitchFamily="18" charset="0"/>
                <a:cs typeface="Helvetica" panose="020B0604020202020204" pitchFamily="34" charset="0"/>
                <a:hlinkClick r:id="rId4"/>
              </a:rPr>
              <a:t>mixins</a:t>
            </a:r>
            <a:r>
              <a:rPr lang="en-US" sz="1600" dirty="0">
                <a:effectLst/>
                <a:latin typeface="Helvetica" panose="020B0604020202020204" pitchFamily="34" charset="0"/>
                <a:ea typeface="Times New Roman" panose="02020603050405020304" pitchFamily="18" charset="0"/>
                <a:cs typeface="Helvetica" panose="020B0604020202020204" pitchFamily="34" charset="0"/>
              </a:rPr>
              <a:t>.</a:t>
            </a:r>
          </a:p>
          <a:p>
            <a:pPr lvl="1" indent="0" eaLnBrk="0" fontAlgn="base" hangingPunct="0">
              <a:lnSpc>
                <a:spcPct val="100000"/>
              </a:lnSpc>
              <a:spcBef>
                <a:spcPct val="0"/>
              </a:spcBef>
              <a:spcAft>
                <a:spcPct val="0"/>
              </a:spcAft>
              <a:buNone/>
            </a:pPr>
            <a:endParaRPr lang="en-US" sz="1600" b="1" dirty="0">
              <a:latin typeface="Helvetica" panose="020B0604020202020204" pitchFamily="34" charset="0"/>
              <a:ea typeface="Times New Roman" panose="02020603050405020304" pitchFamily="18" charset="0"/>
              <a:cs typeface="Helvetica" panose="020B0604020202020204" pitchFamily="34" charset="0"/>
            </a:endParaRPr>
          </a:p>
          <a:p>
            <a:pPr eaLnBrk="0" fontAlgn="base" hangingPunct="0">
              <a:lnSpc>
                <a:spcPct val="100000"/>
              </a:lnSpc>
              <a:spcBef>
                <a:spcPct val="0"/>
              </a:spcBef>
              <a:spcAft>
                <a:spcPct val="0"/>
              </a:spcAft>
            </a:pPr>
            <a:r>
              <a:rPr lang="en-US" sz="1600" b="1" dirty="0">
                <a:effectLst/>
                <a:latin typeface="Helvetica" panose="020B0604020202020204" pitchFamily="34" charset="0"/>
                <a:ea typeface="Times New Roman" panose="02020603050405020304" pitchFamily="18" charset="0"/>
                <a:cs typeface="Helvetica" panose="020B0604020202020204" pitchFamily="34" charset="0"/>
              </a:rPr>
              <a:t>Disabling breakpoints</a:t>
            </a:r>
            <a:endParaRPr lang="en-US" sz="1600" dirty="0">
              <a:effectLst/>
              <a:latin typeface="Helvetica" panose="020B0604020202020204" pitchFamily="34" charset="0"/>
              <a:ea typeface="Times New Roman" panose="02020603050405020304" pitchFamily="18" charset="0"/>
              <a:cs typeface="Helvetica" panose="020B0604020202020204" pitchFamily="34" charset="0"/>
            </a:endParaRPr>
          </a:p>
          <a:p>
            <a:pPr marL="457200" marR="0"/>
            <a:r>
              <a:rPr lang="en-US" sz="1600" dirty="0">
                <a:effectLst/>
                <a:latin typeface="Helvetica" panose="020B0604020202020204" pitchFamily="34" charset="0"/>
                <a:ea typeface="Times New Roman" panose="02020603050405020304" pitchFamily="18" charset="0"/>
                <a:cs typeface="Helvetica" panose="020B0604020202020204" pitchFamily="34" charset="0"/>
              </a:rPr>
              <a:t>By default, the </a:t>
            </a:r>
            <a:r>
              <a:rPr lang="en-US" sz="1600" dirty="0">
                <a:solidFill>
                  <a:srgbClr val="0070C0"/>
                </a:solidFill>
                <a:effectLst/>
                <a:latin typeface="Helvetica" panose="020B0604020202020204" pitchFamily="34" charset="0"/>
                <a:ea typeface="Times New Roman" panose="02020603050405020304" pitchFamily="18" charset="0"/>
                <a:cs typeface="Helvetica" panose="020B0604020202020204" pitchFamily="34" charset="0"/>
              </a:rPr>
              <a:t>$widescreen </a:t>
            </a:r>
            <a:r>
              <a:rPr lang="en-US" sz="1600" dirty="0">
                <a:effectLst/>
                <a:latin typeface="Helvetica" panose="020B0604020202020204" pitchFamily="34" charset="0"/>
                <a:ea typeface="Times New Roman" panose="02020603050405020304" pitchFamily="18" charset="0"/>
                <a:cs typeface="Helvetica" panose="020B0604020202020204" pitchFamily="34" charset="0"/>
              </a:rPr>
              <a:t>and </a:t>
            </a:r>
            <a:r>
              <a:rPr lang="en-US" sz="1600" dirty="0">
                <a:solidFill>
                  <a:srgbClr val="0070C0"/>
                </a:solidFill>
                <a:effectLst/>
                <a:latin typeface="Helvetica" panose="020B0604020202020204" pitchFamily="34" charset="0"/>
                <a:ea typeface="Times New Roman" panose="02020603050405020304" pitchFamily="18" charset="0"/>
                <a:cs typeface="Helvetica" panose="020B0604020202020204" pitchFamily="34" charset="0"/>
              </a:rPr>
              <a:t>$</a:t>
            </a:r>
            <a:r>
              <a:rPr lang="en-US" sz="1600" dirty="0" err="1">
                <a:solidFill>
                  <a:srgbClr val="0070C0"/>
                </a:solidFill>
                <a:effectLst/>
                <a:latin typeface="Helvetica" panose="020B0604020202020204" pitchFamily="34" charset="0"/>
                <a:ea typeface="Times New Roman" panose="02020603050405020304" pitchFamily="18" charset="0"/>
                <a:cs typeface="Helvetica" panose="020B0604020202020204" pitchFamily="34" charset="0"/>
              </a:rPr>
              <a:t>fullhd</a:t>
            </a:r>
            <a:r>
              <a:rPr lang="en-US" sz="1600" dirty="0">
                <a:solidFill>
                  <a:srgbClr val="0070C0"/>
                </a:solidFill>
                <a:effectLst/>
                <a:latin typeface="Helvetica" panose="020B0604020202020204" pitchFamily="34" charset="0"/>
                <a:ea typeface="Times New Roman" panose="02020603050405020304" pitchFamily="18" charset="0"/>
                <a:cs typeface="Helvetica" panose="020B0604020202020204" pitchFamily="34" charset="0"/>
              </a:rPr>
              <a:t> </a:t>
            </a:r>
            <a:r>
              <a:rPr lang="en-US" sz="1600" dirty="0">
                <a:effectLst/>
                <a:latin typeface="Helvetica" panose="020B0604020202020204" pitchFamily="34" charset="0"/>
                <a:ea typeface="Times New Roman" panose="02020603050405020304" pitchFamily="18" charset="0"/>
                <a:cs typeface="Helvetica" panose="020B0604020202020204" pitchFamily="34" charset="0"/>
              </a:rPr>
              <a:t>breakpoints are </a:t>
            </a:r>
            <a:r>
              <a:rPr lang="en-US" sz="1600" b="1" dirty="0">
                <a:effectLst/>
                <a:latin typeface="Helvetica" panose="020B0604020202020204" pitchFamily="34" charset="0"/>
                <a:ea typeface="Times New Roman" panose="02020603050405020304" pitchFamily="18" charset="0"/>
                <a:cs typeface="Helvetica" panose="020B0604020202020204" pitchFamily="34" charset="0"/>
              </a:rPr>
              <a:t>enabled</a:t>
            </a:r>
            <a:r>
              <a:rPr lang="en-US" sz="1600" dirty="0">
                <a:effectLst/>
                <a:latin typeface="Helvetica" panose="020B0604020202020204" pitchFamily="34" charset="0"/>
                <a:ea typeface="Times New Roman" panose="02020603050405020304" pitchFamily="18" charset="0"/>
                <a:cs typeface="Helvetica" panose="020B0604020202020204" pitchFamily="34" charset="0"/>
              </a:rPr>
              <a:t>. You can disable them by setting the corresponding Sass </a:t>
            </a:r>
            <a:r>
              <a:rPr lang="en-US" sz="1600" dirty="0" err="1">
                <a:effectLst/>
                <a:latin typeface="Helvetica" panose="020B0604020202020204" pitchFamily="34" charset="0"/>
                <a:ea typeface="Times New Roman" panose="02020603050405020304" pitchFamily="18" charset="0"/>
                <a:cs typeface="Helvetica" panose="020B0604020202020204" pitchFamily="34" charset="0"/>
              </a:rPr>
              <a:t>boolean</a:t>
            </a:r>
            <a:r>
              <a:rPr lang="en-US" sz="1600" dirty="0">
                <a:effectLst/>
                <a:latin typeface="Helvetica" panose="020B0604020202020204" pitchFamily="34" charset="0"/>
                <a:ea typeface="Times New Roman" panose="02020603050405020304" pitchFamily="18" charset="0"/>
                <a:cs typeface="Helvetica" panose="020B0604020202020204" pitchFamily="34" charset="0"/>
              </a:rPr>
              <a:t> to false:</a:t>
            </a:r>
          </a:p>
          <a:p>
            <a:pPr eaLnBrk="0" fontAlgn="base" hangingPunct="0">
              <a:lnSpc>
                <a:spcPct val="100000"/>
              </a:lnSpc>
              <a:spcBef>
                <a:spcPct val="0"/>
              </a:spcBef>
              <a:spcAft>
                <a:spcPct val="0"/>
              </a:spcAft>
            </a:pPr>
            <a:endParaRPr lang="en-US" sz="1600" dirty="0">
              <a:effectLst/>
              <a:latin typeface="Helvetica" panose="020B0604020202020204" pitchFamily="34" charset="0"/>
              <a:ea typeface="Times New Roman" panose="02020603050405020304" pitchFamily="18" charset="0"/>
              <a:cs typeface="Helvetica" panose="020B0604020202020204" pitchFamily="34" charset="0"/>
            </a:endParaRPr>
          </a:p>
          <a:p>
            <a:pPr marL="514350" lvl="1" indent="-285750" eaLnBrk="0" fontAlgn="base" hangingPunct="0">
              <a:lnSpc>
                <a:spcPct val="100000"/>
              </a:lnSpc>
              <a:spcBef>
                <a:spcPct val="0"/>
              </a:spcBef>
              <a:spcAft>
                <a:spcPct val="0"/>
              </a:spcAft>
            </a:pPr>
            <a:endParaRPr lang="en-US" dirty="0">
              <a:effectLst/>
              <a:latin typeface="Times New Roman" panose="02020603050405020304" pitchFamily="18" charset="0"/>
              <a:ea typeface="Times New Roman" panose="02020603050405020304" pitchFamily="18" charset="0"/>
            </a:endParaRPr>
          </a:p>
          <a:p>
            <a:pPr lvl="1" indent="0" eaLnBrk="0" fontAlgn="base" hangingPunct="0">
              <a:lnSpc>
                <a:spcPct val="100000"/>
              </a:lnSpc>
              <a:spcBef>
                <a:spcPct val="0"/>
              </a:spcBef>
              <a:spcAft>
                <a:spcPct val="0"/>
              </a:spcAft>
              <a:buNone/>
            </a:pPr>
            <a:endParaRPr lang="en-US" dirty="0">
              <a:effectLst/>
              <a:latin typeface="Times New Roman" panose="02020603050405020304" pitchFamily="18" charset="0"/>
              <a:ea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sz="1600" b="1" dirty="0">
              <a:latin typeface="Helvetica" panose="020B0604020202020204" pitchFamily="34" charset="0"/>
              <a:cs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b="1" dirty="0">
              <a:latin typeface="Helvetica" panose="020B0604020202020204" pitchFamily="34" charset="0"/>
              <a:cs typeface="Helvetica" panose="020B0604020202020204" pitchFamily="34" charset="0"/>
            </a:endParaRPr>
          </a:p>
        </p:txBody>
      </p:sp>
      <p:sp>
        <p:nvSpPr>
          <p:cNvPr id="6" name="Rectangle 1">
            <a:extLst>
              <a:ext uri="{FF2B5EF4-FFF2-40B4-BE49-F238E27FC236}">
                <a16:creationId xmlns:a16="http://schemas.microsoft.com/office/drawing/2014/main" id="{D42FA33C-08AB-EB27-55D6-4A2E9C7DD9CF}"/>
              </a:ext>
            </a:extLst>
          </p:cNvPr>
          <p:cNvSpPr>
            <a:spLocks noChangeArrowheads="1"/>
          </p:cNvSpPr>
          <p:nvPr/>
        </p:nvSpPr>
        <p:spPr bwMode="auto">
          <a:xfrm>
            <a:off x="9968543" y="6413710"/>
            <a:ext cx="207660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a:t>
            </a:r>
            <a:r>
              <a:rPr kumimoji="0" lang="en-US" altLang="en-US" sz="1200" b="0" i="1"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Overview of </a:t>
            </a:r>
            <a:r>
              <a:rPr kumimoji="0" lang="en-US" altLang="en-US" sz="1200" b="0" i="1" u="none" strike="noStrike" cap="none" normalizeH="0" baseline="0" dirty="0" err="1">
                <a:ln>
                  <a:noFill/>
                </a:ln>
                <a:solidFill>
                  <a:schemeClr val="tx1"/>
                </a:solidFill>
                <a:effectLst/>
                <a:latin typeface="Helvetica" panose="020B0604020202020204" pitchFamily="34" charset="0"/>
                <a:cs typeface="Helvetica" panose="020B0604020202020204" pitchFamily="34" charset="0"/>
              </a:rPr>
              <a:t>Bulma</a:t>
            </a:r>
            <a:r>
              <a:rPr kumimoji="0" lang="en-US" altLang="en-US" sz="12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 n.d.)</a:t>
            </a:r>
          </a:p>
        </p:txBody>
      </p:sp>
    </p:spTree>
    <p:extLst>
      <p:ext uri="{BB962C8B-B14F-4D97-AF65-F5344CB8AC3E}">
        <p14:creationId xmlns:p14="http://schemas.microsoft.com/office/powerpoint/2010/main" val="3660256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47ABD4-990A-BAC8-69FC-AF4C84F3AD63}"/>
              </a:ext>
            </a:extLst>
          </p:cNvPr>
          <p:cNvSpPr>
            <a:spLocks noGrp="1"/>
          </p:cNvSpPr>
          <p:nvPr>
            <p:ph type="ctrTitle"/>
          </p:nvPr>
        </p:nvSpPr>
        <p:spPr>
          <a:xfrm>
            <a:off x="1280161" y="0"/>
            <a:ext cx="4663438" cy="1196411"/>
          </a:xfrm>
        </p:spPr>
        <p:txBody>
          <a:bodyPr/>
          <a:lstStyle/>
          <a:p>
            <a:r>
              <a:rPr lang="en-US" dirty="0"/>
              <a:t>Similarities &amp; Aspect Critique</a:t>
            </a:r>
          </a:p>
        </p:txBody>
      </p:sp>
      <p:sp>
        <p:nvSpPr>
          <p:cNvPr id="9" name="Text Placeholder 8">
            <a:extLst>
              <a:ext uri="{FF2B5EF4-FFF2-40B4-BE49-F238E27FC236}">
                <a16:creationId xmlns:a16="http://schemas.microsoft.com/office/drawing/2014/main" id="{61E6A21B-7748-174B-D77E-8EE0B288C7D0}"/>
              </a:ext>
            </a:extLst>
          </p:cNvPr>
          <p:cNvSpPr>
            <a:spLocks noGrp="1"/>
          </p:cNvSpPr>
          <p:nvPr>
            <p:ph type="body" sz="quarter" idx="14"/>
          </p:nvPr>
        </p:nvSpPr>
        <p:spPr>
          <a:xfrm>
            <a:off x="982766" y="1196411"/>
            <a:ext cx="4960835" cy="4862557"/>
          </a:xfrm>
        </p:spPr>
        <p:txBody>
          <a:bodyPr/>
          <a:lstStyle/>
          <a:p>
            <a:r>
              <a:rPr lang="en-US" sz="1600" b="1" dirty="0">
                <a:latin typeface="Helvetica" panose="020B0604020202020204" pitchFamily="34" charset="0"/>
                <a:cs typeface="Helvetica" panose="020B0604020202020204" pitchFamily="34" charset="0"/>
              </a:rPr>
              <a:t>Similarities – </a:t>
            </a:r>
            <a:r>
              <a:rPr lang="en-US" sz="1600" dirty="0">
                <a:latin typeface="Helvetica" panose="020B0604020202020204" pitchFamily="34" charset="0"/>
                <a:cs typeface="Helvetica" panose="020B0604020202020204" pitchFamily="34" charset="0"/>
              </a:rPr>
              <a:t>things they have in common:</a:t>
            </a:r>
          </a:p>
          <a:p>
            <a:pPr marL="28575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Both are front-end frameworks.</a:t>
            </a:r>
          </a:p>
          <a:p>
            <a:pPr marL="28575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They are based on Flexbox.</a:t>
            </a:r>
          </a:p>
          <a:p>
            <a:pPr marL="28575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Both are highly responsive.</a:t>
            </a:r>
          </a:p>
          <a:p>
            <a:pPr marL="28575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They are compatible with Font Awesome.</a:t>
            </a:r>
          </a:p>
          <a:p>
            <a:pPr marL="285750" indent="-285750">
              <a:buFont typeface="Arial" panose="020B0604020202020204" pitchFamily="34" charset="0"/>
              <a:buChar char="•"/>
            </a:pPr>
            <a:r>
              <a:rPr lang="en-US" sz="1600" dirty="0">
                <a:latin typeface="Helvetica" panose="020B0604020202020204" pitchFamily="34" charset="0"/>
                <a:cs typeface="Helvetica" panose="020B0604020202020204" pitchFamily="34" charset="0"/>
              </a:rPr>
              <a:t>Both are Free and Open Source</a:t>
            </a:r>
          </a:p>
          <a:p>
            <a:r>
              <a:rPr lang="en-US" sz="1600" b="1" dirty="0">
                <a:latin typeface="Helvetica" panose="020B0604020202020204" pitchFamily="34" charset="0"/>
                <a:cs typeface="Helvetica" panose="020B0604020202020204" pitchFamily="34" charset="0"/>
              </a:rPr>
              <a:t>Single Aspect Critique – </a:t>
            </a:r>
            <a:r>
              <a:rPr lang="en-US" sz="1600" dirty="0">
                <a:latin typeface="Helvetica" panose="020B0604020202020204" pitchFamily="34" charset="0"/>
                <a:cs typeface="Helvetica" panose="020B0604020202020204" pitchFamily="34" charset="0"/>
              </a:rPr>
              <a:t>Bootstrap vs.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a:t>
            </a:r>
          </a:p>
          <a:p>
            <a:r>
              <a:rPr lang="en-US" sz="1600" b="1" dirty="0">
                <a:latin typeface="Helvetica" panose="020B0604020202020204" pitchFamily="34" charset="0"/>
                <a:cs typeface="Helvetica" panose="020B0604020202020204" pitchFamily="34" charset="0"/>
              </a:rPr>
              <a:t>Bootstrap</a:t>
            </a:r>
            <a:r>
              <a:rPr lang="en-US" sz="1600" dirty="0">
                <a:latin typeface="Helvetica" panose="020B0604020202020204" pitchFamily="34" charset="0"/>
                <a:cs typeface="Helvetica" panose="020B0604020202020204" pitchFamily="34" charset="0"/>
              </a:rPr>
              <a:t> </a:t>
            </a:r>
            <a:r>
              <a:rPr lang="en-US" sz="1600" b="1" dirty="0">
                <a:latin typeface="Helvetica" panose="020B0604020202020204" pitchFamily="34" charset="0"/>
                <a:cs typeface="Helvetica" panose="020B0604020202020204" pitchFamily="34" charset="0"/>
              </a:rPr>
              <a:t>–</a:t>
            </a:r>
            <a:r>
              <a:rPr lang="en-US" sz="1600" dirty="0">
                <a:latin typeface="Helvetica" panose="020B0604020202020204" pitchFamily="34" charset="0"/>
                <a:cs typeface="Helvetica" panose="020B0604020202020204" pitchFamily="34" charset="0"/>
              </a:rPr>
              <a:t> it requires coding familiarity to use it so it may be difficult for a true beginner or require a longer learning curve. </a:t>
            </a:r>
          </a:p>
          <a:p>
            <a:r>
              <a:rPr lang="en-US" sz="1600" b="1" dirty="0" err="1">
                <a:latin typeface="Helvetica" panose="020B0604020202020204" pitchFamily="34" charset="0"/>
                <a:cs typeface="Helvetica" panose="020B0604020202020204" pitchFamily="34" charset="0"/>
              </a:rPr>
              <a:t>Bulma</a:t>
            </a:r>
            <a:r>
              <a:rPr lang="en-US" sz="1600" b="1" dirty="0">
                <a:latin typeface="Helvetica" panose="020B0604020202020204" pitchFamily="34" charset="0"/>
                <a:cs typeface="Helvetica" panose="020B0604020202020204" pitchFamily="34" charset="0"/>
              </a:rPr>
              <a:t> – </a:t>
            </a:r>
            <a:r>
              <a:rPr lang="en-US" sz="1600" dirty="0">
                <a:latin typeface="Helvetica" panose="020B0604020202020204" pitchFamily="34" charset="0"/>
                <a:cs typeface="Helvetica" panose="020B0604020202020204" pitchFamily="34" charset="0"/>
              </a:rPr>
              <a:t>is a CSS- only framework and doesn’t come with JavaScript requiring custom scripts for adding fundamental features like toggle which needs JavaScript or </a:t>
            </a:r>
            <a:r>
              <a:rPr lang="en-US" sz="1600" dirty="0" err="1">
                <a:latin typeface="Helvetica" panose="020B0604020202020204" pitchFamily="34" charset="0"/>
                <a:cs typeface="Helvetica" panose="020B0604020202020204" pitchFamily="34" charset="0"/>
              </a:rPr>
              <a:t>JQuery</a:t>
            </a:r>
            <a:r>
              <a:rPr lang="en-US" sz="1600" dirty="0">
                <a:latin typeface="Helvetica" panose="020B0604020202020204" pitchFamily="34" charset="0"/>
                <a:cs typeface="Helvetica" panose="020B0604020202020204" pitchFamily="34" charset="0"/>
              </a:rPr>
              <a:t>.</a:t>
            </a:r>
            <a:endParaRPr lang="en-US" sz="1600" b="1" dirty="0">
              <a:latin typeface="Helvetica" panose="020B0604020202020204" pitchFamily="34" charset="0"/>
              <a:cs typeface="Helvetica" panose="020B0604020202020204" pitchFamily="34" charset="0"/>
            </a:endParaRPr>
          </a:p>
        </p:txBody>
      </p:sp>
      <p:pic>
        <p:nvPicPr>
          <p:cNvPr id="6" name="Picture Placeholder 21" descr="Mountains under near dusk sky">
            <a:extLst>
              <a:ext uri="{FF2B5EF4-FFF2-40B4-BE49-F238E27FC236}">
                <a16:creationId xmlns:a16="http://schemas.microsoft.com/office/drawing/2014/main" id="{1472EB4E-1296-AC66-19FA-B01BB8D8A5F8}"/>
              </a:ext>
            </a:extLst>
          </p:cNvPr>
          <p:cNvPicPr>
            <a:picLocks noGrp="1" noChangeAspect="1"/>
          </p:cNvPicPr>
          <p:nvPr>
            <p:ph type="pic" sz="quarter" idx="13"/>
          </p:nvPr>
        </p:nvPicPr>
        <p:blipFill rotWithShape="1">
          <a:blip r:embed="rId3"/>
          <a:srcRect l="22444" r="22444"/>
          <a:stretch/>
        </p:blipFill>
        <p:spPr>
          <a:xfrm>
            <a:off x="6695553" y="301752"/>
            <a:ext cx="5221224" cy="6263640"/>
          </a:xfrm>
        </p:spPr>
      </p:pic>
      <p:sp>
        <p:nvSpPr>
          <p:cNvPr id="4" name="Rectangle 1">
            <a:extLst>
              <a:ext uri="{FF2B5EF4-FFF2-40B4-BE49-F238E27FC236}">
                <a16:creationId xmlns:a16="http://schemas.microsoft.com/office/drawing/2014/main" id="{3BE78AB3-9CA6-2972-CAB8-02FDA7A4CD32}"/>
              </a:ext>
            </a:extLst>
          </p:cNvPr>
          <p:cNvSpPr>
            <a:spLocks noChangeArrowheads="1"/>
          </p:cNvSpPr>
          <p:nvPr/>
        </p:nvSpPr>
        <p:spPr bwMode="auto">
          <a:xfrm>
            <a:off x="4902369" y="6058968"/>
            <a:ext cx="141720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Pieces (2023</a:t>
            </a:r>
            <a:r>
              <a:rPr kumimoji="0" lang="en-US" altLang="en-US" sz="14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a:t>
            </a:r>
          </a:p>
        </p:txBody>
      </p:sp>
    </p:spTree>
    <p:extLst>
      <p:ext uri="{BB962C8B-B14F-4D97-AF65-F5344CB8AC3E}">
        <p14:creationId xmlns:p14="http://schemas.microsoft.com/office/powerpoint/2010/main" val="36381115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4A8555D-2DFF-E6D8-3698-67C06B770264}"/>
              </a:ext>
            </a:extLst>
          </p:cNvPr>
          <p:cNvSpPr>
            <a:spLocks noGrp="1"/>
          </p:cNvSpPr>
          <p:nvPr>
            <p:ph type="title"/>
          </p:nvPr>
        </p:nvSpPr>
        <p:spPr>
          <a:xfrm>
            <a:off x="1049424" y="333284"/>
            <a:ext cx="9144000" cy="738761"/>
          </a:xfrm>
        </p:spPr>
        <p:txBody>
          <a:bodyPr/>
          <a:lstStyle/>
          <a:p>
            <a:r>
              <a:rPr lang="en-US" dirty="0"/>
              <a:t>Final takeaways</a:t>
            </a:r>
          </a:p>
        </p:txBody>
      </p:sp>
      <p:sp>
        <p:nvSpPr>
          <p:cNvPr id="23" name="Content Placeholder 22">
            <a:extLst>
              <a:ext uri="{FF2B5EF4-FFF2-40B4-BE49-F238E27FC236}">
                <a16:creationId xmlns:a16="http://schemas.microsoft.com/office/drawing/2014/main" id="{E16BFA7C-979F-1D5E-79D4-DEEC56EBE216}"/>
              </a:ext>
            </a:extLst>
          </p:cNvPr>
          <p:cNvSpPr>
            <a:spLocks noGrp="1"/>
          </p:cNvSpPr>
          <p:nvPr>
            <p:ph sz="half" idx="2"/>
          </p:nvPr>
        </p:nvSpPr>
        <p:spPr>
          <a:xfrm>
            <a:off x="1049424" y="1578385"/>
            <a:ext cx="9436266" cy="3831103"/>
          </a:xfrm>
        </p:spPr>
        <p:txBody>
          <a:bodyPr/>
          <a:lstStyle/>
          <a:p>
            <a:r>
              <a:rPr lang="en-US" dirty="0">
                <a:latin typeface="Helvetica" panose="020B0604020202020204" pitchFamily="34" charset="0"/>
                <a:cs typeface="Helvetica" panose="020B0604020202020204" pitchFamily="34" charset="0"/>
              </a:rPr>
              <a:t>After looking at both Bootstrap and </a:t>
            </a:r>
            <a:r>
              <a:rPr lang="en-US" dirty="0" err="1">
                <a:latin typeface="Helvetica" panose="020B0604020202020204" pitchFamily="34" charset="0"/>
                <a:cs typeface="Helvetica" panose="020B0604020202020204" pitchFamily="34" charset="0"/>
              </a:rPr>
              <a:t>Bulma</a:t>
            </a:r>
            <a:r>
              <a:rPr lang="en-US" dirty="0">
                <a:latin typeface="Helvetica" panose="020B0604020202020204" pitchFamily="34" charset="0"/>
                <a:cs typeface="Helvetica" panose="020B0604020202020204" pitchFamily="34" charset="0"/>
              </a:rPr>
              <a:t> CSS frameworks, my final takeaway is centered around the intended use case. </a:t>
            </a:r>
          </a:p>
          <a:p>
            <a:r>
              <a:rPr lang="en-US" dirty="0" err="1">
                <a:latin typeface="Helvetica" panose="020B0604020202020204" pitchFamily="34" charset="0"/>
                <a:cs typeface="Helvetica" panose="020B0604020202020204" pitchFamily="34" charset="0"/>
              </a:rPr>
              <a:t>Bulma</a:t>
            </a:r>
            <a:r>
              <a:rPr lang="en-US" dirty="0">
                <a:latin typeface="Helvetica" panose="020B0604020202020204" pitchFamily="34" charset="0"/>
                <a:cs typeface="Helvetica" panose="020B0604020202020204" pitchFamily="34" charset="0"/>
              </a:rPr>
              <a:t> is the best option for anyone that is new to coding and looking to quickly construct a webpage. </a:t>
            </a:r>
            <a:r>
              <a:rPr lang="en-US" dirty="0" err="1">
                <a:latin typeface="Helvetica" panose="020B0604020202020204" pitchFamily="34" charset="0"/>
                <a:cs typeface="Helvetica" panose="020B0604020202020204" pitchFamily="34" charset="0"/>
              </a:rPr>
              <a:t>Bulma</a:t>
            </a:r>
            <a:r>
              <a:rPr lang="en-US" dirty="0">
                <a:latin typeface="Helvetica" panose="020B0604020202020204" pitchFamily="34" charset="0"/>
                <a:cs typeface="Helvetica" panose="020B0604020202020204" pitchFamily="34" charset="0"/>
              </a:rPr>
              <a:t> with its predefined interfaces and components makes it simple and easy to use for any newbie that has just started experimenting with CSS. However, </a:t>
            </a:r>
            <a:r>
              <a:rPr lang="en-US" dirty="0" err="1">
                <a:latin typeface="Helvetica" panose="020B0604020202020204" pitchFamily="34" charset="0"/>
                <a:cs typeface="Helvetica" panose="020B0604020202020204" pitchFamily="34" charset="0"/>
              </a:rPr>
              <a:t>Bulma</a:t>
            </a:r>
            <a:r>
              <a:rPr lang="en-US" dirty="0">
                <a:latin typeface="Helvetica" panose="020B0604020202020204" pitchFamily="34" charset="0"/>
                <a:cs typeface="Helvetica" panose="020B0604020202020204" pitchFamily="34" charset="0"/>
              </a:rPr>
              <a:t> is simplistic in nature. </a:t>
            </a:r>
          </a:p>
          <a:p>
            <a:r>
              <a:rPr lang="en-US" dirty="0">
                <a:latin typeface="Helvetica" panose="020B0604020202020204" pitchFamily="34" charset="0"/>
                <a:cs typeface="Helvetica" panose="020B0604020202020204" pitchFamily="34" charset="0"/>
              </a:rPr>
              <a:t>For more experience developers that have a need for more advanced features and extra functionality requiring components made using JavaScript, Bootstrap is the more logical choice framework. </a:t>
            </a:r>
          </a:p>
          <a:p>
            <a:r>
              <a:rPr lang="en-US" dirty="0">
                <a:latin typeface="Helvetica" panose="020B0604020202020204" pitchFamily="34" charset="0"/>
                <a:cs typeface="Helvetica" panose="020B0604020202020204" pitchFamily="34" charset="0"/>
              </a:rPr>
              <a:t>Another consideration is speed. Bootstrap isn’t as lightweight as </a:t>
            </a:r>
            <a:r>
              <a:rPr lang="en-US" dirty="0" err="1">
                <a:latin typeface="Helvetica" panose="020B0604020202020204" pitchFamily="34" charset="0"/>
                <a:cs typeface="Helvetica" panose="020B0604020202020204" pitchFamily="34" charset="0"/>
              </a:rPr>
              <a:t>Bulma</a:t>
            </a:r>
            <a:r>
              <a:rPr lang="en-US" dirty="0">
                <a:latin typeface="Helvetica" panose="020B0604020202020204" pitchFamily="34" charset="0"/>
                <a:cs typeface="Helvetica" panose="020B0604020202020204" pitchFamily="34" charset="0"/>
              </a:rPr>
              <a:t>. Bootstrap has a reputation for being big since it includes everything that you may need. If your use case is centered on creating a modest, straightforward website, then </a:t>
            </a:r>
            <a:r>
              <a:rPr lang="en-US" dirty="0" err="1">
                <a:latin typeface="Helvetica" panose="020B0604020202020204" pitchFamily="34" charset="0"/>
                <a:cs typeface="Helvetica" panose="020B0604020202020204" pitchFamily="34" charset="0"/>
              </a:rPr>
              <a:t>Bulma</a:t>
            </a:r>
            <a:r>
              <a:rPr lang="en-US" dirty="0">
                <a:latin typeface="Helvetica" panose="020B0604020202020204" pitchFamily="34" charset="0"/>
                <a:cs typeface="Helvetica" panose="020B0604020202020204" pitchFamily="34" charset="0"/>
              </a:rPr>
              <a:t> would be a better choice.</a:t>
            </a:r>
          </a:p>
        </p:txBody>
      </p:sp>
      <p:sp>
        <p:nvSpPr>
          <p:cNvPr id="4" name="TextBox 3">
            <a:extLst>
              <a:ext uri="{FF2B5EF4-FFF2-40B4-BE49-F238E27FC236}">
                <a16:creationId xmlns:a16="http://schemas.microsoft.com/office/drawing/2014/main" id="{E5DEB6B4-C697-F2B5-50F5-B84E4779CCF0}"/>
              </a:ext>
            </a:extLst>
          </p:cNvPr>
          <p:cNvSpPr txBox="1"/>
          <p:nvPr/>
        </p:nvSpPr>
        <p:spPr>
          <a:xfrm>
            <a:off x="9126908" y="5638829"/>
            <a:ext cx="1606610" cy="27699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Pieces (2023)</a:t>
            </a:r>
          </a:p>
        </p:txBody>
      </p:sp>
    </p:spTree>
    <p:extLst>
      <p:ext uri="{BB962C8B-B14F-4D97-AF65-F5344CB8AC3E}">
        <p14:creationId xmlns:p14="http://schemas.microsoft.com/office/powerpoint/2010/main" val="3811950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5A271-8875-6BCE-0A4A-542683BB3917}"/>
              </a:ext>
            </a:extLst>
          </p:cNvPr>
          <p:cNvSpPr>
            <a:spLocks noGrp="1"/>
          </p:cNvSpPr>
          <p:nvPr>
            <p:ph type="ctrTitle"/>
          </p:nvPr>
        </p:nvSpPr>
        <p:spPr>
          <a:xfrm>
            <a:off x="1502350" y="232872"/>
            <a:ext cx="6983624" cy="1715064"/>
          </a:xfrm>
        </p:spPr>
        <p:txBody>
          <a:bodyPr/>
          <a:lstStyle/>
          <a:p>
            <a:r>
              <a:rPr lang="en-US" dirty="0"/>
              <a:t>Project dependent</a:t>
            </a:r>
          </a:p>
        </p:txBody>
      </p:sp>
      <p:pic>
        <p:nvPicPr>
          <p:cNvPr id="7" name="Picture Placeholder 8" descr="Mountains at sunset">
            <a:extLst>
              <a:ext uri="{FF2B5EF4-FFF2-40B4-BE49-F238E27FC236}">
                <a16:creationId xmlns:a16="http://schemas.microsoft.com/office/drawing/2014/main" id="{DABEABE1-2983-8759-E3F7-CCC6330C6BA1}"/>
              </a:ext>
            </a:extLst>
          </p:cNvPr>
          <p:cNvPicPr>
            <a:picLocks noGrp="1" noChangeAspect="1"/>
          </p:cNvPicPr>
          <p:nvPr>
            <p:ph type="pic" sz="quarter" idx="13"/>
          </p:nvPr>
        </p:nvPicPr>
        <p:blipFill rotWithShape="1">
          <a:blip r:embed="rId3"/>
          <a:srcRect l="23" r="23"/>
          <a:stretch/>
        </p:blipFill>
        <p:spPr>
          <a:xfrm>
            <a:off x="8197587" y="411831"/>
            <a:ext cx="3521337" cy="3521344"/>
          </a:xfrm>
        </p:spPr>
      </p:pic>
      <p:sp>
        <p:nvSpPr>
          <p:cNvPr id="4" name="TextBox 3">
            <a:extLst>
              <a:ext uri="{FF2B5EF4-FFF2-40B4-BE49-F238E27FC236}">
                <a16:creationId xmlns:a16="http://schemas.microsoft.com/office/drawing/2014/main" id="{785751A7-A48E-F230-715C-281BBB384546}"/>
              </a:ext>
            </a:extLst>
          </p:cNvPr>
          <p:cNvSpPr txBox="1"/>
          <p:nvPr/>
        </p:nvSpPr>
        <p:spPr>
          <a:xfrm>
            <a:off x="1502350" y="2341548"/>
            <a:ext cx="6187155" cy="3693319"/>
          </a:xfrm>
          <a:prstGeom prst="rect">
            <a:avLst/>
          </a:prstGeom>
          <a:noFill/>
        </p:spPr>
        <p:txBody>
          <a:bodyPr wrap="square" rtlCol="0">
            <a:spAutoFit/>
          </a:bodyPr>
          <a:lstStyle/>
          <a:p>
            <a:r>
              <a:rPr lang="en-US" dirty="0">
                <a:solidFill>
                  <a:schemeClr val="bg1"/>
                </a:solidFill>
                <a:latin typeface="Helvetica" panose="020B0604020202020204" pitchFamily="34" charset="0"/>
                <a:cs typeface="Helvetica" panose="020B0604020202020204" pitchFamily="34" charset="0"/>
              </a:rPr>
              <a:t>What framework is right for you? </a:t>
            </a:r>
          </a:p>
          <a:p>
            <a:endParaRPr lang="en-US" dirty="0">
              <a:solidFill>
                <a:schemeClr val="bg1"/>
              </a:solidFill>
              <a:latin typeface="Helvetica" panose="020B0604020202020204" pitchFamily="34" charset="0"/>
              <a:cs typeface="Helvetica" panose="020B0604020202020204" pitchFamily="34" charset="0"/>
            </a:endParaRPr>
          </a:p>
          <a:p>
            <a:r>
              <a:rPr lang="en-US" dirty="0">
                <a:solidFill>
                  <a:schemeClr val="bg1"/>
                </a:solidFill>
                <a:latin typeface="Helvetica" panose="020B0604020202020204" pitchFamily="34" charset="0"/>
                <a:cs typeface="Helvetica" panose="020B0604020202020204" pitchFamily="34" charset="0"/>
              </a:rPr>
              <a:t>It often depends on the project requirements. Some projects may need a more responsive site that loads quickly, while other projects may require more customization. Figuring out which framework works best for your project is often about finding the right balance to meet your specific needs. There are many CSS frameworks to choose from and each with differing strengths and weaknesses. Choosing the right CSS framework for your web project can be a game-changer </a:t>
            </a:r>
            <a:r>
              <a:rPr lang="en-US" b="0" i="0" dirty="0">
                <a:solidFill>
                  <a:schemeClr val="bg1"/>
                </a:solidFill>
                <a:effectLst/>
                <a:latin typeface="Helvetica" panose="020B0604020202020204" pitchFamily="34" charset="0"/>
                <a:cs typeface="Helvetica" panose="020B0604020202020204" pitchFamily="34" charset="0"/>
              </a:rPr>
              <a:t>(</a:t>
            </a:r>
            <a:r>
              <a:rPr lang="en-US" b="0" i="1" dirty="0">
                <a:solidFill>
                  <a:schemeClr val="bg1"/>
                </a:solidFill>
                <a:effectLst/>
                <a:latin typeface="Helvetica" panose="020B0604020202020204" pitchFamily="34" charset="0"/>
                <a:cs typeface="Helvetica" panose="020B0604020202020204" pitchFamily="34" charset="0"/>
              </a:rPr>
              <a:t>Best CSS Frameworks 2024 Compared</a:t>
            </a:r>
            <a:r>
              <a:rPr lang="en-US" b="0" i="0" dirty="0">
                <a:solidFill>
                  <a:schemeClr val="bg1"/>
                </a:solidFill>
                <a:effectLst/>
                <a:latin typeface="Helvetica" panose="020B0604020202020204" pitchFamily="34" charset="0"/>
                <a:cs typeface="Helvetica" panose="020B0604020202020204" pitchFamily="34" charset="0"/>
              </a:rPr>
              <a:t>, n.d.).</a:t>
            </a:r>
            <a:br>
              <a:rPr lang="en-US" dirty="0">
                <a:latin typeface="Helvetica" panose="020B0604020202020204" pitchFamily="34" charset="0"/>
                <a:cs typeface="Helvetica" panose="020B0604020202020204" pitchFamily="34" charset="0"/>
              </a:rPr>
            </a:br>
            <a:endParaRPr lang="en-US" dirty="0">
              <a:solidFill>
                <a:schemeClr val="bg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941235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4923D-C618-15EF-E1D7-7C1B0DBB1D0F}"/>
              </a:ext>
            </a:extLst>
          </p:cNvPr>
          <p:cNvSpPr>
            <a:spLocks noGrp="1"/>
          </p:cNvSpPr>
          <p:nvPr>
            <p:ph type="title"/>
          </p:nvPr>
        </p:nvSpPr>
        <p:spPr>
          <a:xfrm>
            <a:off x="1280160" y="640080"/>
            <a:ext cx="10087699" cy="855434"/>
          </a:xfrm>
        </p:spPr>
        <p:txBody>
          <a:bodyPr anchor="b" anchorCtr="0"/>
          <a:lstStyle/>
          <a:p>
            <a:r>
              <a:rPr lang="en-US" dirty="0"/>
              <a:t>Conclusion</a:t>
            </a:r>
          </a:p>
        </p:txBody>
      </p:sp>
      <p:sp>
        <p:nvSpPr>
          <p:cNvPr id="4" name="Content Placeholder 3">
            <a:extLst>
              <a:ext uri="{FF2B5EF4-FFF2-40B4-BE49-F238E27FC236}">
                <a16:creationId xmlns:a16="http://schemas.microsoft.com/office/drawing/2014/main" id="{746AD75B-CFD1-6955-28B0-F7536935D9B4}"/>
              </a:ext>
            </a:extLst>
          </p:cNvPr>
          <p:cNvSpPr>
            <a:spLocks noGrp="1"/>
          </p:cNvSpPr>
          <p:nvPr>
            <p:ph idx="1"/>
          </p:nvPr>
        </p:nvSpPr>
        <p:spPr>
          <a:xfrm>
            <a:off x="1280160" y="1751888"/>
            <a:ext cx="10087699" cy="4466031"/>
          </a:xfrm>
        </p:spPr>
        <p:txBody>
          <a:bodyPr>
            <a:normAutofit/>
          </a:bodyPr>
          <a:lstStyle/>
          <a:p>
            <a:pPr marL="0" indent="0">
              <a:buNone/>
            </a:pPr>
            <a:r>
              <a:rPr lang="en-US" sz="1600" dirty="0">
                <a:latin typeface="Helvetica" panose="020B0604020202020204" pitchFamily="34" charset="0"/>
                <a:cs typeface="Helvetica" panose="020B0604020202020204" pitchFamily="34" charset="0"/>
              </a:rPr>
              <a:t>In conclusion, there is no right or wrong CSS framework. After researching both Bootstrap and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 CSS, it really boils down to which framework fits best for your web project. Both Bootstrap and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 are powerful CSS frameworks that are ideal for feature-rich, responsive web applications and they both have their strengths and weaknesses pointed out in previous slides. </a:t>
            </a:r>
          </a:p>
          <a:p>
            <a:pPr marL="0" indent="0">
              <a:buNone/>
            </a:pPr>
            <a:r>
              <a:rPr lang="en-US" sz="1600" dirty="0">
                <a:latin typeface="Helvetica" panose="020B0604020202020204" pitchFamily="34" charset="0"/>
                <a:cs typeface="Helvetica" panose="020B0604020202020204" pitchFamily="34" charset="0"/>
              </a:rPr>
              <a:t>Bootstrap excelled in advanced features, but with a level of complexity making it a little more attractive to anyone with a more advanced coding skillset.</a:t>
            </a:r>
          </a:p>
          <a:p>
            <a:pPr marL="0" indent="0">
              <a:buNone/>
            </a:pP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 on the other hand, excelled in simplicity with a modern, clean syntax base purely on CSS and Flexbox making it a great choice for a more novice person preferring a lightweight and modular approach.</a:t>
            </a:r>
          </a:p>
          <a:p>
            <a:pPr marL="0" indent="0">
              <a:buNone/>
            </a:pPr>
            <a:r>
              <a:rPr lang="en-US" sz="1600" dirty="0">
                <a:latin typeface="Helvetica" panose="020B0604020202020204" pitchFamily="34" charset="0"/>
                <a:cs typeface="Helvetica" panose="020B0604020202020204" pitchFamily="34" charset="0"/>
              </a:rPr>
              <a:t>All in all, the best choice ultimately depends on the demands of the project and the developer’s preference. As a newbie to web development, my choice would be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 since it is a better match for my skillset.</a:t>
            </a:r>
          </a:p>
        </p:txBody>
      </p:sp>
    </p:spTree>
    <p:extLst>
      <p:ext uri="{BB962C8B-B14F-4D97-AF65-F5344CB8AC3E}">
        <p14:creationId xmlns:p14="http://schemas.microsoft.com/office/powerpoint/2010/main" val="16893515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B4A8555D-2DFF-E6D8-3698-67C06B770264}"/>
              </a:ext>
            </a:extLst>
          </p:cNvPr>
          <p:cNvSpPr>
            <a:spLocks noGrp="1"/>
          </p:cNvSpPr>
          <p:nvPr>
            <p:ph type="title"/>
          </p:nvPr>
        </p:nvSpPr>
        <p:spPr>
          <a:xfrm>
            <a:off x="1049424" y="333284"/>
            <a:ext cx="9144000" cy="738761"/>
          </a:xfrm>
        </p:spPr>
        <p:txBody>
          <a:bodyPr/>
          <a:lstStyle/>
          <a:p>
            <a:pPr algn="ctr"/>
            <a:r>
              <a:rPr lang="en-US" dirty="0"/>
              <a:t>References</a:t>
            </a:r>
          </a:p>
        </p:txBody>
      </p:sp>
      <p:sp>
        <p:nvSpPr>
          <p:cNvPr id="23" name="Content Placeholder 22">
            <a:extLst>
              <a:ext uri="{FF2B5EF4-FFF2-40B4-BE49-F238E27FC236}">
                <a16:creationId xmlns:a16="http://schemas.microsoft.com/office/drawing/2014/main" id="{E16BFA7C-979F-1D5E-79D4-DEEC56EBE216}"/>
              </a:ext>
            </a:extLst>
          </p:cNvPr>
          <p:cNvSpPr>
            <a:spLocks noGrp="1"/>
          </p:cNvSpPr>
          <p:nvPr>
            <p:ph sz="half" idx="2"/>
          </p:nvPr>
        </p:nvSpPr>
        <p:spPr>
          <a:xfrm>
            <a:off x="1049423" y="1578385"/>
            <a:ext cx="10128476" cy="3831103"/>
          </a:xfrm>
        </p:spPr>
        <p:txBody>
          <a:bodyPr/>
          <a:lstStyle/>
          <a:p>
            <a:r>
              <a:rPr lang="en-US" sz="1800" i="1" dirty="0">
                <a:effectLst/>
                <a:latin typeface="Times New Roman" panose="02020603050405020304" pitchFamily="18" charset="0"/>
                <a:ea typeface="Times New Roman" panose="02020603050405020304" pitchFamily="18" charset="0"/>
              </a:rPr>
              <a:t>Best CSS Frameworks 2024 Compared</a:t>
            </a:r>
            <a:r>
              <a:rPr lang="en-US" sz="1800" dirty="0">
                <a:effectLst/>
                <a:latin typeface="Times New Roman" panose="02020603050405020304" pitchFamily="18" charset="0"/>
                <a:ea typeface="Times New Roman" panose="02020603050405020304" pitchFamily="18" charset="0"/>
              </a:rPr>
              <a:t>. (n.d.). </a:t>
            </a:r>
            <a:r>
              <a:rPr lang="en-US" sz="1800" u="sng" dirty="0">
                <a:solidFill>
                  <a:srgbClr val="467886"/>
                </a:solidFill>
                <a:effectLst/>
                <a:latin typeface="Times New Roman" panose="02020603050405020304" pitchFamily="18" charset="0"/>
                <a:ea typeface="Times New Roman" panose="02020603050405020304" pitchFamily="18" charset="0"/>
                <a:hlinkClick r:id="rId3"/>
              </a:rPr>
              <a:t>https://daily.dev/blog/best-css-frameworks-2024-compared</a:t>
            </a:r>
            <a:endParaRPr lang="en-US" sz="1800" u="sng" dirty="0">
              <a:solidFill>
                <a:srgbClr val="467886"/>
              </a:solidFill>
              <a:effectLst/>
              <a:latin typeface="Times New Roman" panose="02020603050405020304" pitchFamily="18" charset="0"/>
              <a:ea typeface="Times New Roman" panose="02020603050405020304" pitchFamily="18" charset="0"/>
            </a:endParaRPr>
          </a:p>
          <a:p>
            <a:endParaRPr lang="en-US" u="sng" dirty="0">
              <a:solidFill>
                <a:srgbClr val="467886"/>
              </a:solidFill>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Contributors, M. O. J. T. a. B. (n.d.-b). </a:t>
            </a:r>
            <a:r>
              <a:rPr lang="en-US" sz="1800" i="1" dirty="0">
                <a:effectLst/>
                <a:latin typeface="Times New Roman" panose="02020603050405020304" pitchFamily="18" charset="0"/>
                <a:ea typeface="Times New Roman" panose="02020603050405020304" pitchFamily="18" charset="0"/>
              </a:rPr>
              <a:t>Overview</a:t>
            </a:r>
            <a:r>
              <a:rPr lang="en-US" sz="1800" dirty="0">
                <a:effectLst/>
                <a:latin typeface="Times New Roman" panose="02020603050405020304" pitchFamily="18" charset="0"/>
                <a:ea typeface="Times New Roman" panose="02020603050405020304" pitchFamily="18" charset="0"/>
              </a:rPr>
              <a:t>. </a:t>
            </a:r>
            <a:r>
              <a:rPr lang="en-US" sz="1800" u="sng" dirty="0">
                <a:solidFill>
                  <a:srgbClr val="467886"/>
                </a:solidFill>
                <a:effectLst/>
                <a:latin typeface="Times New Roman" panose="02020603050405020304" pitchFamily="18" charset="0"/>
                <a:ea typeface="Times New Roman" panose="02020603050405020304" pitchFamily="18" charset="0"/>
                <a:hlinkClick r:id="rId4"/>
              </a:rPr>
              <a:t>https://getbootstrap.com/docs/4.0/layout/overview/</a:t>
            </a:r>
            <a:endParaRPr lang="en-US" sz="1800" u="sng" dirty="0">
              <a:solidFill>
                <a:srgbClr val="467886"/>
              </a:solidFill>
              <a:effectLst/>
              <a:latin typeface="Times New Roman" panose="02020603050405020304" pitchFamily="18" charset="0"/>
              <a:ea typeface="Times New Roman" panose="02020603050405020304" pitchFamily="18" charset="0"/>
            </a:endParaRPr>
          </a:p>
          <a:p>
            <a:endParaRPr lang="en-US" sz="1800" i="1" dirty="0">
              <a:effectLst/>
              <a:latin typeface="Times New Roman" panose="02020603050405020304" pitchFamily="18" charset="0"/>
              <a:ea typeface="Times New Roman" panose="02020603050405020304" pitchFamily="18" charset="0"/>
            </a:endParaRPr>
          </a:p>
          <a:p>
            <a:r>
              <a:rPr lang="en-US" sz="1800" i="1" dirty="0">
                <a:effectLst/>
                <a:latin typeface="Times New Roman" panose="02020603050405020304" pitchFamily="18" charset="0"/>
                <a:ea typeface="Times New Roman" panose="02020603050405020304" pitchFamily="18" charset="0"/>
              </a:rPr>
              <a:t>Overview of </a:t>
            </a:r>
            <a:r>
              <a:rPr lang="en-US" sz="1800" i="1" dirty="0" err="1">
                <a:effectLst/>
                <a:latin typeface="Times New Roman" panose="02020603050405020304" pitchFamily="18" charset="0"/>
                <a:ea typeface="Times New Roman" panose="02020603050405020304" pitchFamily="18" charset="0"/>
              </a:rPr>
              <a:t>Bulma</a:t>
            </a:r>
            <a:r>
              <a:rPr lang="en-US" sz="1800" dirty="0">
                <a:effectLst/>
                <a:latin typeface="Times New Roman" panose="02020603050405020304" pitchFamily="18" charset="0"/>
                <a:ea typeface="Times New Roman" panose="02020603050405020304" pitchFamily="18" charset="0"/>
              </a:rPr>
              <a:t>. (n.d.). </a:t>
            </a:r>
            <a:r>
              <a:rPr lang="en-US" sz="1800" u="sng" dirty="0">
                <a:solidFill>
                  <a:srgbClr val="467886"/>
                </a:solidFill>
                <a:effectLst/>
                <a:latin typeface="Times New Roman" panose="02020603050405020304" pitchFamily="18" charset="0"/>
                <a:ea typeface="Times New Roman" panose="02020603050405020304" pitchFamily="18" charset="0"/>
                <a:hlinkClick r:id="rId5"/>
              </a:rPr>
              <a:t>https://bulma.io/documentation/start/overview/</a:t>
            </a:r>
            <a:endParaRPr lang="en-US" sz="1800" u="sng" dirty="0">
              <a:solidFill>
                <a:srgbClr val="467886"/>
              </a:solidFill>
              <a:effectLst/>
              <a:latin typeface="Times New Roman" panose="02020603050405020304" pitchFamily="18" charset="0"/>
              <a:ea typeface="Times New Roman" panose="02020603050405020304" pitchFamily="18" charset="0"/>
            </a:endParaRPr>
          </a:p>
          <a:p>
            <a:endParaRPr lang="en-US" sz="1800" u="sng" dirty="0">
              <a:solidFill>
                <a:srgbClr val="467886"/>
              </a:solidFill>
              <a:effectLst/>
              <a:latin typeface="Times New Roman" panose="02020603050405020304" pitchFamily="18" charset="0"/>
              <a:ea typeface="Times New Roman" panose="02020603050405020304" pitchFamily="18" charset="0"/>
            </a:endParaRPr>
          </a:p>
          <a:p>
            <a:pPr>
              <a:lnSpc>
                <a:spcPct val="100000"/>
              </a:lnSpc>
            </a:pPr>
            <a:r>
              <a:rPr lang="en-US" sz="1800" dirty="0">
                <a:effectLst/>
                <a:latin typeface="Times New Roman" panose="02020603050405020304" pitchFamily="18" charset="0"/>
                <a:ea typeface="Times New Roman" panose="02020603050405020304" pitchFamily="18" charset="0"/>
              </a:rPr>
              <a:t>Pieces. (2023, March 28). </a:t>
            </a:r>
            <a:r>
              <a:rPr lang="en-US" sz="1800" i="1" dirty="0" err="1">
                <a:effectLst/>
                <a:latin typeface="Times New Roman" panose="02020603050405020304" pitchFamily="18" charset="0"/>
                <a:ea typeface="Times New Roman" panose="02020603050405020304" pitchFamily="18" charset="0"/>
              </a:rPr>
              <a:t>Bulma</a:t>
            </a:r>
            <a:r>
              <a:rPr lang="en-US" sz="1800" i="1" dirty="0">
                <a:effectLst/>
                <a:latin typeface="Times New Roman" panose="02020603050405020304" pitchFamily="18" charset="0"/>
                <a:ea typeface="Times New Roman" panose="02020603050405020304" pitchFamily="18" charset="0"/>
              </a:rPr>
              <a:t> vs Bootstrap: How Do They Compare?</a:t>
            </a:r>
            <a:r>
              <a:rPr lang="en-US" sz="1800" dirty="0">
                <a:effectLst/>
                <a:latin typeface="Times New Roman" panose="02020603050405020304" pitchFamily="18" charset="0"/>
                <a:ea typeface="Times New Roman" panose="02020603050405020304" pitchFamily="18" charset="0"/>
              </a:rPr>
              <a:t> DEV Community.      	</a:t>
            </a:r>
            <a:r>
              <a:rPr lang="en-US" sz="1800" dirty="0">
                <a:effectLst/>
                <a:latin typeface="Times New Roman" panose="02020603050405020304" pitchFamily="18" charset="0"/>
                <a:ea typeface="Times New Roman" panose="02020603050405020304" pitchFamily="18" charset="0"/>
                <a:hlinkClick r:id="rId6"/>
              </a:rPr>
              <a:t>https://dev.to/get_pieces/bootstrap-vs-bulma-css-</a:t>
            </a:r>
            <a:r>
              <a:rPr lang="en-US" sz="1800" dirty="0">
                <a:effectLst/>
                <a:latin typeface="Times New Roman" panose="02020603050405020304" pitchFamily="18" charset="0"/>
                <a:ea typeface="Times New Roman" panose="02020603050405020304" pitchFamily="18" charset="0"/>
              </a:rPr>
              <a:t>    	32bf?comments_sort=oldest#:~:text=Bootstrap%20offers%20a%20collection%20of,for%20creating	%20responsive%20web%20sites.</a:t>
            </a: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endParaRPr lang="en-US" dirty="0">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0832307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D893-E98A-260A-9EC4-B9365E533FD5}"/>
              </a:ext>
            </a:extLst>
          </p:cNvPr>
          <p:cNvSpPr>
            <a:spLocks noGrp="1"/>
          </p:cNvSpPr>
          <p:nvPr>
            <p:ph type="title"/>
          </p:nvPr>
        </p:nvSpPr>
        <p:spPr>
          <a:xfrm>
            <a:off x="2792897" y="585216"/>
            <a:ext cx="8965094" cy="2276856"/>
          </a:xfrm>
        </p:spPr>
        <p:txBody>
          <a:bodyPr/>
          <a:lstStyle/>
          <a:p>
            <a:r>
              <a:rPr lang="en-US" dirty="0"/>
              <a:t>Thank you</a:t>
            </a:r>
          </a:p>
        </p:txBody>
      </p:sp>
      <p:pic>
        <p:nvPicPr>
          <p:cNvPr id="5" name="Picture Placeholder 14" descr="Mountains under near dusk sky">
            <a:extLst>
              <a:ext uri="{FF2B5EF4-FFF2-40B4-BE49-F238E27FC236}">
                <a16:creationId xmlns:a16="http://schemas.microsoft.com/office/drawing/2014/main" id="{DE72DC91-8DC9-B68C-C1D3-8F5273481A74}"/>
              </a:ext>
            </a:extLst>
          </p:cNvPr>
          <p:cNvPicPr>
            <a:picLocks noGrp="1" noChangeAspect="1"/>
          </p:cNvPicPr>
          <p:nvPr>
            <p:ph type="pic" sz="quarter" idx="14"/>
          </p:nvPr>
        </p:nvPicPr>
        <p:blipFill rotWithShape="1">
          <a:blip r:embed="rId3"/>
          <a:srcRect l="13191" r="13191"/>
          <a:stretch/>
        </p:blipFill>
        <p:spPr>
          <a:xfrm>
            <a:off x="1371606" y="3205313"/>
            <a:ext cx="3043077" cy="3043083"/>
          </a:xfrm>
        </p:spPr>
      </p:pic>
      <p:sp>
        <p:nvSpPr>
          <p:cNvPr id="3" name="Text Placeholder 2">
            <a:extLst>
              <a:ext uri="{FF2B5EF4-FFF2-40B4-BE49-F238E27FC236}">
                <a16:creationId xmlns:a16="http://schemas.microsoft.com/office/drawing/2014/main" id="{FD70D88C-5989-4007-4953-F54A4A34B778}"/>
              </a:ext>
            </a:extLst>
          </p:cNvPr>
          <p:cNvSpPr>
            <a:spLocks noGrp="1"/>
          </p:cNvSpPr>
          <p:nvPr>
            <p:ph type="body" sz="quarter" idx="13"/>
          </p:nvPr>
        </p:nvSpPr>
        <p:spPr>
          <a:xfrm>
            <a:off x="5640609" y="3205312"/>
            <a:ext cx="6117381" cy="2939455"/>
          </a:xfrm>
        </p:spPr>
        <p:txBody>
          <a:bodyPr/>
          <a:lstStyle/>
          <a:p>
            <a:r>
              <a:rPr lang="en-US" dirty="0"/>
              <a:t>Tom Barrera</a:t>
            </a:r>
          </a:p>
          <a:p>
            <a:r>
              <a:rPr lang="en-US" dirty="0"/>
              <a:t>tbarrera@students.Kennesaw.edu</a:t>
            </a:r>
          </a:p>
          <a:p>
            <a:r>
              <a:rPr lang="en-US" dirty="0">
                <a:solidFill>
                  <a:schemeClr val="bg1"/>
                </a:solidFill>
                <a:latin typeface="Helvetica" panose="020B0604020202020204" pitchFamily="34" charset="0"/>
                <a:cs typeface="Helvetica" panose="020B0604020202020204" pitchFamily="34" charset="0"/>
              </a:rPr>
              <a:t>IT 3203 Web Dev W02 Spring 2025</a:t>
            </a:r>
            <a:endParaRPr lang="en-US" dirty="0"/>
          </a:p>
          <a:p>
            <a:endParaRPr lang="en-US" dirty="0"/>
          </a:p>
        </p:txBody>
      </p:sp>
    </p:spTree>
    <p:extLst>
      <p:ext uri="{BB962C8B-B14F-4D97-AF65-F5344CB8AC3E}">
        <p14:creationId xmlns:p14="http://schemas.microsoft.com/office/powerpoint/2010/main" val="4273949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243DF-1FE9-01BE-435F-1729F4AB3DE4}"/>
              </a:ext>
            </a:extLst>
          </p:cNvPr>
          <p:cNvSpPr>
            <a:spLocks noGrp="1"/>
          </p:cNvSpPr>
          <p:nvPr>
            <p:ph type="title"/>
          </p:nvPr>
        </p:nvSpPr>
        <p:spPr>
          <a:xfrm>
            <a:off x="4614113" y="367469"/>
            <a:ext cx="6249588" cy="1729311"/>
          </a:xfrm>
        </p:spPr>
        <p:txBody>
          <a:bodyPr/>
          <a:lstStyle/>
          <a:p>
            <a:pPr algn="l"/>
            <a:r>
              <a:rPr lang="en-US" dirty="0"/>
              <a:t>Intro: Focus Areas when choosing the right CSS framework</a:t>
            </a:r>
          </a:p>
        </p:txBody>
      </p:sp>
      <p:pic>
        <p:nvPicPr>
          <p:cNvPr id="6" name="Picture Placeholder 5" descr="Mountains at sunset">
            <a:extLst>
              <a:ext uri="{FF2B5EF4-FFF2-40B4-BE49-F238E27FC236}">
                <a16:creationId xmlns:a16="http://schemas.microsoft.com/office/drawing/2014/main" id="{B520C53E-8329-74AB-5229-BCDE630B2E13}"/>
              </a:ext>
            </a:extLst>
          </p:cNvPr>
          <p:cNvPicPr>
            <a:picLocks noGrp="1" noChangeAspect="1"/>
          </p:cNvPicPr>
          <p:nvPr>
            <p:ph type="pic" sz="quarter" idx="14"/>
          </p:nvPr>
        </p:nvPicPr>
        <p:blipFill rotWithShape="1">
          <a:blip r:embed="rId3"/>
          <a:srcRect t="21" b="21"/>
          <a:stretch/>
        </p:blipFill>
        <p:spPr/>
      </p:pic>
      <p:sp>
        <p:nvSpPr>
          <p:cNvPr id="4" name="Text Placeholder 3">
            <a:extLst>
              <a:ext uri="{FF2B5EF4-FFF2-40B4-BE49-F238E27FC236}">
                <a16:creationId xmlns:a16="http://schemas.microsoft.com/office/drawing/2014/main" id="{BFAF7377-87AF-3A8C-539C-8A9651F5DA33}"/>
              </a:ext>
            </a:extLst>
          </p:cNvPr>
          <p:cNvSpPr>
            <a:spLocks noGrp="1"/>
          </p:cNvSpPr>
          <p:nvPr>
            <p:ph type="body" sz="quarter" idx="17"/>
          </p:nvPr>
        </p:nvSpPr>
        <p:spPr>
          <a:xfrm>
            <a:off x="5364377" y="2649004"/>
            <a:ext cx="5918068" cy="3144965"/>
          </a:xfrm>
        </p:spPr>
        <p:txBody>
          <a:bodyPr>
            <a:normAutofit/>
          </a:bodyPr>
          <a:lstStyle/>
          <a:p>
            <a:pPr algn="l"/>
            <a:r>
              <a:rPr lang="en-US" dirty="0"/>
              <a:t>There are 5 main areas to focus on  when comparing  different CSS Frameworks:</a:t>
            </a:r>
          </a:p>
          <a:p>
            <a:pPr marL="457200" indent="-457200" algn="l">
              <a:buFont typeface="+mj-lt"/>
              <a:buAutoNum type="arabicPeriod"/>
            </a:pPr>
            <a:r>
              <a:rPr lang="en-US" dirty="0"/>
              <a:t>Performance </a:t>
            </a:r>
          </a:p>
          <a:p>
            <a:pPr marL="457200" indent="-457200" algn="l">
              <a:buFont typeface="+mj-lt"/>
              <a:buAutoNum type="arabicPeriod"/>
            </a:pPr>
            <a:r>
              <a:rPr lang="en-US" dirty="0"/>
              <a:t>Customizability</a:t>
            </a:r>
          </a:p>
          <a:p>
            <a:pPr marL="457200" indent="-457200" algn="l">
              <a:buFont typeface="+mj-lt"/>
              <a:buAutoNum type="arabicPeriod"/>
            </a:pPr>
            <a:r>
              <a:rPr lang="en-US" dirty="0"/>
              <a:t>Community Support</a:t>
            </a:r>
          </a:p>
          <a:p>
            <a:pPr marL="457200" indent="-457200" algn="l">
              <a:buFont typeface="+mj-lt"/>
              <a:buAutoNum type="arabicPeriod"/>
            </a:pPr>
            <a:r>
              <a:rPr lang="en-US" dirty="0"/>
              <a:t>Learning Curve</a:t>
            </a:r>
          </a:p>
          <a:p>
            <a:pPr marL="457200" indent="-457200" algn="l">
              <a:buFont typeface="+mj-lt"/>
              <a:buAutoNum type="arabicPeriod"/>
            </a:pPr>
            <a:r>
              <a:rPr lang="en-US" dirty="0"/>
              <a:t>Feature Set	</a:t>
            </a:r>
          </a:p>
          <a:p>
            <a:endParaRPr lang="en-US" dirty="0"/>
          </a:p>
        </p:txBody>
      </p:sp>
    </p:spTree>
    <p:extLst>
      <p:ext uri="{BB962C8B-B14F-4D97-AF65-F5344CB8AC3E}">
        <p14:creationId xmlns:p14="http://schemas.microsoft.com/office/powerpoint/2010/main" val="3037812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E24D3-07BE-C483-3F42-95EEE83332F6}"/>
              </a:ext>
            </a:extLst>
          </p:cNvPr>
          <p:cNvSpPr>
            <a:spLocks noGrp="1"/>
          </p:cNvSpPr>
          <p:nvPr>
            <p:ph type="title"/>
          </p:nvPr>
        </p:nvSpPr>
        <p:spPr/>
        <p:txBody>
          <a:bodyPr/>
          <a:lstStyle/>
          <a:p>
            <a:r>
              <a:rPr lang="en-US" dirty="0"/>
              <a:t>Comparison: Two major popular CSS Frameworks</a:t>
            </a:r>
          </a:p>
        </p:txBody>
      </p:sp>
      <p:sp>
        <p:nvSpPr>
          <p:cNvPr id="63" name="Text Placeholder 62">
            <a:extLst>
              <a:ext uri="{FF2B5EF4-FFF2-40B4-BE49-F238E27FC236}">
                <a16:creationId xmlns:a16="http://schemas.microsoft.com/office/drawing/2014/main" id="{9EFE5C42-059F-482E-C029-E8FA5107EEDA}"/>
              </a:ext>
            </a:extLst>
          </p:cNvPr>
          <p:cNvSpPr>
            <a:spLocks noGrp="1"/>
          </p:cNvSpPr>
          <p:nvPr>
            <p:ph sz="quarter" idx="15"/>
          </p:nvPr>
        </p:nvSpPr>
        <p:spPr>
          <a:xfrm>
            <a:off x="966179" y="1356103"/>
            <a:ext cx="5129821" cy="5241250"/>
          </a:xfrm>
        </p:spPr>
        <p:txBody>
          <a:bodyPr>
            <a:normAutofit/>
          </a:bodyPr>
          <a:lstStyle/>
          <a:p>
            <a:pPr marL="0" indent="0">
              <a:buNone/>
            </a:pPr>
            <a:r>
              <a:rPr lang="en-US" b="1" dirty="0">
                <a:latin typeface="Helvetica" panose="020B0604020202020204" pitchFamily="34" charset="0"/>
                <a:cs typeface="Helvetica" panose="020B0604020202020204" pitchFamily="34" charset="0"/>
              </a:rPr>
              <a:t>CSS Frameworks:</a:t>
            </a:r>
          </a:p>
          <a:p>
            <a:pPr marL="0" indent="0">
              <a:lnSpc>
                <a:spcPct val="100000"/>
              </a:lnSpc>
              <a:buNone/>
            </a:pPr>
            <a:r>
              <a:rPr lang="en-US" dirty="0">
                <a:latin typeface="Helvetica" panose="020B0604020202020204" pitchFamily="34" charset="0"/>
                <a:cs typeface="Helvetica" panose="020B0604020202020204" pitchFamily="34" charset="0"/>
              </a:rPr>
              <a:t>Based on my initial research, it is obvious that choosing the right framework for your web project is important. The right CSS framework could significantly impact the project’s development and overall design consistency. For comparison, I chose two popular CSS frameworks – Bootstrap and </a:t>
            </a:r>
            <a:r>
              <a:rPr lang="en-US" dirty="0" err="1">
                <a:latin typeface="Helvetica" panose="020B0604020202020204" pitchFamily="34" charset="0"/>
                <a:cs typeface="Helvetica" panose="020B0604020202020204" pitchFamily="34" charset="0"/>
              </a:rPr>
              <a:t>Bulma</a:t>
            </a:r>
            <a:r>
              <a:rPr lang="en-US" dirty="0">
                <a:latin typeface="Helvetica" panose="020B0604020202020204" pitchFamily="34" charset="0"/>
                <a:cs typeface="Helvetica" panose="020B0604020202020204" pitchFamily="34" charset="0"/>
              </a:rPr>
              <a:t>. Each have their strengths and weaknesses, but both are used widely and have a strong community support. Next, I will cover each CSS framework in general and then do a deeper dive with a focus on their general structure and responsiveness.</a:t>
            </a:r>
          </a:p>
        </p:txBody>
      </p:sp>
    </p:spTree>
    <p:extLst>
      <p:ext uri="{BB962C8B-B14F-4D97-AF65-F5344CB8AC3E}">
        <p14:creationId xmlns:p14="http://schemas.microsoft.com/office/powerpoint/2010/main" val="2278075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a:xfrm>
            <a:off x="2120668" y="615912"/>
            <a:ext cx="3227186" cy="791556"/>
          </a:xfrm>
        </p:spPr>
        <p:txBody>
          <a:bodyPr anchor="ctr">
            <a:normAutofit/>
          </a:bodyPr>
          <a:lstStyle/>
          <a:p>
            <a:r>
              <a:rPr lang="en-US" dirty="0"/>
              <a:t>Bootstrap</a:t>
            </a:r>
          </a:p>
        </p:txBody>
      </p:sp>
      <p:pic>
        <p:nvPicPr>
          <p:cNvPr id="2052" name="Picture 4" descr="Bootstrap">
            <a:extLst>
              <a:ext uri="{FF2B5EF4-FFF2-40B4-BE49-F238E27FC236}">
                <a16:creationId xmlns:a16="http://schemas.microsoft.com/office/drawing/2014/main" id="{80D9BEAF-690A-EAC7-B2FE-6623C05240F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23368" r="-2" b="3647"/>
          <a:stretch/>
        </p:blipFill>
        <p:spPr bwMode="auto">
          <a:xfrm>
            <a:off x="6531427" y="640080"/>
            <a:ext cx="5122889" cy="2103120"/>
          </a:xfrm>
          <a:prstGeom prst="rect">
            <a:avLst/>
          </a:prstGeom>
          <a:solidFill>
            <a:srgbClr val="FFFFFF"/>
          </a:solidFill>
        </p:spPr>
      </p:pic>
      <p:sp>
        <p:nvSpPr>
          <p:cNvPr id="3" name="Content Placeholder 2">
            <a:extLst>
              <a:ext uri="{FF2B5EF4-FFF2-40B4-BE49-F238E27FC236}">
                <a16:creationId xmlns:a16="http://schemas.microsoft.com/office/drawing/2014/main" id="{D4418541-7290-F1A9-2357-CA26E074EF45}"/>
              </a:ext>
            </a:extLst>
          </p:cNvPr>
          <p:cNvSpPr>
            <a:spLocks noGrp="1"/>
          </p:cNvSpPr>
          <p:nvPr>
            <p:ph idx="21"/>
          </p:nvPr>
        </p:nvSpPr>
        <p:spPr>
          <a:xfrm>
            <a:off x="1280164" y="3226277"/>
            <a:ext cx="10374152" cy="3015811"/>
          </a:xfrm>
        </p:spPr>
        <p:txBody>
          <a:bodyPr>
            <a:normAutofit fontScale="92500" lnSpcReduction="10000"/>
          </a:bodyPr>
          <a:lstStyle/>
          <a:p>
            <a:pPr marL="0" indent="0">
              <a:buNone/>
            </a:pPr>
            <a:r>
              <a:rPr lang="en-US" sz="1600" b="1" dirty="0">
                <a:latin typeface="Helvetica" panose="020B0604020202020204" pitchFamily="34" charset="0"/>
                <a:cs typeface="Helvetica" panose="020B0604020202020204" pitchFamily="34" charset="0"/>
              </a:rPr>
              <a:t>Performance</a:t>
            </a:r>
            <a:r>
              <a:rPr lang="en-US" sz="1600" dirty="0">
                <a:latin typeface="Helvetica" panose="020B0604020202020204" pitchFamily="34" charset="0"/>
                <a:cs typeface="Helvetica" panose="020B0604020202020204" pitchFamily="34" charset="0"/>
              </a:rPr>
              <a:t> – Bootstrap relies on a smart layout system that works on all devices. To help speed things up, bootstrap keeps the files small. Core features include a responsive grid system with pre-designed components like forms, buttons, and navigation. Popular framework for building responsive, mobile-first websites.</a:t>
            </a:r>
          </a:p>
          <a:p>
            <a:pPr marL="0" indent="0">
              <a:buNone/>
            </a:pPr>
            <a:r>
              <a:rPr lang="en-US" sz="1600" b="1" dirty="0">
                <a:latin typeface="Helvetica" panose="020B0604020202020204" pitchFamily="34" charset="0"/>
                <a:cs typeface="Helvetica" panose="020B0604020202020204" pitchFamily="34" charset="0"/>
              </a:rPr>
              <a:t>Customizability </a:t>
            </a:r>
            <a:r>
              <a:rPr lang="en-US" sz="1600" dirty="0">
                <a:latin typeface="Helvetica" panose="020B0604020202020204" pitchFamily="34" charset="0"/>
                <a:cs typeface="Helvetica" panose="020B0604020202020204" pitchFamily="34" charset="0"/>
              </a:rPr>
              <a:t>– there are many things that you can change in Bootstrap providing many options for customizing it to the way that you want. You can make changes to the style of the design elements like buttons and menus to get a desired look and feel. Even with these many options, some believe that it is a little rigid for greater changes.</a:t>
            </a:r>
          </a:p>
          <a:p>
            <a:pPr marL="0" indent="0">
              <a:buNone/>
            </a:pPr>
            <a:r>
              <a:rPr lang="en-US" sz="1600" b="1" dirty="0">
                <a:latin typeface="Helvetica" panose="020B0604020202020204" pitchFamily="34" charset="0"/>
                <a:cs typeface="Helvetica" panose="020B0604020202020204" pitchFamily="34" charset="0"/>
              </a:rPr>
              <a:t>Community Support </a:t>
            </a:r>
            <a:r>
              <a:rPr lang="en-US" sz="1600" dirty="0">
                <a:latin typeface="Helvetica" panose="020B0604020202020204" pitchFamily="34" charset="0"/>
                <a:cs typeface="Helvetica" panose="020B0604020202020204" pitchFamily="34" charset="0"/>
              </a:rPr>
              <a:t>– Bootstrap is still very popular, and millions of websites use it. There is a large community of experienced users that will often provide help with questions.</a:t>
            </a:r>
          </a:p>
          <a:p>
            <a:pPr marL="0" indent="0">
              <a:buNone/>
            </a:pPr>
            <a:r>
              <a:rPr lang="en-US" sz="1600" b="1" dirty="0">
                <a:latin typeface="Helvetica" panose="020B0604020202020204" pitchFamily="34" charset="0"/>
                <a:cs typeface="Helvetica" panose="020B0604020202020204" pitchFamily="34" charset="0"/>
              </a:rPr>
              <a:t>Learning Curve </a:t>
            </a:r>
            <a:r>
              <a:rPr lang="en-US" sz="1600" dirty="0">
                <a:latin typeface="Helvetica" panose="020B0604020202020204" pitchFamily="34" charset="0"/>
                <a:cs typeface="Helvetica" panose="020B0604020202020204" pitchFamily="34" charset="0"/>
              </a:rPr>
              <a:t>– Bootstrap is a user-friendly framework that is easy for beginners. The code is simple and easy to learn. The documentation is extensive and includes a lot of examples for learning.</a:t>
            </a:r>
          </a:p>
          <a:p>
            <a:pPr marL="0" indent="0">
              <a:buNone/>
            </a:pPr>
            <a:r>
              <a:rPr lang="en-US" sz="1600" b="1" dirty="0">
                <a:latin typeface="Helvetica" panose="020B0604020202020204" pitchFamily="34" charset="0"/>
                <a:cs typeface="Helvetica" panose="020B0604020202020204" pitchFamily="34" charset="0"/>
              </a:rPr>
              <a:t>Feature Set </a:t>
            </a:r>
            <a:r>
              <a:rPr lang="en-US" sz="1600" dirty="0">
                <a:latin typeface="Helvetica" panose="020B0604020202020204" pitchFamily="34" charset="0"/>
                <a:cs typeface="Helvetica" panose="020B0604020202020204" pitchFamily="34" charset="0"/>
              </a:rPr>
              <a:t>– Bootstrap is feature rich. It includes features like a grid system for laying out your page, and ready-to-use components like buttons and navigation bars. It is responsive for smaller screens like phones and tablets and is supported by many different web browsers. Bootstrap includes tools for improving text styles and adding animations.</a:t>
            </a:r>
          </a:p>
        </p:txBody>
      </p:sp>
      <p:sp>
        <p:nvSpPr>
          <p:cNvPr id="6" name="TextBox 5">
            <a:extLst>
              <a:ext uri="{FF2B5EF4-FFF2-40B4-BE49-F238E27FC236}">
                <a16:creationId xmlns:a16="http://schemas.microsoft.com/office/drawing/2014/main" id="{DBB6E4C4-ED5B-6806-A264-6C11C6EDF76C}"/>
              </a:ext>
            </a:extLst>
          </p:cNvPr>
          <p:cNvSpPr txBox="1"/>
          <p:nvPr/>
        </p:nvSpPr>
        <p:spPr>
          <a:xfrm>
            <a:off x="8298667" y="6242088"/>
            <a:ext cx="3355649" cy="276999"/>
          </a:xfrm>
          <a:prstGeom prst="rect">
            <a:avLst/>
          </a:prstGeom>
          <a:noFill/>
        </p:spPr>
        <p:txBody>
          <a:bodyPr wrap="square" rtlCol="0">
            <a:spAutoFit/>
          </a:bodyPr>
          <a:lstStyle/>
          <a:p>
            <a:r>
              <a:rPr lang="en-US" sz="1200" b="0" i="0" dirty="0">
                <a:solidFill>
                  <a:schemeClr val="tx1"/>
                </a:solidFill>
                <a:effectLst/>
                <a:latin typeface="Helvetica" panose="020B0604020202020204" pitchFamily="34" charset="0"/>
                <a:cs typeface="Helvetica" panose="020B0604020202020204" pitchFamily="34" charset="0"/>
              </a:rPr>
              <a:t>(</a:t>
            </a:r>
            <a:r>
              <a:rPr lang="en-US" sz="1200" b="0" i="1" dirty="0">
                <a:solidFill>
                  <a:schemeClr val="tx1"/>
                </a:solidFill>
                <a:effectLst/>
                <a:latin typeface="Helvetica" panose="020B0604020202020204" pitchFamily="34" charset="0"/>
                <a:cs typeface="Helvetica" panose="020B0604020202020204" pitchFamily="34" charset="0"/>
              </a:rPr>
              <a:t>Best CSS Frameworks </a:t>
            </a:r>
            <a:r>
              <a:rPr lang="en-US" sz="1200" b="0" i="1" dirty="0">
                <a:effectLst/>
                <a:latin typeface="Helvetica" panose="020B0604020202020204" pitchFamily="34" charset="0"/>
                <a:cs typeface="Helvetica" panose="020B0604020202020204" pitchFamily="34" charset="0"/>
              </a:rPr>
              <a:t>2024 </a:t>
            </a:r>
            <a:r>
              <a:rPr lang="en-US" sz="1200" b="0" i="1" dirty="0">
                <a:solidFill>
                  <a:schemeClr val="tx1"/>
                </a:solidFill>
                <a:effectLst/>
                <a:latin typeface="Helvetica" panose="020B0604020202020204" pitchFamily="34" charset="0"/>
                <a:cs typeface="Helvetica" panose="020B0604020202020204" pitchFamily="34" charset="0"/>
              </a:rPr>
              <a:t>Compared</a:t>
            </a:r>
            <a:r>
              <a:rPr lang="en-US" sz="1200" b="0" i="0" dirty="0">
                <a:solidFill>
                  <a:schemeClr val="tx1"/>
                </a:solidFill>
                <a:effectLst/>
                <a:latin typeface="Helvetica" panose="020B0604020202020204" pitchFamily="34" charset="0"/>
                <a:cs typeface="Helvetica" panose="020B0604020202020204" pitchFamily="34" charset="0"/>
              </a:rPr>
              <a:t>, n.d.)</a:t>
            </a:r>
            <a:endParaRPr lang="en-US" sz="1200"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1450287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64C0E11-7DE4-D558-C3EF-9B3C7A9BF17D}"/>
              </a:ext>
            </a:extLst>
          </p:cNvPr>
          <p:cNvSpPr>
            <a:spLocks noGrp="1"/>
          </p:cNvSpPr>
          <p:nvPr>
            <p:ph type="title"/>
          </p:nvPr>
        </p:nvSpPr>
        <p:spPr>
          <a:xfrm>
            <a:off x="2120668" y="615912"/>
            <a:ext cx="3227186" cy="791556"/>
          </a:xfrm>
        </p:spPr>
        <p:txBody>
          <a:bodyPr anchor="ctr">
            <a:normAutofit/>
          </a:bodyPr>
          <a:lstStyle/>
          <a:p>
            <a:r>
              <a:rPr lang="en-US" dirty="0" err="1"/>
              <a:t>Bulma</a:t>
            </a:r>
            <a:endParaRPr lang="en-US" dirty="0"/>
          </a:p>
        </p:txBody>
      </p:sp>
      <p:sp>
        <p:nvSpPr>
          <p:cNvPr id="3" name="Content Placeholder 2">
            <a:extLst>
              <a:ext uri="{FF2B5EF4-FFF2-40B4-BE49-F238E27FC236}">
                <a16:creationId xmlns:a16="http://schemas.microsoft.com/office/drawing/2014/main" id="{D4418541-7290-F1A9-2357-CA26E074EF45}"/>
              </a:ext>
            </a:extLst>
          </p:cNvPr>
          <p:cNvSpPr>
            <a:spLocks noGrp="1"/>
          </p:cNvSpPr>
          <p:nvPr>
            <p:ph idx="21"/>
          </p:nvPr>
        </p:nvSpPr>
        <p:spPr>
          <a:xfrm>
            <a:off x="866899" y="2909455"/>
            <a:ext cx="11162805" cy="3607820"/>
          </a:xfrm>
        </p:spPr>
        <p:txBody>
          <a:bodyPr>
            <a:normAutofit fontScale="92500" lnSpcReduction="10000"/>
          </a:bodyPr>
          <a:lstStyle/>
          <a:p>
            <a:pPr marL="0" indent="0">
              <a:buNone/>
            </a:pPr>
            <a:r>
              <a:rPr lang="en-US" sz="1600" b="1" dirty="0">
                <a:latin typeface="Helvetica" panose="020B0604020202020204" pitchFamily="34" charset="0"/>
                <a:cs typeface="Helvetica" panose="020B0604020202020204" pitchFamily="34" charset="0"/>
              </a:rPr>
              <a:t>Performance</a:t>
            </a:r>
            <a:r>
              <a:rPr lang="en-US" sz="1600" dirty="0">
                <a:latin typeface="Helvetica" panose="020B0604020202020204" pitchFamily="34" charset="0"/>
                <a:cs typeface="Helvetica" panose="020B0604020202020204" pitchFamily="34" charset="0"/>
              </a:rPr>
              <a:t> – Making websites run quickly and smoothly is </a:t>
            </a:r>
            <a:r>
              <a:rPr lang="en-US" sz="1600" dirty="0" err="1">
                <a:latin typeface="Helvetica" panose="020B0604020202020204" pitchFamily="34" charset="0"/>
                <a:cs typeface="Helvetica" panose="020B0604020202020204" pitchFamily="34" charset="0"/>
              </a:rPr>
              <a:t>Bulma’s</a:t>
            </a:r>
            <a:r>
              <a:rPr lang="en-US" sz="1600" dirty="0">
                <a:latin typeface="Helvetica" panose="020B0604020202020204" pitchFamily="34" charset="0"/>
                <a:cs typeface="Helvetica" panose="020B0604020202020204" pitchFamily="34" charset="0"/>
              </a:rPr>
              <a:t> primary objective. Utilizing CSS Flexbox for laying out and arranging items on the page improves on the speed. Including only the necessary bits of CSS helps keep file sizes at a minimum.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 also ensures that pictures don’t load all at once to avoid a slow loading website. </a:t>
            </a:r>
            <a:r>
              <a:rPr lang="en-US" sz="1600" dirty="0" err="1">
                <a:latin typeface="Helvetica" panose="020B0604020202020204" pitchFamily="34" charset="0"/>
                <a:cs typeface="Helvetica" panose="020B0604020202020204" pitchFamily="34" charset="0"/>
              </a:rPr>
              <a:t>Bulma’s</a:t>
            </a:r>
            <a:r>
              <a:rPr lang="en-US" sz="1600" dirty="0">
                <a:latin typeface="Helvetica" panose="020B0604020202020204" pitchFamily="34" charset="0"/>
                <a:cs typeface="Helvetica" panose="020B0604020202020204" pitchFamily="34" charset="0"/>
              </a:rPr>
              <a:t> primary focus is speed.</a:t>
            </a:r>
          </a:p>
          <a:p>
            <a:pPr marL="0" indent="0">
              <a:buNone/>
            </a:pPr>
            <a:r>
              <a:rPr lang="en-US" sz="1600" b="1" dirty="0">
                <a:latin typeface="Helvetica" panose="020B0604020202020204" pitchFamily="34" charset="0"/>
                <a:cs typeface="Helvetica" panose="020B0604020202020204" pitchFamily="34" charset="0"/>
              </a:rPr>
              <a:t>Customizability </a:t>
            </a:r>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 is perfect for those that like to tweak things. Built on a platform that only lets you use the parts you need it still provides the capability to change the look of almost everything. Simple color and font changes can be made directly in CSS or for more detailed changes by using the advanced feature called Sass variables. Adding new elements or adjusting things is easy and straightforward.</a:t>
            </a:r>
          </a:p>
          <a:p>
            <a:pPr marL="0" indent="0">
              <a:buNone/>
            </a:pPr>
            <a:r>
              <a:rPr lang="en-US" sz="1600" b="1" dirty="0">
                <a:latin typeface="Helvetica" panose="020B0604020202020204" pitchFamily="34" charset="0"/>
                <a:cs typeface="Helvetica" panose="020B0604020202020204" pitchFamily="34" charset="0"/>
              </a:rPr>
              <a:t>Community Support </a:t>
            </a:r>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 is an open-source project with strong community support. Many people that are supportive of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 are active on Stack Overflow and </a:t>
            </a:r>
            <a:r>
              <a:rPr lang="en-US" sz="1600" dirty="0" err="1">
                <a:latin typeface="Helvetica" panose="020B0604020202020204" pitchFamily="34" charset="0"/>
                <a:cs typeface="Helvetica" panose="020B0604020202020204" pitchFamily="34" charset="0"/>
              </a:rPr>
              <a:t>Github</a:t>
            </a:r>
            <a:r>
              <a:rPr lang="en-US" sz="1600" dirty="0">
                <a:latin typeface="Helvetica" panose="020B0604020202020204" pitchFamily="34" charset="0"/>
                <a:cs typeface="Helvetica" panose="020B0604020202020204" pitchFamily="34" charset="0"/>
              </a:rPr>
              <a:t> and will often provide answers to questions. The support is reliable while there may not be as many available guides and tutorials.</a:t>
            </a:r>
          </a:p>
          <a:p>
            <a:pPr marL="0" indent="0">
              <a:buNone/>
            </a:pPr>
            <a:r>
              <a:rPr lang="en-US" sz="1600" b="1" dirty="0">
                <a:latin typeface="Helvetica" panose="020B0604020202020204" pitchFamily="34" charset="0"/>
                <a:cs typeface="Helvetica" panose="020B0604020202020204" pitchFamily="34" charset="0"/>
              </a:rPr>
              <a:t>Learning Curve </a:t>
            </a:r>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 is simple and easy to get started using. Because it uses simple CSS classes that makes sense, it is easy to learn it quickly.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 is user friendly for beginners and even easier for anyone with a basic understanding of HTML, CSS and JavaScript.</a:t>
            </a:r>
          </a:p>
          <a:p>
            <a:pPr marL="0" indent="0">
              <a:buNone/>
            </a:pPr>
            <a:r>
              <a:rPr lang="en-US" sz="1600" b="1" dirty="0">
                <a:latin typeface="Helvetica" panose="020B0604020202020204" pitchFamily="34" charset="0"/>
                <a:cs typeface="Helvetica" panose="020B0604020202020204" pitchFamily="34" charset="0"/>
              </a:rPr>
              <a:t>Feature Set </a:t>
            </a:r>
            <a:r>
              <a:rPr lang="en-US" sz="1600" dirty="0">
                <a:latin typeface="Helvetica" panose="020B0604020202020204" pitchFamily="34" charset="0"/>
                <a:cs typeface="Helvetica" panose="020B0604020202020204" pitchFamily="34" charset="0"/>
              </a:rPr>
              <a:t>– </a:t>
            </a:r>
            <a:r>
              <a:rPr lang="en-US" sz="1600" dirty="0" err="1">
                <a:latin typeface="Helvetica" panose="020B0604020202020204" pitchFamily="34" charset="0"/>
                <a:cs typeface="Helvetica" panose="020B0604020202020204" pitchFamily="34" charset="0"/>
              </a:rPr>
              <a:t>Bulma</a:t>
            </a:r>
            <a:r>
              <a:rPr lang="en-US" sz="1600" dirty="0">
                <a:latin typeface="Helvetica" panose="020B0604020202020204" pitchFamily="34" charset="0"/>
                <a:cs typeface="Helvetica" panose="020B0604020202020204" pitchFamily="34" charset="0"/>
              </a:rPr>
              <a:t> comes with many options for creating your webpage. Included are options for organizing your page, like columns and ready to use features like buttons and forms. It is supported by all major browsers and is responsive for smaller mobile device screens. It does require additional tools to support things that move or react with JavaScript interactions.</a:t>
            </a:r>
          </a:p>
        </p:txBody>
      </p:sp>
      <p:sp>
        <p:nvSpPr>
          <p:cNvPr id="6" name="TextBox 5">
            <a:extLst>
              <a:ext uri="{FF2B5EF4-FFF2-40B4-BE49-F238E27FC236}">
                <a16:creationId xmlns:a16="http://schemas.microsoft.com/office/drawing/2014/main" id="{DBB6E4C4-ED5B-6806-A264-6C11C6EDF76C}"/>
              </a:ext>
            </a:extLst>
          </p:cNvPr>
          <p:cNvSpPr txBox="1"/>
          <p:nvPr/>
        </p:nvSpPr>
        <p:spPr>
          <a:xfrm>
            <a:off x="8674055" y="6378775"/>
            <a:ext cx="3355649" cy="276999"/>
          </a:xfrm>
          <a:prstGeom prst="rect">
            <a:avLst/>
          </a:prstGeom>
          <a:noFill/>
        </p:spPr>
        <p:txBody>
          <a:bodyPr wrap="square" rtlCol="0">
            <a:spAutoFit/>
          </a:bodyPr>
          <a:lstStyle/>
          <a:p>
            <a:r>
              <a:rPr lang="en-US" sz="1200" b="0" i="0" dirty="0">
                <a:solidFill>
                  <a:schemeClr val="tx1"/>
                </a:solidFill>
                <a:effectLst/>
                <a:latin typeface="Helvetica" panose="020B0604020202020204" pitchFamily="34" charset="0"/>
                <a:cs typeface="Helvetica" panose="020B0604020202020204" pitchFamily="34" charset="0"/>
              </a:rPr>
              <a:t>(</a:t>
            </a:r>
            <a:r>
              <a:rPr lang="en-US" sz="1200" b="0" i="1" dirty="0">
                <a:solidFill>
                  <a:schemeClr val="tx1"/>
                </a:solidFill>
                <a:effectLst/>
                <a:latin typeface="Helvetica" panose="020B0604020202020204" pitchFamily="34" charset="0"/>
                <a:cs typeface="Helvetica" panose="020B0604020202020204" pitchFamily="34" charset="0"/>
              </a:rPr>
              <a:t>Best CSS Frameworks </a:t>
            </a:r>
            <a:r>
              <a:rPr lang="en-US" sz="1200" b="0" i="1" dirty="0">
                <a:effectLst/>
                <a:latin typeface="Helvetica" panose="020B0604020202020204" pitchFamily="34" charset="0"/>
                <a:cs typeface="Helvetica" panose="020B0604020202020204" pitchFamily="34" charset="0"/>
              </a:rPr>
              <a:t>2024 </a:t>
            </a:r>
            <a:r>
              <a:rPr lang="en-US" sz="1200" b="0" i="1" dirty="0">
                <a:solidFill>
                  <a:schemeClr val="tx1"/>
                </a:solidFill>
                <a:effectLst/>
                <a:latin typeface="Helvetica" panose="020B0604020202020204" pitchFamily="34" charset="0"/>
                <a:cs typeface="Helvetica" panose="020B0604020202020204" pitchFamily="34" charset="0"/>
              </a:rPr>
              <a:t>Compared</a:t>
            </a:r>
            <a:r>
              <a:rPr lang="en-US" sz="1200" b="0" i="0" dirty="0">
                <a:solidFill>
                  <a:schemeClr val="tx1"/>
                </a:solidFill>
                <a:effectLst/>
                <a:latin typeface="Helvetica" panose="020B0604020202020204" pitchFamily="34" charset="0"/>
                <a:cs typeface="Helvetica" panose="020B0604020202020204" pitchFamily="34" charset="0"/>
              </a:rPr>
              <a:t>, n.d.)</a:t>
            </a:r>
            <a:endParaRPr lang="en-US" sz="1200" dirty="0">
              <a:solidFill>
                <a:schemeClr val="tx1"/>
              </a:solidFill>
              <a:latin typeface="Helvetica" panose="020B0604020202020204" pitchFamily="34" charset="0"/>
              <a:cs typeface="Helvetica" panose="020B0604020202020204" pitchFamily="34" charset="0"/>
            </a:endParaRPr>
          </a:p>
        </p:txBody>
      </p:sp>
      <p:pic>
        <p:nvPicPr>
          <p:cNvPr id="3074" name="Picture 2" descr="Bulma">
            <a:extLst>
              <a:ext uri="{FF2B5EF4-FFF2-40B4-BE49-F238E27FC236}">
                <a16:creationId xmlns:a16="http://schemas.microsoft.com/office/drawing/2014/main" id="{D5460ECD-C557-C2B6-8C8F-404BA00FBDC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204760" y="340725"/>
            <a:ext cx="4073563" cy="22913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586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68171-F501-5EC9-8849-5D0FE73AE00B}"/>
              </a:ext>
            </a:extLst>
          </p:cNvPr>
          <p:cNvSpPr>
            <a:spLocks noGrp="1"/>
          </p:cNvSpPr>
          <p:nvPr>
            <p:ph type="ctrTitle"/>
          </p:nvPr>
        </p:nvSpPr>
        <p:spPr>
          <a:xfrm>
            <a:off x="1305206" y="355593"/>
            <a:ext cx="10242641" cy="1406808"/>
          </a:xfrm>
        </p:spPr>
        <p:txBody>
          <a:bodyPr/>
          <a:lstStyle/>
          <a:p>
            <a:r>
              <a:rPr lang="en-US" dirty="0">
                <a:latin typeface="Helvetica" panose="020B0604020202020204" pitchFamily="34" charset="0"/>
                <a:cs typeface="Helvetica" panose="020B0604020202020204" pitchFamily="34" charset="0"/>
              </a:rPr>
              <a:t>Bootstrap vs </a:t>
            </a:r>
            <a:r>
              <a:rPr lang="en-US" dirty="0" err="1">
                <a:latin typeface="Helvetica" panose="020B0604020202020204" pitchFamily="34" charset="0"/>
                <a:cs typeface="Helvetica" panose="020B0604020202020204" pitchFamily="34" charset="0"/>
              </a:rPr>
              <a:t>Bulma</a:t>
            </a:r>
            <a:br>
              <a:rPr lang="en-US" dirty="0">
                <a:latin typeface="Helvetica" panose="020B0604020202020204" pitchFamily="34" charset="0"/>
                <a:cs typeface="Helvetica" panose="020B0604020202020204" pitchFamily="34" charset="0"/>
              </a:rPr>
            </a:br>
            <a:r>
              <a:rPr lang="en-US" dirty="0">
                <a:latin typeface="Helvetica" panose="020B0604020202020204" pitchFamily="34" charset="0"/>
                <a:cs typeface="Helvetica" panose="020B0604020202020204" pitchFamily="34" charset="0"/>
              </a:rPr>
              <a:t>A Side-by-side comparison</a:t>
            </a:r>
          </a:p>
        </p:txBody>
      </p:sp>
      <p:sp>
        <p:nvSpPr>
          <p:cNvPr id="3" name="Subtitle 2">
            <a:extLst>
              <a:ext uri="{FF2B5EF4-FFF2-40B4-BE49-F238E27FC236}">
                <a16:creationId xmlns:a16="http://schemas.microsoft.com/office/drawing/2014/main" id="{338A9D03-6CF8-D31E-2E06-88AEBCEF7D9B}"/>
              </a:ext>
            </a:extLst>
          </p:cNvPr>
          <p:cNvSpPr>
            <a:spLocks noGrp="1"/>
          </p:cNvSpPr>
          <p:nvPr>
            <p:ph type="subTitle" idx="1"/>
          </p:nvPr>
        </p:nvSpPr>
        <p:spPr>
          <a:xfrm>
            <a:off x="1367327" y="1909721"/>
            <a:ext cx="2414693" cy="397643"/>
          </a:xfrm>
        </p:spPr>
        <p:txBody>
          <a:bodyPr/>
          <a:lstStyle/>
          <a:p>
            <a:r>
              <a:rPr lang="en-US" dirty="0">
                <a:latin typeface="Helvetica" panose="020B0604020202020204" pitchFamily="34" charset="0"/>
                <a:cs typeface="Helvetica" panose="020B0604020202020204" pitchFamily="34" charset="0"/>
              </a:rPr>
              <a:t>Quick Glance:</a:t>
            </a:r>
          </a:p>
          <a:p>
            <a:endParaRPr lang="en-US" dirty="0">
              <a:latin typeface="Helvetica" panose="020B0604020202020204" pitchFamily="34" charset="0"/>
              <a:cs typeface="Helvetica" panose="020B0604020202020204" pitchFamily="34" charset="0"/>
            </a:endParaRPr>
          </a:p>
        </p:txBody>
      </p:sp>
      <p:pic>
        <p:nvPicPr>
          <p:cNvPr id="6" name="Picture Placeholder 21" descr="Mountains under near dusk sky">
            <a:extLst>
              <a:ext uri="{FF2B5EF4-FFF2-40B4-BE49-F238E27FC236}">
                <a16:creationId xmlns:a16="http://schemas.microsoft.com/office/drawing/2014/main" id="{56606EF5-1CC7-5421-5CF4-C03704056CCA}"/>
              </a:ext>
            </a:extLst>
          </p:cNvPr>
          <p:cNvPicPr>
            <a:picLocks noGrp="1" noChangeAspect="1"/>
          </p:cNvPicPr>
          <p:nvPr>
            <p:ph type="pic" sz="quarter" idx="13"/>
          </p:nvPr>
        </p:nvPicPr>
        <p:blipFill rotWithShape="1">
          <a:blip r:embed="rId3"/>
          <a:srcRect l="16939" r="16939"/>
          <a:stretch/>
        </p:blipFill>
        <p:spPr>
          <a:xfrm>
            <a:off x="9725114" y="4157445"/>
            <a:ext cx="1828156" cy="1828160"/>
          </a:xfrm>
        </p:spPr>
      </p:pic>
      <p:graphicFrame>
        <p:nvGraphicFramePr>
          <p:cNvPr id="5" name="Table 4">
            <a:extLst>
              <a:ext uri="{FF2B5EF4-FFF2-40B4-BE49-F238E27FC236}">
                <a16:creationId xmlns:a16="http://schemas.microsoft.com/office/drawing/2014/main" id="{71AD5DDE-27F5-458D-B957-01695F863F92}"/>
              </a:ext>
            </a:extLst>
          </p:cNvPr>
          <p:cNvGraphicFramePr>
            <a:graphicFrameLocks noGrp="1"/>
          </p:cNvGraphicFramePr>
          <p:nvPr>
            <p:extLst>
              <p:ext uri="{D42A27DB-BD31-4B8C-83A1-F6EECF244321}">
                <p14:modId xmlns:p14="http://schemas.microsoft.com/office/powerpoint/2010/main" val="2764705845"/>
              </p:ext>
            </p:extLst>
          </p:nvPr>
        </p:nvGraphicFramePr>
        <p:xfrm>
          <a:off x="1427148" y="2403663"/>
          <a:ext cx="9836208" cy="1112520"/>
        </p:xfrm>
        <a:graphic>
          <a:graphicData uri="http://schemas.openxmlformats.org/drawingml/2006/table">
            <a:tbl>
              <a:tblPr firstRow="1" bandRow="1">
                <a:tableStyleId>{9DCAF9ED-07DC-4A11-8D7F-57B35C25682E}</a:tableStyleId>
              </a:tblPr>
              <a:tblGrid>
                <a:gridCol w="1298482">
                  <a:extLst>
                    <a:ext uri="{9D8B030D-6E8A-4147-A177-3AD203B41FA5}">
                      <a16:colId xmlns:a16="http://schemas.microsoft.com/office/drawing/2014/main" val="3368824205"/>
                    </a:ext>
                  </a:extLst>
                </a:gridCol>
                <a:gridCol w="1561572">
                  <a:extLst>
                    <a:ext uri="{9D8B030D-6E8A-4147-A177-3AD203B41FA5}">
                      <a16:colId xmlns:a16="http://schemas.microsoft.com/office/drawing/2014/main" val="200626779"/>
                    </a:ext>
                  </a:extLst>
                </a:gridCol>
                <a:gridCol w="1561572">
                  <a:extLst>
                    <a:ext uri="{9D8B030D-6E8A-4147-A177-3AD203B41FA5}">
                      <a16:colId xmlns:a16="http://schemas.microsoft.com/office/drawing/2014/main" val="2193638316"/>
                    </a:ext>
                  </a:extLst>
                </a:gridCol>
                <a:gridCol w="1960453">
                  <a:extLst>
                    <a:ext uri="{9D8B030D-6E8A-4147-A177-3AD203B41FA5}">
                      <a16:colId xmlns:a16="http://schemas.microsoft.com/office/drawing/2014/main" val="1537693345"/>
                    </a:ext>
                  </a:extLst>
                </a:gridCol>
                <a:gridCol w="1646440">
                  <a:extLst>
                    <a:ext uri="{9D8B030D-6E8A-4147-A177-3AD203B41FA5}">
                      <a16:colId xmlns:a16="http://schemas.microsoft.com/office/drawing/2014/main" val="2545196679"/>
                    </a:ext>
                  </a:extLst>
                </a:gridCol>
                <a:gridCol w="1807689">
                  <a:extLst>
                    <a:ext uri="{9D8B030D-6E8A-4147-A177-3AD203B41FA5}">
                      <a16:colId xmlns:a16="http://schemas.microsoft.com/office/drawing/2014/main" val="3525073477"/>
                    </a:ext>
                  </a:extLst>
                </a:gridCol>
              </a:tblGrid>
              <a:tr h="370840">
                <a:tc>
                  <a:txBody>
                    <a:bodyPr/>
                    <a:lstStyle/>
                    <a:p>
                      <a:r>
                        <a:rPr lang="en-US" sz="1400" dirty="0">
                          <a:latin typeface="Helvetica" panose="020B0604020202020204" pitchFamily="34" charset="0"/>
                          <a:cs typeface="Helvetica" panose="020B0604020202020204" pitchFamily="34" charset="0"/>
                        </a:rPr>
                        <a:t>Framework</a:t>
                      </a:r>
                    </a:p>
                  </a:txBody>
                  <a:tcPr/>
                </a:tc>
                <a:tc>
                  <a:txBody>
                    <a:bodyPr/>
                    <a:lstStyle/>
                    <a:p>
                      <a:r>
                        <a:rPr lang="en-US" sz="1400" dirty="0">
                          <a:latin typeface="Helvetica" panose="020B0604020202020204" pitchFamily="34" charset="0"/>
                          <a:cs typeface="Helvetica" panose="020B0604020202020204" pitchFamily="34" charset="0"/>
                        </a:rPr>
                        <a:t>Performance</a:t>
                      </a:r>
                    </a:p>
                  </a:txBody>
                  <a:tcPr/>
                </a:tc>
                <a:tc>
                  <a:txBody>
                    <a:bodyPr/>
                    <a:lstStyle/>
                    <a:p>
                      <a:r>
                        <a:rPr lang="en-US" sz="1400" dirty="0">
                          <a:latin typeface="Helvetica" panose="020B0604020202020204" pitchFamily="34" charset="0"/>
                          <a:cs typeface="Helvetica" panose="020B0604020202020204" pitchFamily="34" charset="0"/>
                        </a:rPr>
                        <a:t>Customizability</a:t>
                      </a:r>
                    </a:p>
                  </a:txBody>
                  <a:tcPr/>
                </a:tc>
                <a:tc>
                  <a:txBody>
                    <a:bodyPr/>
                    <a:lstStyle/>
                    <a:p>
                      <a:r>
                        <a:rPr lang="en-US" sz="1400" dirty="0">
                          <a:latin typeface="Helvetica" panose="020B0604020202020204" pitchFamily="34" charset="0"/>
                          <a:cs typeface="Helvetica" panose="020B0604020202020204" pitchFamily="34" charset="0"/>
                        </a:rPr>
                        <a:t>Community Support</a:t>
                      </a:r>
                    </a:p>
                  </a:txBody>
                  <a:tcPr/>
                </a:tc>
                <a:tc>
                  <a:txBody>
                    <a:bodyPr/>
                    <a:lstStyle/>
                    <a:p>
                      <a:r>
                        <a:rPr lang="en-US" sz="1400" dirty="0">
                          <a:latin typeface="Helvetica" panose="020B0604020202020204" pitchFamily="34" charset="0"/>
                          <a:cs typeface="Helvetica" panose="020B0604020202020204" pitchFamily="34" charset="0"/>
                        </a:rPr>
                        <a:t>Learning Curve</a:t>
                      </a:r>
                    </a:p>
                  </a:txBody>
                  <a:tcPr/>
                </a:tc>
                <a:tc>
                  <a:txBody>
                    <a:bodyPr/>
                    <a:lstStyle/>
                    <a:p>
                      <a:r>
                        <a:rPr lang="en-US" sz="1400" dirty="0">
                          <a:latin typeface="Helvetica" panose="020B0604020202020204" pitchFamily="34" charset="0"/>
                          <a:cs typeface="Helvetica" panose="020B0604020202020204" pitchFamily="34" charset="0"/>
                        </a:rPr>
                        <a:t>Feature Set</a:t>
                      </a:r>
                    </a:p>
                  </a:txBody>
                  <a:tcPr/>
                </a:tc>
                <a:extLst>
                  <a:ext uri="{0D108BD9-81ED-4DB2-BD59-A6C34878D82A}">
                    <a16:rowId xmlns:a16="http://schemas.microsoft.com/office/drawing/2014/main" val="538576474"/>
                  </a:ext>
                </a:extLst>
              </a:tr>
              <a:tr h="370840">
                <a:tc>
                  <a:txBody>
                    <a:bodyPr/>
                    <a:lstStyle/>
                    <a:p>
                      <a:r>
                        <a:rPr lang="en-US" sz="1400" b="1" dirty="0">
                          <a:latin typeface="Helvetica" panose="020B0604020202020204" pitchFamily="34" charset="0"/>
                          <a:cs typeface="Helvetica" panose="020B0604020202020204" pitchFamily="34" charset="0"/>
                        </a:rPr>
                        <a:t>Bootstrap</a:t>
                      </a:r>
                    </a:p>
                  </a:txBody>
                  <a:tcPr/>
                </a:tc>
                <a:tc>
                  <a:txBody>
                    <a:bodyPr/>
                    <a:lstStyle/>
                    <a:p>
                      <a:r>
                        <a:rPr lang="en-US" sz="1400" dirty="0">
                          <a:latin typeface="Helvetica" panose="020B0604020202020204" pitchFamily="34" charset="0"/>
                          <a:cs typeface="Helvetica" panose="020B0604020202020204" pitchFamily="34" charset="0"/>
                        </a:rPr>
                        <a:t>Fast</a:t>
                      </a:r>
                    </a:p>
                  </a:txBody>
                  <a:tcPr/>
                </a:tc>
                <a:tc>
                  <a:txBody>
                    <a:bodyPr/>
                    <a:lstStyle/>
                    <a:p>
                      <a:r>
                        <a:rPr lang="en-US" sz="1400" dirty="0">
                          <a:latin typeface="Helvetica" panose="020B0604020202020204" pitchFamily="34" charset="0"/>
                          <a:cs typeface="Helvetica" panose="020B0604020202020204" pitchFamily="34" charset="0"/>
                        </a:rPr>
                        <a:t>Moderate</a:t>
                      </a:r>
                    </a:p>
                  </a:txBody>
                  <a:tcPr/>
                </a:tc>
                <a:tc>
                  <a:txBody>
                    <a:bodyPr/>
                    <a:lstStyle/>
                    <a:p>
                      <a:r>
                        <a:rPr lang="en-US" sz="1400" dirty="0">
                          <a:latin typeface="Helvetica" panose="020B0604020202020204" pitchFamily="34" charset="0"/>
                          <a:cs typeface="Helvetica" panose="020B0604020202020204" pitchFamily="34" charset="0"/>
                        </a:rPr>
                        <a:t>High</a:t>
                      </a:r>
                    </a:p>
                  </a:txBody>
                  <a:tcPr/>
                </a:tc>
                <a:tc>
                  <a:txBody>
                    <a:bodyPr/>
                    <a:lstStyle/>
                    <a:p>
                      <a:r>
                        <a:rPr lang="en-US" sz="1400" dirty="0">
                          <a:latin typeface="Helvetica" panose="020B0604020202020204" pitchFamily="34" charset="0"/>
                          <a:cs typeface="Helvetica" panose="020B0604020202020204" pitchFamily="34" charset="0"/>
                        </a:rPr>
                        <a:t>Easy</a:t>
                      </a:r>
                    </a:p>
                  </a:txBody>
                  <a:tcPr/>
                </a:tc>
                <a:tc>
                  <a:txBody>
                    <a:bodyPr/>
                    <a:lstStyle/>
                    <a:p>
                      <a:r>
                        <a:rPr lang="en-US" sz="1400" dirty="0">
                          <a:latin typeface="Helvetica" panose="020B0604020202020204" pitchFamily="34" charset="0"/>
                          <a:cs typeface="Helvetica" panose="020B0604020202020204" pitchFamily="34" charset="0"/>
                        </a:rPr>
                        <a:t>Rich</a:t>
                      </a:r>
                    </a:p>
                  </a:txBody>
                  <a:tcPr/>
                </a:tc>
                <a:extLst>
                  <a:ext uri="{0D108BD9-81ED-4DB2-BD59-A6C34878D82A}">
                    <a16:rowId xmlns:a16="http://schemas.microsoft.com/office/drawing/2014/main" val="3913745538"/>
                  </a:ext>
                </a:extLst>
              </a:tr>
              <a:tr h="370840">
                <a:tc>
                  <a:txBody>
                    <a:bodyPr/>
                    <a:lstStyle/>
                    <a:p>
                      <a:r>
                        <a:rPr lang="en-US" sz="1400" b="1" dirty="0" err="1">
                          <a:latin typeface="Helvetica" panose="020B0604020202020204" pitchFamily="34" charset="0"/>
                          <a:cs typeface="Helvetica" panose="020B0604020202020204" pitchFamily="34" charset="0"/>
                        </a:rPr>
                        <a:t>Bulma</a:t>
                      </a:r>
                      <a:endParaRPr lang="en-US" sz="1400" b="1" dirty="0">
                        <a:latin typeface="Helvetica" panose="020B0604020202020204" pitchFamily="34" charset="0"/>
                        <a:cs typeface="Helvetica" panose="020B0604020202020204" pitchFamily="34" charset="0"/>
                      </a:endParaRPr>
                    </a:p>
                  </a:txBody>
                  <a:tcPr/>
                </a:tc>
                <a:tc>
                  <a:txBody>
                    <a:bodyPr/>
                    <a:lstStyle/>
                    <a:p>
                      <a:r>
                        <a:rPr lang="en-US" sz="1400" dirty="0">
                          <a:latin typeface="Helvetica" panose="020B0604020202020204" pitchFamily="34" charset="0"/>
                          <a:cs typeface="Helvetica" panose="020B0604020202020204" pitchFamily="34" charset="0"/>
                        </a:rPr>
                        <a:t>Very Fast</a:t>
                      </a:r>
                    </a:p>
                  </a:txBody>
                  <a:tcPr/>
                </a:tc>
                <a:tc>
                  <a:txBody>
                    <a:bodyPr/>
                    <a:lstStyle/>
                    <a:p>
                      <a:r>
                        <a:rPr lang="en-US" sz="1400" dirty="0">
                          <a:latin typeface="Helvetica" panose="020B0604020202020204" pitchFamily="34" charset="0"/>
                          <a:cs typeface="Helvetica" panose="020B0604020202020204" pitchFamily="34" charset="0"/>
                        </a:rPr>
                        <a:t>High</a:t>
                      </a:r>
                    </a:p>
                  </a:txBody>
                  <a:tcPr/>
                </a:tc>
                <a:tc>
                  <a:txBody>
                    <a:bodyPr/>
                    <a:lstStyle/>
                    <a:p>
                      <a:r>
                        <a:rPr lang="en-US" sz="1400" dirty="0">
                          <a:latin typeface="Helvetica" panose="020B0604020202020204" pitchFamily="34" charset="0"/>
                          <a:cs typeface="Helvetica" panose="020B0604020202020204" pitchFamily="34" charset="0"/>
                        </a:rPr>
                        <a:t>Low</a:t>
                      </a:r>
                    </a:p>
                  </a:txBody>
                  <a:tcPr/>
                </a:tc>
                <a:tc>
                  <a:txBody>
                    <a:bodyPr/>
                    <a:lstStyle/>
                    <a:p>
                      <a:r>
                        <a:rPr lang="en-US" sz="1400" dirty="0">
                          <a:latin typeface="Helvetica" panose="020B0604020202020204" pitchFamily="34" charset="0"/>
                          <a:cs typeface="Helvetica" panose="020B0604020202020204" pitchFamily="34" charset="0"/>
                        </a:rPr>
                        <a:t>Easy</a:t>
                      </a:r>
                    </a:p>
                  </a:txBody>
                  <a:tcPr/>
                </a:tc>
                <a:tc>
                  <a:txBody>
                    <a:bodyPr/>
                    <a:lstStyle/>
                    <a:p>
                      <a:r>
                        <a:rPr lang="en-US" sz="1400" dirty="0">
                          <a:latin typeface="Helvetica" panose="020B0604020202020204" pitchFamily="34" charset="0"/>
                          <a:cs typeface="Helvetica" panose="020B0604020202020204" pitchFamily="34" charset="0"/>
                        </a:rPr>
                        <a:t>Basic</a:t>
                      </a:r>
                    </a:p>
                  </a:txBody>
                  <a:tcPr/>
                </a:tc>
                <a:extLst>
                  <a:ext uri="{0D108BD9-81ED-4DB2-BD59-A6C34878D82A}">
                    <a16:rowId xmlns:a16="http://schemas.microsoft.com/office/drawing/2014/main" val="1453213312"/>
                  </a:ext>
                </a:extLst>
              </a:tr>
            </a:tbl>
          </a:graphicData>
        </a:graphic>
      </p:graphicFrame>
      <p:sp>
        <p:nvSpPr>
          <p:cNvPr id="7" name="TextBox 6">
            <a:extLst>
              <a:ext uri="{FF2B5EF4-FFF2-40B4-BE49-F238E27FC236}">
                <a16:creationId xmlns:a16="http://schemas.microsoft.com/office/drawing/2014/main" id="{CC71D402-27CC-2683-B8A1-9EAB9F9DB469}"/>
              </a:ext>
            </a:extLst>
          </p:cNvPr>
          <p:cNvSpPr txBox="1"/>
          <p:nvPr/>
        </p:nvSpPr>
        <p:spPr>
          <a:xfrm>
            <a:off x="1427148" y="3695780"/>
            <a:ext cx="2354871" cy="461665"/>
          </a:xfrm>
          <a:prstGeom prst="rect">
            <a:avLst/>
          </a:prstGeom>
          <a:noFill/>
        </p:spPr>
        <p:txBody>
          <a:bodyPr wrap="square" rtlCol="0">
            <a:spAutoFit/>
          </a:bodyPr>
          <a:lstStyle/>
          <a:p>
            <a:r>
              <a:rPr lang="en-US" sz="2400" dirty="0">
                <a:solidFill>
                  <a:schemeClr val="bg1"/>
                </a:solidFill>
                <a:latin typeface="Helvetica" panose="020B0604020202020204" pitchFamily="34" charset="0"/>
                <a:cs typeface="Helvetica" panose="020B0604020202020204" pitchFamily="34" charset="0"/>
              </a:rPr>
              <a:t>Pros and Cons:</a:t>
            </a:r>
          </a:p>
        </p:txBody>
      </p:sp>
      <p:graphicFrame>
        <p:nvGraphicFramePr>
          <p:cNvPr id="8" name="Table 7">
            <a:extLst>
              <a:ext uri="{FF2B5EF4-FFF2-40B4-BE49-F238E27FC236}">
                <a16:creationId xmlns:a16="http://schemas.microsoft.com/office/drawing/2014/main" id="{00B5DCAE-7CA7-1B00-B419-34F9AF23F3AB}"/>
              </a:ext>
            </a:extLst>
          </p:cNvPr>
          <p:cNvGraphicFramePr>
            <a:graphicFrameLocks noGrp="1"/>
          </p:cNvGraphicFramePr>
          <p:nvPr>
            <p:extLst>
              <p:ext uri="{D42A27DB-BD31-4B8C-83A1-F6EECF244321}">
                <p14:modId xmlns:p14="http://schemas.microsoft.com/office/powerpoint/2010/main" val="1042367911"/>
              </p:ext>
            </p:extLst>
          </p:nvPr>
        </p:nvGraphicFramePr>
        <p:xfrm>
          <a:off x="1427148" y="4273089"/>
          <a:ext cx="8144143" cy="2047240"/>
        </p:xfrm>
        <a:graphic>
          <a:graphicData uri="http://schemas.openxmlformats.org/drawingml/2006/table">
            <a:tbl>
              <a:tblPr firstRow="1" bandRow="1">
                <a:tableStyleId>{9DCAF9ED-07DC-4A11-8D7F-57B35C25682E}</a:tableStyleId>
              </a:tblPr>
              <a:tblGrid>
                <a:gridCol w="1444228">
                  <a:extLst>
                    <a:ext uri="{9D8B030D-6E8A-4147-A177-3AD203B41FA5}">
                      <a16:colId xmlns:a16="http://schemas.microsoft.com/office/drawing/2014/main" val="243085134"/>
                    </a:ext>
                  </a:extLst>
                </a:gridCol>
                <a:gridCol w="3431400">
                  <a:extLst>
                    <a:ext uri="{9D8B030D-6E8A-4147-A177-3AD203B41FA5}">
                      <a16:colId xmlns:a16="http://schemas.microsoft.com/office/drawing/2014/main" val="389086590"/>
                    </a:ext>
                  </a:extLst>
                </a:gridCol>
                <a:gridCol w="3268515">
                  <a:extLst>
                    <a:ext uri="{9D8B030D-6E8A-4147-A177-3AD203B41FA5}">
                      <a16:colId xmlns:a16="http://schemas.microsoft.com/office/drawing/2014/main" val="2574785828"/>
                    </a:ext>
                  </a:extLst>
                </a:gridCol>
              </a:tblGrid>
              <a:tr h="370840">
                <a:tc>
                  <a:txBody>
                    <a:bodyPr/>
                    <a:lstStyle/>
                    <a:p>
                      <a:r>
                        <a:rPr lang="en-US" sz="1400" dirty="0">
                          <a:latin typeface="Helvetica" panose="020B0604020202020204" pitchFamily="34" charset="0"/>
                          <a:cs typeface="Helvetica" panose="020B0604020202020204" pitchFamily="34" charset="0"/>
                        </a:rPr>
                        <a:t>Framework</a:t>
                      </a:r>
                    </a:p>
                  </a:txBody>
                  <a:tcPr/>
                </a:tc>
                <a:tc>
                  <a:txBody>
                    <a:bodyPr/>
                    <a:lstStyle/>
                    <a:p>
                      <a:r>
                        <a:rPr lang="en-US" sz="1400" dirty="0">
                          <a:latin typeface="Helvetica" panose="020B0604020202020204" pitchFamily="34" charset="0"/>
                          <a:cs typeface="Helvetica" panose="020B0604020202020204" pitchFamily="34" charset="0"/>
                        </a:rPr>
                        <a:t>Pros</a:t>
                      </a:r>
                    </a:p>
                  </a:txBody>
                  <a:tcPr/>
                </a:tc>
                <a:tc>
                  <a:txBody>
                    <a:bodyPr/>
                    <a:lstStyle/>
                    <a:p>
                      <a:r>
                        <a:rPr lang="en-US" sz="1400" dirty="0">
                          <a:latin typeface="Helvetica" panose="020B0604020202020204" pitchFamily="34" charset="0"/>
                          <a:cs typeface="Helvetica" panose="020B0604020202020204" pitchFamily="34" charset="0"/>
                        </a:rPr>
                        <a:t>Cons</a:t>
                      </a:r>
                    </a:p>
                  </a:txBody>
                  <a:tcPr/>
                </a:tc>
                <a:extLst>
                  <a:ext uri="{0D108BD9-81ED-4DB2-BD59-A6C34878D82A}">
                    <a16:rowId xmlns:a16="http://schemas.microsoft.com/office/drawing/2014/main" val="162380467"/>
                  </a:ext>
                </a:extLst>
              </a:tr>
              <a:tr h="370840">
                <a:tc>
                  <a:txBody>
                    <a:bodyPr/>
                    <a:lstStyle/>
                    <a:p>
                      <a:r>
                        <a:rPr lang="en-US" sz="1400" dirty="0">
                          <a:latin typeface="Helvetica" panose="020B0604020202020204" pitchFamily="34" charset="0"/>
                          <a:cs typeface="Helvetica" panose="020B0604020202020204" pitchFamily="34" charset="0"/>
                        </a:rPr>
                        <a:t>Bootstrap</a:t>
                      </a:r>
                    </a:p>
                  </a:txBody>
                  <a:tcPr/>
                </a:tc>
                <a:tc>
                  <a:txBody>
                    <a:bodyPr/>
                    <a:lstStyle/>
                    <a:p>
                      <a:pPr marL="285750" indent="-285750">
                        <a:buFontTx/>
                        <a:buChar char="-"/>
                      </a:pPr>
                      <a:r>
                        <a:rPr lang="en-US" sz="1400" dirty="0">
                          <a:latin typeface="Helvetica" panose="020B0604020202020204" pitchFamily="34" charset="0"/>
                          <a:cs typeface="Helvetica" panose="020B0604020202020204" pitchFamily="34" charset="0"/>
                        </a:rPr>
                        <a:t>Very popular and used by many</a:t>
                      </a:r>
                    </a:p>
                    <a:p>
                      <a:pPr marL="285750" indent="-285750">
                        <a:buFontTx/>
                        <a:buChar char="-"/>
                      </a:pPr>
                      <a:r>
                        <a:rPr lang="en-US" sz="1400" dirty="0">
                          <a:latin typeface="Helvetica" panose="020B0604020202020204" pitchFamily="34" charset="0"/>
                          <a:cs typeface="Helvetica" panose="020B0604020202020204" pitchFamily="34" charset="0"/>
                        </a:rPr>
                        <a:t>Help and instructions are easy to find</a:t>
                      </a:r>
                    </a:p>
                    <a:p>
                      <a:pPr marL="285750" indent="-285750">
                        <a:buFontTx/>
                        <a:buChar char="-"/>
                      </a:pPr>
                      <a:r>
                        <a:rPr lang="en-US" sz="1400" dirty="0">
                          <a:latin typeface="Helvetica" panose="020B0604020202020204" pitchFamily="34" charset="0"/>
                          <a:cs typeface="Helvetica" panose="020B0604020202020204" pitchFamily="34" charset="0"/>
                        </a:rPr>
                        <a:t>Includes many ready-to-use parts</a:t>
                      </a:r>
                    </a:p>
                    <a:p>
                      <a:pPr marL="285750" indent="-285750">
                        <a:buFontTx/>
                        <a:buChar char="-"/>
                      </a:pPr>
                      <a:r>
                        <a:rPr lang="en-US" sz="1400" dirty="0">
                          <a:latin typeface="Helvetica" panose="020B0604020202020204" pitchFamily="34" charset="0"/>
                          <a:cs typeface="Helvetica" panose="020B0604020202020204" pitchFamily="34" charset="0"/>
                        </a:rPr>
                        <a:t>Great for beginners</a:t>
                      </a:r>
                    </a:p>
                  </a:txBody>
                  <a:tcPr/>
                </a:tc>
                <a:tc>
                  <a:txBody>
                    <a:bodyPr/>
                    <a:lstStyle/>
                    <a:p>
                      <a:pPr marL="285750" indent="-285750">
                        <a:buFontTx/>
                        <a:buChar char="-"/>
                      </a:pPr>
                      <a:r>
                        <a:rPr lang="en-US" sz="1400" dirty="0">
                          <a:latin typeface="Helvetica" panose="020B0604020202020204" pitchFamily="34" charset="0"/>
                          <a:cs typeface="Helvetica" panose="020B0604020202020204" pitchFamily="34" charset="0"/>
                        </a:rPr>
                        <a:t>Big changes are difficult</a:t>
                      </a:r>
                    </a:p>
                    <a:p>
                      <a:pPr marL="285750" indent="-285750">
                        <a:buFontTx/>
                        <a:buChar char="-"/>
                      </a:pPr>
                      <a:r>
                        <a:rPr lang="en-US" sz="1400" dirty="0">
                          <a:latin typeface="Helvetica" panose="020B0604020202020204" pitchFamily="34" charset="0"/>
                          <a:cs typeface="Helvetica" panose="020B0604020202020204" pitchFamily="34" charset="0"/>
                        </a:rPr>
                        <a:t>Site may be slowed depending on the size</a:t>
                      </a:r>
                    </a:p>
                  </a:txBody>
                  <a:tcPr/>
                </a:tc>
                <a:extLst>
                  <a:ext uri="{0D108BD9-81ED-4DB2-BD59-A6C34878D82A}">
                    <a16:rowId xmlns:a16="http://schemas.microsoft.com/office/drawing/2014/main" val="3929360429"/>
                  </a:ext>
                </a:extLst>
              </a:tr>
              <a:tr h="370840">
                <a:tc>
                  <a:txBody>
                    <a:bodyPr/>
                    <a:lstStyle/>
                    <a:p>
                      <a:r>
                        <a:rPr lang="en-US" sz="1400" dirty="0" err="1">
                          <a:latin typeface="Helvetica" panose="020B0604020202020204" pitchFamily="34" charset="0"/>
                          <a:cs typeface="Helvetica" panose="020B0604020202020204" pitchFamily="34" charset="0"/>
                        </a:rPr>
                        <a:t>Bulma</a:t>
                      </a:r>
                      <a:endParaRPr lang="en-US" sz="1400" dirty="0">
                        <a:latin typeface="Helvetica" panose="020B0604020202020204" pitchFamily="34" charset="0"/>
                        <a:cs typeface="Helvetica" panose="020B0604020202020204" pitchFamily="34" charset="0"/>
                      </a:endParaRPr>
                    </a:p>
                  </a:txBody>
                  <a:tcPr/>
                </a:tc>
                <a:tc>
                  <a:txBody>
                    <a:bodyPr/>
                    <a:lstStyle/>
                    <a:p>
                      <a:pPr marL="285750" indent="-285750">
                        <a:buFontTx/>
                        <a:buChar char="-"/>
                      </a:pPr>
                      <a:r>
                        <a:rPr lang="en-US" sz="1400" dirty="0">
                          <a:latin typeface="Helvetica" panose="020B0604020202020204" pitchFamily="34" charset="0"/>
                          <a:cs typeface="Helvetica" panose="020B0604020202020204" pitchFamily="34" charset="0"/>
                        </a:rPr>
                        <a:t>Very light and quick</a:t>
                      </a:r>
                    </a:p>
                    <a:p>
                      <a:pPr marL="285750" indent="-285750">
                        <a:buFontTx/>
                        <a:buChar char="-"/>
                      </a:pPr>
                      <a:r>
                        <a:rPr lang="en-US" sz="1400" dirty="0">
                          <a:latin typeface="Helvetica" panose="020B0604020202020204" pitchFamily="34" charset="0"/>
                          <a:cs typeface="Helvetica" panose="020B0604020202020204" pitchFamily="34" charset="0"/>
                        </a:rPr>
                        <a:t>Can be customized a lot</a:t>
                      </a:r>
                    </a:p>
                    <a:p>
                      <a:pPr marL="285750" indent="-285750">
                        <a:buFontTx/>
                        <a:buChar char="-"/>
                      </a:pPr>
                      <a:r>
                        <a:rPr lang="en-US" sz="1400" dirty="0">
                          <a:latin typeface="Helvetica" panose="020B0604020202020204" pitchFamily="34" charset="0"/>
                          <a:cs typeface="Helvetica" panose="020B0604020202020204" pitchFamily="34" charset="0"/>
                        </a:rPr>
                        <a:t>Simplistic and easy to understand</a:t>
                      </a:r>
                    </a:p>
                  </a:txBody>
                  <a:tcPr/>
                </a:tc>
                <a:tc>
                  <a:txBody>
                    <a:bodyPr/>
                    <a:lstStyle/>
                    <a:p>
                      <a:pPr marL="285750" indent="-285750">
                        <a:buFontTx/>
                        <a:buChar char="-"/>
                      </a:pPr>
                      <a:r>
                        <a:rPr lang="en-US" sz="1400" dirty="0">
                          <a:latin typeface="Helvetica" panose="020B0604020202020204" pitchFamily="34" charset="0"/>
                          <a:cs typeface="Helvetica" panose="020B0604020202020204" pitchFamily="34" charset="0"/>
                        </a:rPr>
                        <a:t>Very few built-in components</a:t>
                      </a:r>
                    </a:p>
                    <a:p>
                      <a:pPr marL="285750" indent="-285750">
                        <a:buFontTx/>
                        <a:buChar char="-"/>
                      </a:pPr>
                      <a:r>
                        <a:rPr lang="en-US" sz="1400" dirty="0">
                          <a:latin typeface="Helvetica" panose="020B0604020202020204" pitchFamily="34" charset="0"/>
                          <a:cs typeface="Helvetica" panose="020B0604020202020204" pitchFamily="34" charset="0"/>
                        </a:rPr>
                        <a:t>Not a lot of guides or people to help for support</a:t>
                      </a:r>
                    </a:p>
                  </a:txBody>
                  <a:tcPr/>
                </a:tc>
                <a:extLst>
                  <a:ext uri="{0D108BD9-81ED-4DB2-BD59-A6C34878D82A}">
                    <a16:rowId xmlns:a16="http://schemas.microsoft.com/office/drawing/2014/main" val="3357635978"/>
                  </a:ext>
                </a:extLst>
              </a:tr>
            </a:tbl>
          </a:graphicData>
        </a:graphic>
      </p:graphicFrame>
      <p:sp>
        <p:nvSpPr>
          <p:cNvPr id="9" name="TextBox 8">
            <a:extLst>
              <a:ext uri="{FF2B5EF4-FFF2-40B4-BE49-F238E27FC236}">
                <a16:creationId xmlns:a16="http://schemas.microsoft.com/office/drawing/2014/main" id="{3E7B375A-ACFF-89DF-EC2E-066BCE819D77}"/>
              </a:ext>
            </a:extLst>
          </p:cNvPr>
          <p:cNvSpPr txBox="1"/>
          <p:nvPr/>
        </p:nvSpPr>
        <p:spPr>
          <a:xfrm>
            <a:off x="8192198" y="6320329"/>
            <a:ext cx="3355649" cy="276999"/>
          </a:xfrm>
          <a:prstGeom prst="rect">
            <a:avLst/>
          </a:prstGeom>
          <a:noFill/>
        </p:spPr>
        <p:txBody>
          <a:bodyPr wrap="square" rtlCol="0">
            <a:spAutoFit/>
          </a:bodyPr>
          <a:lstStyle/>
          <a:p>
            <a:r>
              <a:rPr lang="en-US" sz="1200" b="0" i="0" dirty="0">
                <a:solidFill>
                  <a:schemeClr val="tx1"/>
                </a:solidFill>
                <a:effectLst/>
                <a:latin typeface="Helvetica" panose="020B0604020202020204" pitchFamily="34" charset="0"/>
                <a:cs typeface="Helvetica" panose="020B0604020202020204" pitchFamily="34" charset="0"/>
              </a:rPr>
              <a:t>(</a:t>
            </a:r>
            <a:r>
              <a:rPr lang="en-US" sz="1200" b="0" i="1" dirty="0">
                <a:solidFill>
                  <a:schemeClr val="tx1"/>
                </a:solidFill>
                <a:effectLst/>
                <a:latin typeface="Helvetica" panose="020B0604020202020204" pitchFamily="34" charset="0"/>
                <a:cs typeface="Helvetica" panose="020B0604020202020204" pitchFamily="34" charset="0"/>
              </a:rPr>
              <a:t>Best CSS Frameworks </a:t>
            </a:r>
            <a:r>
              <a:rPr lang="en-US" sz="1200" b="0" i="1" dirty="0">
                <a:effectLst/>
                <a:latin typeface="Helvetica" panose="020B0604020202020204" pitchFamily="34" charset="0"/>
                <a:cs typeface="Helvetica" panose="020B0604020202020204" pitchFamily="34" charset="0"/>
              </a:rPr>
              <a:t>2024 </a:t>
            </a:r>
            <a:r>
              <a:rPr lang="en-US" sz="1200" b="0" i="1" dirty="0">
                <a:solidFill>
                  <a:schemeClr val="tx1"/>
                </a:solidFill>
                <a:effectLst/>
                <a:latin typeface="Helvetica" panose="020B0604020202020204" pitchFamily="34" charset="0"/>
                <a:cs typeface="Helvetica" panose="020B0604020202020204" pitchFamily="34" charset="0"/>
              </a:rPr>
              <a:t>Compared</a:t>
            </a:r>
            <a:r>
              <a:rPr lang="en-US" sz="1200" b="0" i="0" dirty="0">
                <a:solidFill>
                  <a:schemeClr val="tx1"/>
                </a:solidFill>
                <a:effectLst/>
                <a:latin typeface="Helvetica" panose="020B0604020202020204" pitchFamily="34" charset="0"/>
                <a:cs typeface="Helvetica" panose="020B0604020202020204" pitchFamily="34" charset="0"/>
              </a:rPr>
              <a:t>, n.d.)</a:t>
            </a:r>
            <a:endParaRPr lang="en-US" sz="1200" dirty="0">
              <a:solidFill>
                <a:schemeClr val="tx1"/>
              </a:solidFill>
              <a:latin typeface="Helvetica" panose="020B0604020202020204" pitchFamily="34" charset="0"/>
              <a:cs typeface="Helvetica" panose="020B0604020202020204" pitchFamily="34" charset="0"/>
            </a:endParaRPr>
          </a:p>
        </p:txBody>
      </p:sp>
    </p:spTree>
    <p:extLst>
      <p:ext uri="{BB962C8B-B14F-4D97-AF65-F5344CB8AC3E}">
        <p14:creationId xmlns:p14="http://schemas.microsoft.com/office/powerpoint/2010/main" val="3962753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185156" y="305790"/>
            <a:ext cx="8659487" cy="703613"/>
          </a:xfrm>
        </p:spPr>
        <p:txBody>
          <a:bodyPr/>
          <a:lstStyle/>
          <a:p>
            <a:r>
              <a:rPr lang="en-US" dirty="0"/>
              <a:t>A deeper dive - Bootstrap</a:t>
            </a:r>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926275" y="1225939"/>
            <a:ext cx="11079677" cy="5326267"/>
          </a:xfrm>
        </p:spPr>
        <p:txBody>
          <a:bodyPr>
            <a:normAutofit/>
          </a:bodyPr>
          <a:lstStyle/>
          <a:p>
            <a:r>
              <a:rPr lang="en-US" sz="1400" b="1" dirty="0">
                <a:latin typeface="Helvetica" panose="020B0604020202020204" pitchFamily="34" charset="0"/>
                <a:cs typeface="Helvetica" panose="020B0604020202020204" pitchFamily="34" charset="0"/>
              </a:rPr>
              <a:t>Overview</a:t>
            </a:r>
          </a:p>
          <a:p>
            <a:r>
              <a:rPr lang="en-US" sz="1400" dirty="0">
                <a:latin typeface="Helvetica" panose="020B0604020202020204" pitchFamily="34" charset="0"/>
                <a:cs typeface="Helvetica" panose="020B0604020202020204" pitchFamily="34" charset="0"/>
              </a:rPr>
              <a:t>Bootstrap is a powerful, extensible, front-end toolkit that is feature rich for building fast, responsive websites.</a:t>
            </a:r>
          </a:p>
          <a:p>
            <a:r>
              <a:rPr lang="en-US" sz="1400" b="1" dirty="0">
                <a:latin typeface="Helvetica" panose="020B0604020202020204" pitchFamily="34" charset="0"/>
                <a:cs typeface="Helvetica" panose="020B0604020202020204" pitchFamily="34" charset="0"/>
              </a:rPr>
              <a:t>Installation</a:t>
            </a:r>
          </a:p>
          <a:p>
            <a:endParaRPr lang="en-US" sz="1400" b="1" dirty="0">
              <a:latin typeface="Helvetica" panose="020B0604020202020204" pitchFamily="34" charset="0"/>
              <a:cs typeface="Helvetica" panose="020B0604020202020204" pitchFamily="34" charset="0"/>
            </a:endParaRPr>
          </a:p>
          <a:p>
            <a:endParaRPr lang="en-US" sz="1400" dirty="0">
              <a:latin typeface="Helvetica" panose="020B0604020202020204" pitchFamily="34" charset="0"/>
              <a:cs typeface="Helvetica" panose="020B0604020202020204" pitchFamily="34" charset="0"/>
            </a:endParaRPr>
          </a:p>
          <a:p>
            <a:endParaRPr lang="en-US" sz="1400" dirty="0">
              <a:latin typeface="Helvetica" panose="020B0604020202020204" pitchFamily="34" charset="0"/>
              <a:cs typeface="Helvetica" panose="020B0604020202020204" pitchFamily="34" charset="0"/>
            </a:endParaRPr>
          </a:p>
          <a:p>
            <a:endParaRPr lang="en-US" sz="1400" dirty="0">
              <a:latin typeface="Helvetica" panose="020B0604020202020204" pitchFamily="34" charset="0"/>
              <a:cs typeface="Helvetica" panose="020B0604020202020204" pitchFamily="34" charset="0"/>
            </a:endParaRPr>
          </a:p>
        </p:txBody>
      </p:sp>
      <p:sp>
        <p:nvSpPr>
          <p:cNvPr id="9" name="Rectangle 2">
            <a:extLst>
              <a:ext uri="{FF2B5EF4-FFF2-40B4-BE49-F238E27FC236}">
                <a16:creationId xmlns:a16="http://schemas.microsoft.com/office/drawing/2014/main" id="{88B6FE54-3F9A-C2F4-CEF1-140BDA530F32}"/>
              </a:ext>
            </a:extLst>
          </p:cNvPr>
          <p:cNvSpPr>
            <a:spLocks noChangeArrowheads="1"/>
          </p:cNvSpPr>
          <p:nvPr/>
        </p:nvSpPr>
        <p:spPr bwMode="auto">
          <a:xfrm>
            <a:off x="9844643" y="6556561"/>
            <a:ext cx="176120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Contributors (n.d.-b)</a:t>
            </a:r>
          </a:p>
        </p:txBody>
      </p:sp>
      <p:pic>
        <p:nvPicPr>
          <p:cNvPr id="12" name="Picture 11">
            <a:extLst>
              <a:ext uri="{FF2B5EF4-FFF2-40B4-BE49-F238E27FC236}">
                <a16:creationId xmlns:a16="http://schemas.microsoft.com/office/drawing/2014/main" id="{12ADD898-3CCC-DCC9-1436-1AC97963857C}"/>
              </a:ext>
            </a:extLst>
          </p:cNvPr>
          <p:cNvPicPr>
            <a:picLocks noChangeAspect="1"/>
          </p:cNvPicPr>
          <p:nvPr/>
        </p:nvPicPr>
        <p:blipFill>
          <a:blip r:embed="rId3"/>
          <a:stretch>
            <a:fillRect/>
          </a:stretch>
        </p:blipFill>
        <p:spPr>
          <a:xfrm>
            <a:off x="829160" y="2088591"/>
            <a:ext cx="10988298" cy="4463615"/>
          </a:xfrm>
          <a:prstGeom prst="rect">
            <a:avLst/>
          </a:prstGeom>
        </p:spPr>
      </p:pic>
    </p:spTree>
    <p:extLst>
      <p:ext uri="{BB962C8B-B14F-4D97-AF65-F5344CB8AC3E}">
        <p14:creationId xmlns:p14="http://schemas.microsoft.com/office/powerpoint/2010/main" val="2102816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FDAA-00CD-846E-A576-B59DFA73F988}"/>
              </a:ext>
            </a:extLst>
          </p:cNvPr>
          <p:cNvSpPr>
            <a:spLocks noGrp="1"/>
          </p:cNvSpPr>
          <p:nvPr>
            <p:ph type="title"/>
          </p:nvPr>
        </p:nvSpPr>
        <p:spPr>
          <a:xfrm>
            <a:off x="1185156" y="305790"/>
            <a:ext cx="8659487" cy="703613"/>
          </a:xfrm>
        </p:spPr>
        <p:txBody>
          <a:bodyPr/>
          <a:lstStyle/>
          <a:p>
            <a:r>
              <a:rPr lang="en-US" dirty="0"/>
              <a:t>A deeper dive - Bootstrap</a:t>
            </a:r>
          </a:p>
        </p:txBody>
      </p:sp>
      <p:sp>
        <p:nvSpPr>
          <p:cNvPr id="4" name="Content Placeholder 3">
            <a:extLst>
              <a:ext uri="{FF2B5EF4-FFF2-40B4-BE49-F238E27FC236}">
                <a16:creationId xmlns:a16="http://schemas.microsoft.com/office/drawing/2014/main" id="{352B3B4A-6ED2-64D9-BEC7-1B6C66971286}"/>
              </a:ext>
            </a:extLst>
          </p:cNvPr>
          <p:cNvSpPr>
            <a:spLocks noGrp="1"/>
          </p:cNvSpPr>
          <p:nvPr>
            <p:ph sz="half" idx="2"/>
          </p:nvPr>
        </p:nvSpPr>
        <p:spPr>
          <a:xfrm>
            <a:off x="926275" y="1208875"/>
            <a:ext cx="11079677" cy="5219638"/>
          </a:xfrm>
        </p:spPr>
        <p:txBody>
          <a:bodyPr>
            <a:normAutofit/>
          </a:bodyPr>
          <a:lstStyle/>
          <a:p>
            <a:r>
              <a:rPr lang="en-US" sz="1400" b="1" dirty="0">
                <a:latin typeface="Helvetica" panose="020B0604020202020204" pitchFamily="34" charset="0"/>
                <a:cs typeface="Helvetica" panose="020B0604020202020204" pitchFamily="34" charset="0"/>
              </a:rPr>
              <a:t>Containers</a:t>
            </a:r>
          </a:p>
          <a:p>
            <a:r>
              <a:rPr lang="en-US" sz="1400" dirty="0">
                <a:latin typeface="Helvetica" panose="020B0604020202020204" pitchFamily="34" charset="0"/>
                <a:cs typeface="Helvetica" panose="020B0604020202020204" pitchFamily="34" charset="0"/>
              </a:rPr>
              <a:t>Containers are the element that Bootstrap is build on and required when using the default grid system. You can choose between a responsive fixed-width container with the max-width changing at each breakpoint or a fluid-width that is 100% wide at all times. Not required, but containers can also be nested.</a:t>
            </a:r>
          </a:p>
          <a:p>
            <a:r>
              <a:rPr lang="en-US" sz="1400" b="1" dirty="0">
                <a:latin typeface="Helvetica" panose="020B0604020202020204" pitchFamily="34" charset="0"/>
                <a:cs typeface="Helvetica" panose="020B0604020202020204" pitchFamily="34" charset="0"/>
              </a:rPr>
              <a:t>Responsive Breakpoints</a:t>
            </a:r>
          </a:p>
          <a:p>
            <a:r>
              <a:rPr lang="en-US" sz="1400" dirty="0">
                <a:latin typeface="Helvetica" panose="020B0604020202020204" pitchFamily="34" charset="0"/>
                <a:cs typeface="Helvetica" panose="020B0604020202020204" pitchFamily="34" charset="0"/>
              </a:rPr>
              <a:t>Taking a mobile-first approach, Bootstrap utilizes media queries (breakpoints) in their source Sass files for layout, grid system, and components. One </a:t>
            </a:r>
            <a:r>
              <a:rPr lang="en-US" sz="1400" b="1" dirty="0">
                <a:latin typeface="Helvetica" panose="020B0604020202020204" pitchFamily="34" charset="0"/>
                <a:cs typeface="Helvetica" panose="020B0604020202020204" pitchFamily="34" charset="0"/>
              </a:rPr>
              <a:t>example</a:t>
            </a:r>
            <a:r>
              <a:rPr lang="en-US" sz="1400" dirty="0">
                <a:latin typeface="Helvetica" panose="020B0604020202020204" pitchFamily="34" charset="0"/>
                <a:cs typeface="Helvetica" panose="020B0604020202020204" pitchFamily="34" charset="0"/>
              </a:rPr>
              <a:t>: </a:t>
            </a:r>
          </a:p>
          <a:p>
            <a:pPr>
              <a:lnSpc>
                <a:spcPct val="100000"/>
              </a:lnSpc>
            </a:pPr>
            <a:r>
              <a:rPr kumimoji="0" lang="en-US" altLang="en-US" sz="1400" b="0" i="0" u="none" strike="noStrike" cap="none" normalizeH="0" baseline="0" dirty="0">
                <a:ln>
                  <a:noFill/>
                </a:ln>
                <a:solidFill>
                  <a:srgbClr val="999999"/>
                </a:solidFill>
                <a:effectLst/>
                <a:latin typeface="SFMono-Regular"/>
              </a:rPr>
              <a:t>// Extra small devices (portrait phones, less than 576px)</a:t>
            </a:r>
            <a:r>
              <a:rPr kumimoji="0" lang="en-US" altLang="en-US" sz="1400" b="0" i="0" u="none" strike="noStrike" cap="none" normalizeH="0" baseline="0" dirty="0">
                <a:ln>
                  <a:noFill/>
                </a:ln>
                <a:solidFill>
                  <a:srgbClr val="212529"/>
                </a:solidFill>
                <a:effectLst/>
                <a:latin typeface="SFMono-Regular"/>
              </a:rPr>
              <a:t> </a:t>
            </a:r>
          </a:p>
          <a:p>
            <a:pPr>
              <a:lnSpc>
                <a:spcPct val="100000"/>
              </a:lnSpc>
            </a:pPr>
            <a:r>
              <a:rPr kumimoji="0" lang="en-US" altLang="en-US" sz="1400" b="0" i="0" u="none" strike="noStrike" cap="none" normalizeH="0" baseline="0" dirty="0">
                <a:ln>
                  <a:noFill/>
                </a:ln>
                <a:solidFill>
                  <a:srgbClr val="999999"/>
                </a:solidFill>
                <a:effectLst/>
                <a:latin typeface="SFMono-Regular"/>
              </a:rPr>
              <a:t>// No media query since this is the default in Bootstrap</a:t>
            </a:r>
            <a:r>
              <a:rPr kumimoji="0" lang="en-US" altLang="en-US" sz="1400" b="0" i="0" u="none" strike="noStrike" cap="none" normalizeH="0" baseline="0" dirty="0">
                <a:ln>
                  <a:noFill/>
                </a:ln>
                <a:solidFill>
                  <a:srgbClr val="212529"/>
                </a:solidFill>
                <a:effectLst/>
                <a:latin typeface="SFMono-Regular"/>
              </a:rPr>
              <a:t> </a:t>
            </a:r>
          </a:p>
          <a:p>
            <a:pPr>
              <a:lnSpc>
                <a:spcPct val="100000"/>
              </a:lnSpc>
            </a:pPr>
            <a:r>
              <a:rPr kumimoji="0" lang="en-US" altLang="en-US" sz="1400" b="0" i="0" u="none" strike="noStrike" cap="none" normalizeH="0" baseline="0" dirty="0">
                <a:ln>
                  <a:noFill/>
                </a:ln>
                <a:solidFill>
                  <a:srgbClr val="999999"/>
                </a:solidFill>
                <a:effectLst/>
                <a:latin typeface="SFMono-Regular"/>
              </a:rPr>
              <a:t>// Small devices (landscape phones, 576px and up)</a:t>
            </a:r>
            <a:r>
              <a:rPr kumimoji="0" lang="en-US" altLang="en-US" sz="1400" b="0" i="0" u="none" strike="noStrike" cap="none" normalizeH="0" baseline="0" dirty="0">
                <a:ln>
                  <a:noFill/>
                </a:ln>
                <a:solidFill>
                  <a:srgbClr val="212529"/>
                </a:solidFill>
                <a:effectLst/>
                <a:latin typeface="SFMono-Regular"/>
              </a:rPr>
              <a:t> </a:t>
            </a:r>
            <a:r>
              <a:rPr kumimoji="0" lang="en-US" altLang="en-US" sz="1400" b="0" i="0" u="none" strike="noStrike" cap="none" normalizeH="0" baseline="0" dirty="0">
                <a:ln>
                  <a:noFill/>
                </a:ln>
                <a:solidFill>
                  <a:srgbClr val="006699"/>
                </a:solidFill>
                <a:effectLst/>
                <a:latin typeface="SFMono-Regular"/>
              </a:rPr>
              <a:t>@media</a:t>
            </a:r>
            <a:r>
              <a:rPr kumimoji="0" lang="en-US" altLang="en-US" sz="1400" b="0" i="0" u="none" strike="noStrike" cap="none" normalizeH="0" baseline="0" dirty="0">
                <a:ln>
                  <a:noFill/>
                </a:ln>
                <a:solidFill>
                  <a:srgbClr val="212529"/>
                </a:solidFill>
                <a:effectLst/>
                <a:latin typeface="SFMono-Regular"/>
              </a:rPr>
              <a:t> (</a:t>
            </a:r>
            <a:r>
              <a:rPr kumimoji="0" lang="en-US" altLang="en-US" sz="2000" b="0" i="0" u="none" strike="noStrike" cap="none" normalizeH="0" baseline="0" dirty="0">
                <a:ln>
                  <a:noFill/>
                </a:ln>
                <a:solidFill>
                  <a:schemeClr val="tx1"/>
                </a:solidFill>
                <a:effectLst/>
                <a:latin typeface="Arial" panose="020B0604020202020204" pitchFamily="34" charset="0"/>
              </a:rPr>
              <a:t>min-width</a:t>
            </a:r>
            <a:r>
              <a:rPr kumimoji="0" lang="en-US" altLang="en-US" sz="3200" b="0" i="0" u="none" strike="noStrike" cap="none" normalizeH="0" baseline="0" dirty="0">
                <a:ln>
                  <a:noFill/>
                </a:ln>
                <a:solidFill>
                  <a:srgbClr val="555555"/>
                </a:solidFill>
                <a:effectLst/>
                <a:latin typeface="Arial" panose="020B0604020202020204" pitchFamily="34" charset="0"/>
              </a:rPr>
              <a:t>:</a:t>
            </a:r>
            <a:r>
              <a:rPr kumimoji="0" lang="en-US" altLang="en-US" sz="1400" b="0" i="0" u="none" strike="noStrike" cap="none" normalizeH="0" baseline="0" dirty="0">
                <a:ln>
                  <a:noFill/>
                </a:ln>
                <a:solidFill>
                  <a:srgbClr val="212529"/>
                </a:solidFill>
                <a:effectLst/>
                <a:latin typeface="SFMono-Regular"/>
              </a:rPr>
              <a:t> </a:t>
            </a:r>
            <a:r>
              <a:rPr kumimoji="0" lang="en-US" altLang="en-US" sz="1400" b="0" i="0" u="none" strike="noStrike" cap="none" normalizeH="0" baseline="0" dirty="0">
                <a:ln>
                  <a:noFill/>
                </a:ln>
                <a:solidFill>
                  <a:srgbClr val="FF6600"/>
                </a:solidFill>
                <a:effectLst/>
                <a:latin typeface="SFMono-Regular"/>
              </a:rPr>
              <a:t>576px</a:t>
            </a:r>
            <a:r>
              <a:rPr kumimoji="0" lang="en-US" altLang="en-US" sz="1400" b="0" i="0" u="none" strike="noStrike" cap="none" normalizeH="0" baseline="0" dirty="0">
                <a:ln>
                  <a:noFill/>
                </a:ln>
                <a:solidFill>
                  <a:srgbClr val="212529"/>
                </a:solidFill>
                <a:effectLst/>
                <a:latin typeface="SFMono-Regular"/>
              </a:rPr>
              <a:t>) { </a:t>
            </a:r>
            <a:r>
              <a:rPr kumimoji="0" lang="en-US" altLang="en-US" sz="1400" b="0" i="0" u="none" strike="noStrike" cap="none" normalizeH="0" baseline="0" dirty="0">
                <a:ln>
                  <a:noFill/>
                </a:ln>
                <a:solidFill>
                  <a:srgbClr val="00AA88"/>
                </a:solidFill>
                <a:effectLst/>
                <a:latin typeface="SFMono-Regular"/>
              </a:rPr>
              <a:t>...</a:t>
            </a:r>
            <a:r>
              <a:rPr kumimoji="0" lang="en-US" altLang="en-US" sz="1400" b="0" i="0" u="none" strike="noStrike" cap="none" normalizeH="0" baseline="0" dirty="0">
                <a:ln>
                  <a:noFill/>
                </a:ln>
                <a:solidFill>
                  <a:srgbClr val="212529"/>
                </a:solidFill>
                <a:effectLst/>
                <a:latin typeface="SFMono-Regular"/>
              </a:rPr>
              <a:t> }</a:t>
            </a:r>
          </a:p>
          <a:p>
            <a:pPr>
              <a:lnSpc>
                <a:spcPct val="100000"/>
              </a:lnSpc>
            </a:pPr>
            <a:r>
              <a:rPr kumimoji="0" lang="en-US" altLang="en-US" sz="1400" b="0" i="0" u="none" strike="noStrike" cap="none" normalizeH="0" baseline="0" dirty="0">
                <a:ln>
                  <a:noFill/>
                </a:ln>
                <a:solidFill>
                  <a:srgbClr val="212529"/>
                </a:solidFill>
                <a:effectLst/>
                <a:latin typeface="SFMono-Regular"/>
              </a:rPr>
              <a:t> </a:t>
            </a:r>
            <a:r>
              <a:rPr kumimoji="0" lang="en-US" altLang="en-US" sz="1400" b="0" i="0" u="none" strike="noStrike" cap="none" normalizeH="0" baseline="0" dirty="0">
                <a:ln>
                  <a:noFill/>
                </a:ln>
                <a:solidFill>
                  <a:srgbClr val="999999"/>
                </a:solidFill>
                <a:effectLst/>
                <a:latin typeface="SFMono-Regular"/>
              </a:rPr>
              <a:t>// Medium devices (tablets, 768px and up)</a:t>
            </a:r>
            <a:r>
              <a:rPr kumimoji="0" lang="en-US" altLang="en-US" sz="1400" b="0" i="0" u="none" strike="noStrike" cap="none" normalizeH="0" baseline="0" dirty="0">
                <a:ln>
                  <a:noFill/>
                </a:ln>
                <a:solidFill>
                  <a:srgbClr val="212529"/>
                </a:solidFill>
                <a:effectLst/>
                <a:latin typeface="SFMono-Regular"/>
              </a:rPr>
              <a:t> </a:t>
            </a:r>
            <a:r>
              <a:rPr kumimoji="0" lang="en-US" altLang="en-US" sz="1400" b="0" i="0" u="none" strike="noStrike" cap="none" normalizeH="0" baseline="0" dirty="0">
                <a:ln>
                  <a:noFill/>
                </a:ln>
                <a:solidFill>
                  <a:srgbClr val="006699"/>
                </a:solidFill>
                <a:effectLst/>
                <a:latin typeface="SFMono-Regular"/>
              </a:rPr>
              <a:t>@media</a:t>
            </a:r>
            <a:r>
              <a:rPr kumimoji="0" lang="en-US" altLang="en-US" sz="1400" b="0" i="0" u="none" strike="noStrike" cap="none" normalizeH="0" baseline="0" dirty="0">
                <a:ln>
                  <a:noFill/>
                </a:ln>
                <a:solidFill>
                  <a:srgbClr val="212529"/>
                </a:solidFill>
                <a:effectLst/>
                <a:latin typeface="SFMono-Regular"/>
              </a:rPr>
              <a:t> (</a:t>
            </a:r>
            <a:r>
              <a:rPr kumimoji="0" lang="en-US" altLang="en-US" sz="2000" b="0" i="0" u="none" strike="noStrike" cap="none" normalizeH="0" baseline="0" dirty="0">
                <a:ln>
                  <a:noFill/>
                </a:ln>
                <a:solidFill>
                  <a:schemeClr val="tx1"/>
                </a:solidFill>
                <a:effectLst/>
                <a:latin typeface="Arial" panose="020B0604020202020204" pitchFamily="34" charset="0"/>
              </a:rPr>
              <a:t>min-width</a:t>
            </a:r>
            <a:r>
              <a:rPr kumimoji="0" lang="en-US" altLang="en-US" sz="3200" b="0" i="0" u="none" strike="noStrike" cap="none" normalizeH="0" baseline="0" dirty="0">
                <a:ln>
                  <a:noFill/>
                </a:ln>
                <a:solidFill>
                  <a:srgbClr val="555555"/>
                </a:solidFill>
                <a:effectLst/>
                <a:latin typeface="Arial" panose="020B0604020202020204" pitchFamily="34" charset="0"/>
              </a:rPr>
              <a:t>:</a:t>
            </a:r>
            <a:r>
              <a:rPr kumimoji="0" lang="en-US" altLang="en-US" sz="1400" b="0" i="0" u="none" strike="noStrike" cap="none" normalizeH="0" baseline="0" dirty="0">
                <a:ln>
                  <a:noFill/>
                </a:ln>
                <a:solidFill>
                  <a:srgbClr val="212529"/>
                </a:solidFill>
                <a:effectLst/>
                <a:latin typeface="SFMono-Regular"/>
              </a:rPr>
              <a:t> </a:t>
            </a:r>
            <a:r>
              <a:rPr kumimoji="0" lang="en-US" altLang="en-US" sz="1400" b="0" i="0" u="none" strike="noStrike" cap="none" normalizeH="0" baseline="0" dirty="0">
                <a:ln>
                  <a:noFill/>
                </a:ln>
                <a:solidFill>
                  <a:srgbClr val="FF6600"/>
                </a:solidFill>
                <a:effectLst/>
                <a:latin typeface="SFMono-Regular"/>
              </a:rPr>
              <a:t>768px</a:t>
            </a:r>
            <a:r>
              <a:rPr kumimoji="0" lang="en-US" altLang="en-US" sz="1400" b="0" i="0" u="none" strike="noStrike" cap="none" normalizeH="0" baseline="0" dirty="0">
                <a:ln>
                  <a:noFill/>
                </a:ln>
                <a:solidFill>
                  <a:srgbClr val="212529"/>
                </a:solidFill>
                <a:effectLst/>
                <a:latin typeface="SFMono-Regular"/>
              </a:rPr>
              <a:t>) { </a:t>
            </a:r>
            <a:r>
              <a:rPr kumimoji="0" lang="en-US" altLang="en-US" sz="1400" b="0" i="0" u="none" strike="noStrike" cap="none" normalizeH="0" baseline="0" dirty="0">
                <a:ln>
                  <a:noFill/>
                </a:ln>
                <a:solidFill>
                  <a:srgbClr val="00AA88"/>
                </a:solidFill>
                <a:effectLst/>
                <a:latin typeface="SFMono-Regular"/>
              </a:rPr>
              <a:t>...</a:t>
            </a:r>
            <a:r>
              <a:rPr kumimoji="0" lang="en-US" altLang="en-US" sz="1400" b="0" i="0" u="none" strike="noStrike" cap="none" normalizeH="0" baseline="0" dirty="0">
                <a:ln>
                  <a:noFill/>
                </a:ln>
                <a:solidFill>
                  <a:srgbClr val="212529"/>
                </a:solidFill>
                <a:effectLst/>
                <a:latin typeface="SFMono-Regular"/>
              </a:rPr>
              <a:t> } </a:t>
            </a:r>
          </a:p>
          <a:p>
            <a:pPr>
              <a:lnSpc>
                <a:spcPct val="100000"/>
              </a:lnSpc>
            </a:pPr>
            <a:r>
              <a:rPr kumimoji="0" lang="en-US" altLang="en-US" sz="1400" b="0" i="0" u="none" strike="noStrike" cap="none" normalizeH="0" baseline="0" dirty="0">
                <a:ln>
                  <a:noFill/>
                </a:ln>
                <a:solidFill>
                  <a:srgbClr val="999999"/>
                </a:solidFill>
                <a:effectLst/>
                <a:latin typeface="SFMono-Regular"/>
              </a:rPr>
              <a:t>// Large devices (desktops, 992px and up)</a:t>
            </a:r>
            <a:r>
              <a:rPr kumimoji="0" lang="en-US" altLang="en-US" sz="1400" b="0" i="0" u="none" strike="noStrike" cap="none" normalizeH="0" baseline="0" dirty="0">
                <a:ln>
                  <a:noFill/>
                </a:ln>
                <a:solidFill>
                  <a:srgbClr val="212529"/>
                </a:solidFill>
                <a:effectLst/>
                <a:latin typeface="SFMono-Regular"/>
              </a:rPr>
              <a:t> </a:t>
            </a:r>
            <a:r>
              <a:rPr kumimoji="0" lang="en-US" altLang="en-US" sz="1400" b="0" i="0" u="none" strike="noStrike" cap="none" normalizeH="0" baseline="0" dirty="0">
                <a:ln>
                  <a:noFill/>
                </a:ln>
                <a:solidFill>
                  <a:srgbClr val="006699"/>
                </a:solidFill>
                <a:effectLst/>
                <a:latin typeface="SFMono-Regular"/>
              </a:rPr>
              <a:t>@media</a:t>
            </a:r>
            <a:r>
              <a:rPr kumimoji="0" lang="en-US" altLang="en-US" sz="1400" b="0" i="0" u="none" strike="noStrike" cap="none" normalizeH="0" baseline="0" dirty="0">
                <a:ln>
                  <a:noFill/>
                </a:ln>
                <a:solidFill>
                  <a:srgbClr val="212529"/>
                </a:solidFill>
                <a:effectLst/>
                <a:latin typeface="SFMono-Regular"/>
              </a:rPr>
              <a:t> (</a:t>
            </a:r>
            <a:r>
              <a:rPr kumimoji="0" lang="en-US" altLang="en-US" sz="2000" b="0" i="0" u="none" strike="noStrike" cap="none" normalizeH="0" baseline="0" dirty="0">
                <a:ln>
                  <a:noFill/>
                </a:ln>
                <a:solidFill>
                  <a:schemeClr val="tx1"/>
                </a:solidFill>
                <a:effectLst/>
                <a:latin typeface="Arial" panose="020B0604020202020204" pitchFamily="34" charset="0"/>
              </a:rPr>
              <a:t>min-width</a:t>
            </a:r>
            <a:r>
              <a:rPr kumimoji="0" lang="en-US" altLang="en-US" sz="3200" b="0" i="0" u="none" strike="noStrike" cap="none" normalizeH="0" baseline="0" dirty="0">
                <a:ln>
                  <a:noFill/>
                </a:ln>
                <a:solidFill>
                  <a:srgbClr val="555555"/>
                </a:solidFill>
                <a:effectLst/>
                <a:latin typeface="Arial" panose="020B0604020202020204" pitchFamily="34" charset="0"/>
              </a:rPr>
              <a:t>:</a:t>
            </a:r>
            <a:r>
              <a:rPr kumimoji="0" lang="en-US" altLang="en-US" sz="1400" b="0" i="0" u="none" strike="noStrike" cap="none" normalizeH="0" baseline="0" dirty="0">
                <a:ln>
                  <a:noFill/>
                </a:ln>
                <a:solidFill>
                  <a:srgbClr val="212529"/>
                </a:solidFill>
                <a:effectLst/>
                <a:latin typeface="SFMono-Regular"/>
              </a:rPr>
              <a:t> </a:t>
            </a:r>
            <a:r>
              <a:rPr kumimoji="0" lang="en-US" altLang="en-US" sz="1400" b="0" i="0" u="none" strike="noStrike" cap="none" normalizeH="0" baseline="0" dirty="0">
                <a:ln>
                  <a:noFill/>
                </a:ln>
                <a:solidFill>
                  <a:srgbClr val="FF6600"/>
                </a:solidFill>
                <a:effectLst/>
                <a:latin typeface="SFMono-Regular"/>
              </a:rPr>
              <a:t>992px</a:t>
            </a:r>
            <a:r>
              <a:rPr kumimoji="0" lang="en-US" altLang="en-US" sz="1400" b="0" i="0" u="none" strike="noStrike" cap="none" normalizeH="0" baseline="0" dirty="0">
                <a:ln>
                  <a:noFill/>
                </a:ln>
                <a:solidFill>
                  <a:srgbClr val="212529"/>
                </a:solidFill>
                <a:effectLst/>
                <a:latin typeface="SFMono-Regular"/>
              </a:rPr>
              <a:t>) { </a:t>
            </a:r>
            <a:r>
              <a:rPr kumimoji="0" lang="en-US" altLang="en-US" sz="1400" b="0" i="0" u="none" strike="noStrike" cap="none" normalizeH="0" baseline="0" dirty="0">
                <a:ln>
                  <a:noFill/>
                </a:ln>
                <a:solidFill>
                  <a:srgbClr val="00AA88"/>
                </a:solidFill>
                <a:effectLst/>
                <a:latin typeface="SFMono-Regular"/>
              </a:rPr>
              <a:t>...</a:t>
            </a:r>
            <a:r>
              <a:rPr kumimoji="0" lang="en-US" altLang="en-US" sz="1400" b="0" i="0" u="none" strike="noStrike" cap="none" normalizeH="0" baseline="0" dirty="0">
                <a:ln>
                  <a:noFill/>
                </a:ln>
                <a:solidFill>
                  <a:srgbClr val="212529"/>
                </a:solidFill>
                <a:effectLst/>
                <a:latin typeface="SFMono-Regular"/>
              </a:rPr>
              <a:t> } </a:t>
            </a:r>
          </a:p>
          <a:p>
            <a:pPr>
              <a:lnSpc>
                <a:spcPct val="100000"/>
              </a:lnSpc>
            </a:pPr>
            <a:r>
              <a:rPr kumimoji="0" lang="en-US" altLang="en-US" sz="1400" b="0" i="0" u="none" strike="noStrike" cap="none" normalizeH="0" baseline="0" dirty="0">
                <a:ln>
                  <a:noFill/>
                </a:ln>
                <a:solidFill>
                  <a:srgbClr val="999999"/>
                </a:solidFill>
                <a:effectLst/>
                <a:latin typeface="SFMono-Regular"/>
              </a:rPr>
              <a:t>// Extra large devices (large desktops, 1200px and up)</a:t>
            </a:r>
            <a:r>
              <a:rPr kumimoji="0" lang="en-US" altLang="en-US" sz="1400" b="0" i="0" u="none" strike="noStrike" cap="none" normalizeH="0" baseline="0" dirty="0">
                <a:ln>
                  <a:noFill/>
                </a:ln>
                <a:solidFill>
                  <a:srgbClr val="212529"/>
                </a:solidFill>
                <a:effectLst/>
                <a:latin typeface="SFMono-Regular"/>
              </a:rPr>
              <a:t> </a:t>
            </a:r>
            <a:r>
              <a:rPr kumimoji="0" lang="en-US" altLang="en-US" sz="1400" b="0" i="0" u="none" strike="noStrike" cap="none" normalizeH="0" baseline="0" dirty="0">
                <a:ln>
                  <a:noFill/>
                </a:ln>
                <a:solidFill>
                  <a:srgbClr val="006699"/>
                </a:solidFill>
                <a:effectLst/>
                <a:latin typeface="SFMono-Regular"/>
              </a:rPr>
              <a:t>@media</a:t>
            </a:r>
            <a:r>
              <a:rPr kumimoji="0" lang="en-US" altLang="en-US" sz="1400" b="0" i="0" u="none" strike="noStrike" cap="none" normalizeH="0" baseline="0" dirty="0">
                <a:ln>
                  <a:noFill/>
                </a:ln>
                <a:solidFill>
                  <a:srgbClr val="212529"/>
                </a:solidFill>
                <a:effectLst/>
                <a:latin typeface="SFMono-Regular"/>
              </a:rPr>
              <a:t> (</a:t>
            </a:r>
            <a:r>
              <a:rPr kumimoji="0" lang="en-US" altLang="en-US" sz="2000" b="0" i="0" u="none" strike="noStrike" cap="none" normalizeH="0" baseline="0" dirty="0">
                <a:ln>
                  <a:noFill/>
                </a:ln>
                <a:solidFill>
                  <a:schemeClr val="tx1"/>
                </a:solidFill>
                <a:effectLst/>
                <a:latin typeface="Arial" panose="020B0604020202020204" pitchFamily="34" charset="0"/>
              </a:rPr>
              <a:t>min-width</a:t>
            </a:r>
            <a:r>
              <a:rPr kumimoji="0" lang="en-US" altLang="en-US" sz="3200" b="0" i="0" u="none" strike="noStrike" cap="none" normalizeH="0" baseline="0" dirty="0">
                <a:ln>
                  <a:noFill/>
                </a:ln>
                <a:solidFill>
                  <a:srgbClr val="555555"/>
                </a:solidFill>
                <a:effectLst/>
                <a:latin typeface="Arial" panose="020B0604020202020204" pitchFamily="34" charset="0"/>
              </a:rPr>
              <a:t>:</a:t>
            </a:r>
            <a:r>
              <a:rPr kumimoji="0" lang="en-US" altLang="en-US" sz="1400" b="0" i="0" u="none" strike="noStrike" cap="none" normalizeH="0" baseline="0" dirty="0">
                <a:ln>
                  <a:noFill/>
                </a:ln>
                <a:solidFill>
                  <a:srgbClr val="212529"/>
                </a:solidFill>
                <a:effectLst/>
                <a:latin typeface="SFMono-Regular"/>
              </a:rPr>
              <a:t> </a:t>
            </a:r>
            <a:r>
              <a:rPr kumimoji="0" lang="en-US" altLang="en-US" sz="1400" b="0" i="0" u="none" strike="noStrike" cap="none" normalizeH="0" baseline="0" dirty="0">
                <a:ln>
                  <a:noFill/>
                </a:ln>
                <a:solidFill>
                  <a:srgbClr val="FF6600"/>
                </a:solidFill>
                <a:effectLst/>
                <a:latin typeface="SFMono-Regular"/>
              </a:rPr>
              <a:t>1200px</a:t>
            </a:r>
            <a:r>
              <a:rPr kumimoji="0" lang="en-US" altLang="en-US" sz="1400" b="0" i="0" u="none" strike="noStrike" cap="none" normalizeH="0" baseline="0" dirty="0">
                <a:ln>
                  <a:noFill/>
                </a:ln>
                <a:solidFill>
                  <a:srgbClr val="212529"/>
                </a:solidFill>
                <a:effectLst/>
                <a:latin typeface="SFMono-Regular"/>
              </a:rPr>
              <a:t>) { </a:t>
            </a:r>
            <a:r>
              <a:rPr kumimoji="0" lang="en-US" altLang="en-US" sz="1400" b="0" i="0" u="none" strike="noStrike" cap="none" normalizeH="0" baseline="0" dirty="0">
                <a:ln>
                  <a:noFill/>
                </a:ln>
                <a:solidFill>
                  <a:srgbClr val="00AA88"/>
                </a:solidFill>
                <a:effectLst/>
                <a:latin typeface="SFMono-Regular"/>
              </a:rPr>
              <a:t>...</a:t>
            </a:r>
            <a:r>
              <a:rPr kumimoji="0" lang="en-US" altLang="en-US" sz="1400" b="0" i="0" u="none" strike="noStrike" cap="none" normalizeH="0" baseline="0" dirty="0">
                <a:ln>
                  <a:noFill/>
                </a:ln>
                <a:solidFill>
                  <a:srgbClr val="212529"/>
                </a:solidFill>
                <a:effectLst/>
                <a:latin typeface="SFMono-Regular"/>
              </a:rPr>
              <a:t> }</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a:p>
            <a:endParaRPr lang="en-US" sz="1400" dirty="0">
              <a:latin typeface="Helvetica" panose="020B0604020202020204" pitchFamily="34" charset="0"/>
              <a:cs typeface="Helvetica" panose="020B0604020202020204" pitchFamily="34" charset="0"/>
            </a:endParaRPr>
          </a:p>
          <a:p>
            <a:endParaRPr lang="en-US" sz="1400" dirty="0">
              <a:latin typeface="Helvetica" panose="020B0604020202020204" pitchFamily="34" charset="0"/>
              <a:cs typeface="Helvetica" panose="020B0604020202020204" pitchFamily="34" charset="0"/>
            </a:endParaRPr>
          </a:p>
        </p:txBody>
      </p:sp>
      <p:sp>
        <p:nvSpPr>
          <p:cNvPr id="9" name="Rectangle 2">
            <a:extLst>
              <a:ext uri="{FF2B5EF4-FFF2-40B4-BE49-F238E27FC236}">
                <a16:creationId xmlns:a16="http://schemas.microsoft.com/office/drawing/2014/main" id="{88B6FE54-3F9A-C2F4-CEF1-140BDA530F32}"/>
              </a:ext>
            </a:extLst>
          </p:cNvPr>
          <p:cNvSpPr>
            <a:spLocks noChangeArrowheads="1"/>
          </p:cNvSpPr>
          <p:nvPr/>
        </p:nvSpPr>
        <p:spPr bwMode="auto">
          <a:xfrm>
            <a:off x="9721362" y="6428513"/>
            <a:ext cx="22171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Helvetica" panose="020B0604020202020204" pitchFamily="34" charset="0"/>
                <a:cs typeface="Helvetica" panose="020B0604020202020204" pitchFamily="34" charset="0"/>
              </a:rPr>
              <a:t>Contributors (n.d.-b)</a:t>
            </a:r>
          </a:p>
        </p:txBody>
      </p:sp>
    </p:spTree>
    <p:extLst>
      <p:ext uri="{BB962C8B-B14F-4D97-AF65-F5344CB8AC3E}">
        <p14:creationId xmlns:p14="http://schemas.microsoft.com/office/powerpoint/2010/main" val="4186547909"/>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alaxy presentation_Win32_SL_V16" id="{36B34AD0-AFC2-468E-8620-6CFD159B149F}" vid="{ACCF8893-1A0E-437D-A612-1659D305EA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2D646E0-DCC8-4209-B539-AA58186B682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ABD9919-8F5A-4B99-83E1-E90FE1DCF2E1}">
  <ds:schemaRefs>
    <ds:schemaRef ds:uri="http://schemas.microsoft.com/sharepoint/v3/contenttype/forms"/>
  </ds:schemaRefs>
</ds:datastoreItem>
</file>

<file path=customXml/itemProps3.xml><?xml version="1.0" encoding="utf-8"?>
<ds:datastoreItem xmlns:ds="http://schemas.openxmlformats.org/officeDocument/2006/customXml" ds:itemID="{80E87F72-70BF-43BC-A0D4-53665DC1267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{B2AB46CB-6D63-40CB-9679-38FC7CD01137}tf89338750_win32</Template>
  <TotalTime>4579</TotalTime>
  <Words>2753</Words>
  <Application>Microsoft Office PowerPoint</Application>
  <PresentationFormat>Widescreen</PresentationFormat>
  <Paragraphs>251</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Helvetica</vt:lpstr>
      <vt:lpstr>SFMono-Regular</vt:lpstr>
      <vt:lpstr>Times New Roman</vt:lpstr>
      <vt:lpstr>Univers</vt:lpstr>
      <vt:lpstr>GradientVTI</vt:lpstr>
      <vt:lpstr>Major Css frameworks</vt:lpstr>
      <vt:lpstr>Project dependent</vt:lpstr>
      <vt:lpstr>Intro: Focus Areas when choosing the right CSS framework</vt:lpstr>
      <vt:lpstr>Comparison: Two major popular CSS Frameworks</vt:lpstr>
      <vt:lpstr>Bootstrap</vt:lpstr>
      <vt:lpstr>Bulma</vt:lpstr>
      <vt:lpstr>Bootstrap vs Bulma A Side-by-side comparison</vt:lpstr>
      <vt:lpstr>A deeper dive - Bootstrap</vt:lpstr>
      <vt:lpstr>A deeper dive - Bootstrap</vt:lpstr>
      <vt:lpstr>A deeper dive - Bootstrap</vt:lpstr>
      <vt:lpstr>A deeper dive - Bootstrap</vt:lpstr>
      <vt:lpstr>A deeper dive - Bootstrap</vt:lpstr>
      <vt:lpstr>A deeper dive - Bulma</vt:lpstr>
      <vt:lpstr>A deeper dive - Bulma</vt:lpstr>
      <vt:lpstr>A deeper dive - Bulma</vt:lpstr>
      <vt:lpstr>A deeper dive - Bulma</vt:lpstr>
      <vt:lpstr>A deeper dive - Bulma</vt:lpstr>
      <vt:lpstr>Similarities &amp; Aspect Critique</vt:lpstr>
      <vt:lpstr>Final takeaways</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Tom Barrera</dc:creator>
  <cp:lastModifiedBy>Tom Barrera</cp:lastModifiedBy>
  <cp:revision>3</cp:revision>
  <dcterms:created xsi:type="dcterms:W3CDTF">2025-04-22T13:28:51Z</dcterms:created>
  <dcterms:modified xsi:type="dcterms:W3CDTF">2025-04-29T13:54:31Z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