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759" r:id="rId2"/>
    <p:sldId id="1439" r:id="rId3"/>
    <p:sldId id="1430" r:id="rId4"/>
    <p:sldId id="1451" r:id="rId5"/>
    <p:sldId id="1452" r:id="rId6"/>
    <p:sldId id="1453" r:id="rId7"/>
    <p:sldId id="1440" r:id="rId8"/>
    <p:sldId id="1454" r:id="rId9"/>
    <p:sldId id="1455" r:id="rId10"/>
    <p:sldId id="1443" r:id="rId11"/>
    <p:sldId id="1456" r:id="rId12"/>
    <p:sldId id="1463" r:id="rId13"/>
    <p:sldId id="1444" r:id="rId14"/>
    <p:sldId id="1457" r:id="rId15"/>
    <p:sldId id="1458" r:id="rId16"/>
    <p:sldId id="1459" r:id="rId17"/>
    <p:sldId id="1447" r:id="rId18"/>
    <p:sldId id="1461" r:id="rId19"/>
    <p:sldId id="146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1C49AE"/>
    <a:srgbClr val="2E6CA6"/>
    <a:srgbClr val="F0FFFF"/>
    <a:srgbClr val="FDF8E5"/>
    <a:srgbClr val="87CEFA"/>
    <a:srgbClr val="006AC3"/>
    <a:srgbClr val="20B2FF"/>
    <a:srgbClr val="305E95"/>
    <a:srgbClr val="FFED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8" autoAdjust="0"/>
    <p:restoredTop sz="82811" autoAdjust="0"/>
  </p:normalViewPr>
  <p:slideViewPr>
    <p:cSldViewPr snapToGrid="0">
      <p:cViewPr varScale="1">
        <p:scale>
          <a:sx n="71" d="100"/>
          <a:sy n="71" d="100"/>
        </p:scale>
        <p:origin x="1565" y="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6F0BD-871C-4B9A-A97E-ECA42981039D}" type="datetimeFigureOut">
              <a:rPr lang="zh-CN" altLang="en-US" smtClean="0"/>
              <a:pPr/>
              <a:t>2020/7/25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4FAE9-4055-4446-ADF4-97E91296C5E9}" type="slidenum">
              <a:rPr lang="zh-CN" altLang="en-US" smtClean="0"/>
              <a:pPr/>
              <a:t>‹#›</a:t>
            </a:fld>
            <a:endParaRPr lang="zh-CN" altLang="en-US"/>
          </a:p>
        </p:txBody>
      </p:sp>
    </p:spTree>
    <p:extLst>
      <p:ext uri="{BB962C8B-B14F-4D97-AF65-F5344CB8AC3E}">
        <p14:creationId xmlns:p14="http://schemas.microsoft.com/office/powerpoint/2010/main" val="3027884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300"/>
              </a:spcBef>
              <a:buClr>
                <a:srgbClr val="0000FF"/>
              </a:buClr>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a:t>
            </a:fld>
            <a:endParaRPr lang="zh-CN" altLang="en-US"/>
          </a:p>
        </p:txBody>
      </p:sp>
    </p:spTree>
    <p:extLst>
      <p:ext uri="{BB962C8B-B14F-4D97-AF65-F5344CB8AC3E}">
        <p14:creationId xmlns:p14="http://schemas.microsoft.com/office/powerpoint/2010/main" val="3859452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10</a:t>
            </a:fld>
            <a:endParaRPr lang="zh-CN" altLang="en-US"/>
          </a:p>
        </p:txBody>
      </p:sp>
    </p:spTree>
    <p:extLst>
      <p:ext uri="{BB962C8B-B14F-4D97-AF65-F5344CB8AC3E}">
        <p14:creationId xmlns:p14="http://schemas.microsoft.com/office/powerpoint/2010/main" val="202016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11</a:t>
            </a:fld>
            <a:endParaRPr lang="zh-CN" altLang="en-US"/>
          </a:p>
        </p:txBody>
      </p:sp>
    </p:spTree>
    <p:extLst>
      <p:ext uri="{BB962C8B-B14F-4D97-AF65-F5344CB8AC3E}">
        <p14:creationId xmlns:p14="http://schemas.microsoft.com/office/powerpoint/2010/main" val="3365987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12</a:t>
            </a:fld>
            <a:endParaRPr lang="zh-CN" altLang="en-US"/>
          </a:p>
        </p:txBody>
      </p:sp>
    </p:spTree>
    <p:extLst>
      <p:ext uri="{BB962C8B-B14F-4D97-AF65-F5344CB8AC3E}">
        <p14:creationId xmlns:p14="http://schemas.microsoft.com/office/powerpoint/2010/main" val="425369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13</a:t>
            </a:fld>
            <a:endParaRPr lang="zh-CN" altLang="en-US"/>
          </a:p>
        </p:txBody>
      </p:sp>
    </p:spTree>
    <p:extLst>
      <p:ext uri="{BB962C8B-B14F-4D97-AF65-F5344CB8AC3E}">
        <p14:creationId xmlns:p14="http://schemas.microsoft.com/office/powerpoint/2010/main" val="2567893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14</a:t>
            </a:fld>
            <a:endParaRPr lang="zh-CN" altLang="en-US"/>
          </a:p>
        </p:txBody>
      </p:sp>
    </p:spTree>
    <p:extLst>
      <p:ext uri="{BB962C8B-B14F-4D97-AF65-F5344CB8AC3E}">
        <p14:creationId xmlns:p14="http://schemas.microsoft.com/office/powerpoint/2010/main" val="635150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15</a:t>
            </a:fld>
            <a:endParaRPr lang="zh-CN" altLang="en-US"/>
          </a:p>
        </p:txBody>
      </p:sp>
    </p:spTree>
    <p:extLst>
      <p:ext uri="{BB962C8B-B14F-4D97-AF65-F5344CB8AC3E}">
        <p14:creationId xmlns:p14="http://schemas.microsoft.com/office/powerpoint/2010/main" val="2304973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16</a:t>
            </a:fld>
            <a:endParaRPr lang="zh-CN" altLang="en-US"/>
          </a:p>
        </p:txBody>
      </p:sp>
    </p:spTree>
    <p:extLst>
      <p:ext uri="{BB962C8B-B14F-4D97-AF65-F5344CB8AC3E}">
        <p14:creationId xmlns:p14="http://schemas.microsoft.com/office/powerpoint/2010/main" val="1334678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17</a:t>
            </a:fld>
            <a:endParaRPr lang="zh-CN" altLang="en-US"/>
          </a:p>
        </p:txBody>
      </p:sp>
    </p:spTree>
    <p:extLst>
      <p:ext uri="{BB962C8B-B14F-4D97-AF65-F5344CB8AC3E}">
        <p14:creationId xmlns:p14="http://schemas.microsoft.com/office/powerpoint/2010/main" val="922089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18</a:t>
            </a:fld>
            <a:endParaRPr lang="zh-CN" altLang="en-US"/>
          </a:p>
        </p:txBody>
      </p:sp>
    </p:spTree>
    <p:extLst>
      <p:ext uri="{BB962C8B-B14F-4D97-AF65-F5344CB8AC3E}">
        <p14:creationId xmlns:p14="http://schemas.microsoft.com/office/powerpoint/2010/main" val="71055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19</a:t>
            </a:fld>
            <a:endParaRPr lang="zh-CN" altLang="en-US"/>
          </a:p>
        </p:txBody>
      </p:sp>
    </p:spTree>
    <p:extLst>
      <p:ext uri="{BB962C8B-B14F-4D97-AF65-F5344CB8AC3E}">
        <p14:creationId xmlns:p14="http://schemas.microsoft.com/office/powerpoint/2010/main" val="2631497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2</a:t>
            </a:fld>
            <a:endParaRPr lang="zh-CN" altLang="en-US"/>
          </a:p>
        </p:txBody>
      </p:sp>
    </p:spTree>
    <p:extLst>
      <p:ext uri="{BB962C8B-B14F-4D97-AF65-F5344CB8AC3E}">
        <p14:creationId xmlns:p14="http://schemas.microsoft.com/office/powerpoint/2010/main" val="938522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3</a:t>
            </a:fld>
            <a:endParaRPr lang="zh-CN" altLang="en-US"/>
          </a:p>
        </p:txBody>
      </p:sp>
    </p:spTree>
    <p:extLst>
      <p:ext uri="{BB962C8B-B14F-4D97-AF65-F5344CB8AC3E}">
        <p14:creationId xmlns:p14="http://schemas.microsoft.com/office/powerpoint/2010/main" val="1174983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4</a:t>
            </a:fld>
            <a:endParaRPr lang="zh-CN" altLang="en-US"/>
          </a:p>
        </p:txBody>
      </p:sp>
    </p:spTree>
    <p:extLst>
      <p:ext uri="{BB962C8B-B14F-4D97-AF65-F5344CB8AC3E}">
        <p14:creationId xmlns:p14="http://schemas.microsoft.com/office/powerpoint/2010/main" val="2771222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5</a:t>
            </a:fld>
            <a:endParaRPr lang="zh-CN" altLang="en-US"/>
          </a:p>
        </p:txBody>
      </p:sp>
    </p:spTree>
    <p:extLst>
      <p:ext uri="{BB962C8B-B14F-4D97-AF65-F5344CB8AC3E}">
        <p14:creationId xmlns:p14="http://schemas.microsoft.com/office/powerpoint/2010/main" val="3816443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6</a:t>
            </a:fld>
            <a:endParaRPr lang="zh-CN" altLang="en-US"/>
          </a:p>
        </p:txBody>
      </p:sp>
    </p:spTree>
    <p:extLst>
      <p:ext uri="{BB962C8B-B14F-4D97-AF65-F5344CB8AC3E}">
        <p14:creationId xmlns:p14="http://schemas.microsoft.com/office/powerpoint/2010/main" val="1036601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7</a:t>
            </a:fld>
            <a:endParaRPr lang="zh-CN" altLang="en-US"/>
          </a:p>
        </p:txBody>
      </p:sp>
    </p:spTree>
    <p:extLst>
      <p:ext uri="{BB962C8B-B14F-4D97-AF65-F5344CB8AC3E}">
        <p14:creationId xmlns:p14="http://schemas.microsoft.com/office/powerpoint/2010/main" val="429000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8</a:t>
            </a:fld>
            <a:endParaRPr lang="zh-CN" altLang="en-US"/>
          </a:p>
        </p:txBody>
      </p:sp>
    </p:spTree>
    <p:extLst>
      <p:ext uri="{BB962C8B-B14F-4D97-AF65-F5344CB8AC3E}">
        <p14:creationId xmlns:p14="http://schemas.microsoft.com/office/powerpoint/2010/main" val="2458177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99538C-E8D6-4CCC-8812-AAE7275A9B27}" type="slidenum">
              <a:rPr lang="zh-CN" altLang="en-US" smtClean="0"/>
              <a:pPr>
                <a:defRPr/>
              </a:pPr>
              <a:t>9</a:t>
            </a:fld>
            <a:endParaRPr lang="zh-CN" altLang="en-US"/>
          </a:p>
        </p:txBody>
      </p:sp>
    </p:spTree>
    <p:extLst>
      <p:ext uri="{BB962C8B-B14F-4D97-AF65-F5344CB8AC3E}">
        <p14:creationId xmlns:p14="http://schemas.microsoft.com/office/powerpoint/2010/main" val="18497133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E9E2DB06-F538-4471-90DE-31A3F0D9EA29}" type="datetime1">
              <a:rPr lang="zh-CN" altLang="en-US" smtClean="0">
                <a:solidFill>
                  <a:prstClr val="black">
                    <a:tint val="75000"/>
                  </a:prstClr>
                </a:solidFill>
              </a:rPr>
              <a:pPr>
                <a:defRPr/>
              </a:pPr>
              <a:t>2020/7/25</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134128DB-78C8-4D83-AAB7-E5455D8E0AB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9767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F2BAB15-BC8F-43AA-8118-292EA19776F3}" type="datetime1">
              <a:rPr lang="zh-CN" altLang="en-US" smtClean="0">
                <a:solidFill>
                  <a:prstClr val="black">
                    <a:tint val="75000"/>
                  </a:prstClr>
                </a:solidFill>
              </a:rPr>
              <a:pPr>
                <a:defRPr/>
              </a:pPr>
              <a:t>2020/7/25</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6841AA53-A80C-4993-A779-5469609A47E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77709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D4085E6-4CC3-4FD1-983D-723188D62914}" type="datetime1">
              <a:rPr lang="zh-CN" altLang="en-US" smtClean="0">
                <a:solidFill>
                  <a:prstClr val="black">
                    <a:tint val="75000"/>
                  </a:prstClr>
                </a:solidFill>
              </a:rPr>
              <a:pPr>
                <a:defRPr/>
              </a:pPr>
              <a:t>2020/7/25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5F48FFB-0AD4-423A-9C07-0BA44BA97D6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254720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5BA165D-D38A-4814-B0D9-480780D4059C}" type="datetime1">
              <a:rPr lang="zh-CN" altLang="en-US" smtClean="0">
                <a:solidFill>
                  <a:prstClr val="black">
                    <a:tint val="75000"/>
                  </a:prstClr>
                </a:solidFill>
              </a:rPr>
              <a:pPr>
                <a:defRPr/>
              </a:pPr>
              <a:t>2020/7/25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DFB4CF1-025C-42F6-B157-AF1F8B88989E}"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911786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第二章">
    <p:spTree>
      <p:nvGrpSpPr>
        <p:cNvPr id="1" name=""/>
        <p:cNvGrpSpPr/>
        <p:nvPr/>
      </p:nvGrpSpPr>
      <p:grpSpPr>
        <a:xfrm>
          <a:off x="0" y="0"/>
          <a:ext cx="0" cy="0"/>
          <a:chOff x="0" y="0"/>
          <a:chExt cx="0" cy="0"/>
        </a:xfrm>
      </p:grpSpPr>
      <p:pic>
        <p:nvPicPr>
          <p:cNvPr id="14" name="图片 13"/>
          <p:cNvPicPr>
            <a:picLocks noChangeAspect="1"/>
          </p:cNvPicPr>
          <p:nvPr userDrawn="1"/>
        </p:nvPicPr>
        <p:blipFill rotWithShape="1">
          <a:blip r:embed="rId2" cstate="print">
            <a:extLst>
              <a:ext uri="{28A0092B-C50C-407E-A947-70E740481C1C}">
                <a14:useLocalDpi xmlns:a14="http://schemas.microsoft.com/office/drawing/2010/main" val="0"/>
              </a:ext>
            </a:extLst>
          </a:blip>
          <a:srcRect t="-9125" r="8323"/>
          <a:stretch/>
        </p:blipFill>
        <p:spPr>
          <a:xfrm>
            <a:off x="5400033" y="-45992"/>
            <a:ext cx="3743968" cy="549992"/>
          </a:xfrm>
          <a:prstGeom prst="rect">
            <a:avLst/>
          </a:prstGeom>
        </p:spPr>
      </p:pic>
      <p:sp>
        <p:nvSpPr>
          <p:cNvPr id="6" name="矩形 5"/>
          <p:cNvSpPr/>
          <p:nvPr userDrawn="1"/>
        </p:nvSpPr>
        <p:spPr bwMode="auto">
          <a:xfrm>
            <a:off x="1" y="548760"/>
            <a:ext cx="8263634" cy="720000"/>
          </a:xfrm>
          <a:prstGeom prst="rect">
            <a:avLst/>
          </a:prstGeom>
          <a:gradFill flip="none" rotWithShape="1">
            <a:gsLst>
              <a:gs pos="0">
                <a:srgbClr val="A3A3A3"/>
              </a:gs>
              <a:gs pos="50000">
                <a:schemeClr val="bg1">
                  <a:lumMod val="95000"/>
                  <a:shade val="67500"/>
                  <a:satMod val="115000"/>
                </a:schemeClr>
              </a:gs>
              <a:gs pos="100000">
                <a:schemeClr val="bg1">
                  <a:lumMod val="95000"/>
                  <a:shade val="100000"/>
                  <a:satMod val="115000"/>
                </a:schemeClr>
              </a:gs>
            </a:gsLst>
            <a:lin ang="0" scaled="1"/>
            <a:tileRect/>
          </a:gra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0" tIns="0" rIns="0" bIns="0" rtlCol="0" anchor="ctr"/>
          <a:lstStyle/>
          <a:p>
            <a:pPr algn="ctr" fontAlgn="auto">
              <a:spcBef>
                <a:spcPts val="0"/>
              </a:spcBef>
              <a:spcAft>
                <a:spcPts val="0"/>
              </a:spcAft>
            </a:pPr>
            <a:endParaRPr lang="zh-CN" altLang="en-US" sz="2000" dirty="0">
              <a:solidFill>
                <a:schemeClr val="bg1"/>
              </a:solidFill>
              <a:latin typeface="微软雅黑" pitchFamily="34" charset="-122"/>
              <a:ea typeface="微软雅黑" pitchFamily="34" charset="-122"/>
            </a:endParaRPr>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63634" y="548760"/>
            <a:ext cx="880367" cy="720000"/>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0" scaled="1"/>
            <a:tileRect/>
          </a:gradFill>
          <a:ln>
            <a:noFill/>
          </a:ln>
          <a:effectLst>
            <a:outerShdw blurRad="50800" dist="38100" dir="2700000" algn="tl" rotWithShape="0">
              <a:prstClr val="black">
                <a:alpha val="40000"/>
              </a:prstClr>
            </a:outerShdw>
          </a:effectLst>
        </p:spPr>
      </p:pic>
      <p:sp>
        <p:nvSpPr>
          <p:cNvPr id="10" name="矩形 9"/>
          <p:cNvSpPr/>
          <p:nvPr userDrawn="1"/>
        </p:nvSpPr>
        <p:spPr>
          <a:xfrm>
            <a:off x="5573116" y="-45992"/>
            <a:ext cx="4183460" cy="492443"/>
          </a:xfrm>
          <a:prstGeom prst="rect">
            <a:avLst/>
          </a:prstGeom>
        </p:spPr>
        <p:txBody>
          <a:bodyPr wrap="square" anchor="ctr">
            <a:spAutoFit/>
          </a:bodyPr>
          <a:lstStyle/>
          <a:p>
            <a:r>
              <a:rPr lang="zh-CN" altLang="en-US" sz="2600" dirty="0">
                <a:solidFill>
                  <a:schemeClr val="bg1"/>
                </a:solidFill>
                <a:effectLst>
                  <a:outerShdw blurRad="38100" dist="38100" dir="2700000" algn="tl">
                    <a:srgbClr val="000000">
                      <a:alpha val="43137"/>
                    </a:srgbClr>
                  </a:outerShdw>
                </a:effectLst>
                <a:latin typeface="黑体" pitchFamily="2" charset="-122"/>
                <a:ea typeface="黑体" pitchFamily="2" charset="-122"/>
              </a:rPr>
              <a:t>主要技术内容及创新点</a:t>
            </a:r>
          </a:p>
        </p:txBody>
      </p:sp>
      <p:sp>
        <p:nvSpPr>
          <p:cNvPr id="9" name="文本占位符 2"/>
          <p:cNvSpPr>
            <a:spLocks noGrp="1"/>
          </p:cNvSpPr>
          <p:nvPr>
            <p:ph type="body" sz="quarter" idx="10"/>
          </p:nvPr>
        </p:nvSpPr>
        <p:spPr>
          <a:xfrm>
            <a:off x="0" y="656350"/>
            <a:ext cx="7380288" cy="504825"/>
          </a:xfrm>
          <a:prstGeom prst="rect">
            <a:avLst/>
          </a:prstGeom>
        </p:spPr>
        <p:txBody>
          <a:bodyPr/>
          <a:lstStyle>
            <a:lvl1pPr marL="0" indent="88900">
              <a:buNone/>
              <a:defRPr lang="zh-CN" altLang="en-US" sz="3200" b="1" kern="1200" dirty="0" smtClean="0">
                <a:solidFill>
                  <a:srgbClr val="245590"/>
                </a:solidFill>
                <a:latin typeface="微软雅黑" pitchFamily="34" charset="-122"/>
                <a:ea typeface="微软雅黑"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1448185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第三章">
    <p:spTree>
      <p:nvGrpSpPr>
        <p:cNvPr id="1" name=""/>
        <p:cNvGrpSpPr/>
        <p:nvPr/>
      </p:nvGrpSpPr>
      <p:grpSpPr>
        <a:xfrm>
          <a:off x="0" y="0"/>
          <a:ext cx="0" cy="0"/>
          <a:chOff x="0" y="0"/>
          <a:chExt cx="0" cy="0"/>
        </a:xfrm>
      </p:grpSpPr>
      <p:pic>
        <p:nvPicPr>
          <p:cNvPr id="14" name="图片 13"/>
          <p:cNvPicPr>
            <a:picLocks/>
          </p:cNvPicPr>
          <p:nvPr userDrawn="1"/>
        </p:nvPicPr>
        <p:blipFill rotWithShape="1">
          <a:blip r:embed="rId2" cstate="print">
            <a:extLst>
              <a:ext uri="{28A0092B-C50C-407E-A947-70E740481C1C}">
                <a14:useLocalDpi xmlns:a14="http://schemas.microsoft.com/office/drawing/2010/main" val="0"/>
              </a:ext>
            </a:extLst>
          </a:blip>
          <a:srcRect r="17994"/>
          <a:stretch/>
        </p:blipFill>
        <p:spPr>
          <a:xfrm>
            <a:off x="5436097" y="0"/>
            <a:ext cx="3707904" cy="504000"/>
          </a:xfrm>
          <a:prstGeom prst="rect">
            <a:avLst/>
          </a:prstGeom>
        </p:spPr>
      </p:pic>
      <p:sp>
        <p:nvSpPr>
          <p:cNvPr id="15" name="矩形 14"/>
          <p:cNvSpPr/>
          <p:nvPr userDrawn="1"/>
        </p:nvSpPr>
        <p:spPr>
          <a:xfrm>
            <a:off x="5677119" y="-45992"/>
            <a:ext cx="3791426" cy="492443"/>
          </a:xfrm>
          <a:prstGeom prst="rect">
            <a:avLst/>
          </a:prstGeom>
        </p:spPr>
        <p:txBody>
          <a:bodyPr wrap="square" anchor="ctr">
            <a:spAutoFit/>
          </a:bodyPr>
          <a:lstStyle/>
          <a:p>
            <a:r>
              <a:rPr lang="zh-CN" altLang="en-US" sz="2600" dirty="0">
                <a:solidFill>
                  <a:schemeClr val="bg1"/>
                </a:solidFill>
                <a:effectLst>
                  <a:outerShdw blurRad="38100" dist="38100" dir="2700000" algn="tl">
                    <a:srgbClr val="000000">
                      <a:alpha val="43137"/>
                    </a:srgbClr>
                  </a:outerShdw>
                </a:effectLst>
                <a:latin typeface="黑体" pitchFamily="2" charset="-122"/>
                <a:ea typeface="黑体" pitchFamily="2" charset="-122"/>
              </a:rPr>
              <a:t>知识产权及第三方评价</a:t>
            </a:r>
          </a:p>
        </p:txBody>
      </p:sp>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48680"/>
            <a:ext cx="9144000" cy="755904"/>
          </a:xfrm>
          <a:prstGeom prst="rect">
            <a:avLst/>
          </a:prstGeom>
        </p:spPr>
      </p:pic>
      <p:sp>
        <p:nvSpPr>
          <p:cNvPr id="17" name="文本占位符 2"/>
          <p:cNvSpPr>
            <a:spLocks noGrp="1"/>
          </p:cNvSpPr>
          <p:nvPr>
            <p:ph type="body" sz="quarter" idx="10"/>
          </p:nvPr>
        </p:nvSpPr>
        <p:spPr>
          <a:xfrm>
            <a:off x="0" y="656350"/>
            <a:ext cx="7380288" cy="504825"/>
          </a:xfrm>
          <a:prstGeom prst="rect">
            <a:avLst/>
          </a:prstGeom>
        </p:spPr>
        <p:txBody>
          <a:bodyPr/>
          <a:lstStyle>
            <a:lvl1pPr marL="0" indent="88900">
              <a:buNone/>
              <a:defRPr lang="zh-CN" altLang="en-US" sz="2800" b="1" kern="1200" dirty="0" smtClean="0">
                <a:solidFill>
                  <a:srgbClr val="245590"/>
                </a:solidFill>
                <a:latin typeface="微软雅黑" pitchFamily="34" charset="-122"/>
                <a:ea typeface="微软雅黑"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1653809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第四章">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r="717"/>
          <a:stretch/>
        </p:blipFill>
        <p:spPr>
          <a:xfrm>
            <a:off x="5112001" y="0"/>
            <a:ext cx="4054611" cy="504000"/>
          </a:xfrm>
          <a:prstGeom prst="rect">
            <a:avLst/>
          </a:prstGeom>
        </p:spPr>
      </p:pic>
      <p:sp>
        <p:nvSpPr>
          <p:cNvPr id="10" name="矩形 9"/>
          <p:cNvSpPr/>
          <p:nvPr userDrawn="1"/>
        </p:nvSpPr>
        <p:spPr>
          <a:xfrm>
            <a:off x="5285085" y="-45992"/>
            <a:ext cx="4183460" cy="492443"/>
          </a:xfrm>
          <a:prstGeom prst="rect">
            <a:avLst/>
          </a:prstGeom>
        </p:spPr>
        <p:txBody>
          <a:bodyPr wrap="square" anchor="ctr">
            <a:spAutoFit/>
          </a:bodyPr>
          <a:lstStyle/>
          <a:p>
            <a:r>
              <a:rPr lang="zh-CN" altLang="en-US" sz="2600" dirty="0">
                <a:solidFill>
                  <a:schemeClr val="bg1"/>
                </a:solidFill>
                <a:effectLst>
                  <a:outerShdw blurRad="38100" dist="38100" dir="2700000" algn="tl">
                    <a:srgbClr val="000000">
                      <a:alpha val="43137"/>
                    </a:srgbClr>
                  </a:outerShdw>
                </a:effectLst>
                <a:latin typeface="黑体" pitchFamily="2" charset="-122"/>
                <a:ea typeface="黑体" pitchFamily="2" charset="-122"/>
              </a:rPr>
              <a:t>应用推广与社会经济效益</a:t>
            </a: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48680"/>
            <a:ext cx="9144000" cy="755904"/>
          </a:xfrm>
          <a:prstGeom prst="rect">
            <a:avLst/>
          </a:prstGeom>
        </p:spPr>
      </p:pic>
      <p:sp>
        <p:nvSpPr>
          <p:cNvPr id="12" name="文本占位符 2"/>
          <p:cNvSpPr>
            <a:spLocks noGrp="1"/>
          </p:cNvSpPr>
          <p:nvPr>
            <p:ph type="body" sz="quarter" idx="10"/>
          </p:nvPr>
        </p:nvSpPr>
        <p:spPr>
          <a:xfrm>
            <a:off x="0" y="656350"/>
            <a:ext cx="7380288" cy="504825"/>
          </a:xfrm>
          <a:prstGeom prst="rect">
            <a:avLst/>
          </a:prstGeom>
        </p:spPr>
        <p:txBody>
          <a:bodyPr/>
          <a:lstStyle>
            <a:lvl1pPr marL="0" indent="88900">
              <a:buNone/>
              <a:defRPr lang="zh-CN" altLang="en-US" sz="2800" b="1" kern="1200" dirty="0" smtClean="0">
                <a:solidFill>
                  <a:srgbClr val="245590"/>
                </a:solidFill>
                <a:latin typeface="微软雅黑" pitchFamily="34" charset="-122"/>
                <a:ea typeface="微软雅黑"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630797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图片 6" descr="屏幕剪辑"/>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60351" y="296863"/>
            <a:ext cx="24606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B12EAD07-3649-40B6-8A1B-A5916B3E0355}" type="datetime1">
              <a:rPr lang="zh-CN" altLang="en-US" smtClean="0">
                <a:solidFill>
                  <a:prstClr val="black">
                    <a:tint val="75000"/>
                  </a:prstClr>
                </a:solidFill>
              </a:rPr>
              <a:pPr>
                <a:defRPr/>
              </a:pPr>
              <a:t>2020/7/25</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0C61A084-2EC8-42C0-97A8-1D0A29376E3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5841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8B703AB-D6E4-42CA-8785-6472491D3640}" type="datetime1">
              <a:rPr lang="zh-CN" altLang="en-US" smtClean="0">
                <a:solidFill>
                  <a:prstClr val="black">
                    <a:tint val="75000"/>
                  </a:prstClr>
                </a:solidFill>
              </a:rPr>
              <a:pPr>
                <a:defRPr/>
              </a:pPr>
              <a:t>2020/7/25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F4EB158-BB4E-47F7-BDAC-59CD0E6A1AA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73975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7D6AE90-A8EA-4CA1-91E7-13FC85B7EAC3}" type="datetime1">
              <a:rPr lang="zh-CN" altLang="en-US" smtClean="0">
                <a:solidFill>
                  <a:prstClr val="black">
                    <a:tint val="75000"/>
                  </a:prstClr>
                </a:solidFill>
              </a:rPr>
              <a:pPr>
                <a:defRPr/>
              </a:pPr>
              <a:t>2020/7/25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C1459745-6C80-4CBE-A08F-132748F6267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15465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74EE1FA-709B-4F1B-A291-1643C1E6E064}" type="datetime1">
              <a:rPr lang="zh-CN" altLang="en-US" smtClean="0">
                <a:solidFill>
                  <a:prstClr val="black">
                    <a:tint val="75000"/>
                  </a:prstClr>
                </a:solidFill>
              </a:rPr>
              <a:pPr>
                <a:defRPr/>
              </a:pPr>
              <a:t>2020/7/25</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28DD658D-C2B8-4A4D-AE1F-B827CBE244F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48463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7CA2068-6467-450C-8104-07E820186CD2}" type="datetime1">
              <a:rPr lang="zh-CN" altLang="en-US" smtClean="0">
                <a:solidFill>
                  <a:prstClr val="black">
                    <a:tint val="75000"/>
                  </a:prstClr>
                </a:solidFill>
              </a:rPr>
              <a:pPr>
                <a:defRPr/>
              </a:pPr>
              <a:t>2020/7/25</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75AFD7C6-4ED2-43CF-8CB8-9976826B75F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795438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8C38FE45-89EF-4544-91C8-BB1F655ADC0E}" type="datetime1">
              <a:rPr lang="zh-CN" altLang="en-US" smtClean="0">
                <a:solidFill>
                  <a:prstClr val="black">
                    <a:tint val="75000"/>
                  </a:prstClr>
                </a:solidFill>
              </a:rPr>
              <a:pPr>
                <a:defRPr/>
              </a:pPr>
              <a:t>2020/7/25</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4650C679-DBEC-4C3C-8FEB-2F486ABE076A}" type="slidenum">
              <a:rPr lang="zh-CN" altLang="en-US">
                <a:solidFill>
                  <a:prstClr val="black">
                    <a:tint val="75000"/>
                  </a:prstClr>
                </a:solidFill>
              </a:rPr>
              <a:pPr>
                <a:defRPr/>
              </a:pPr>
              <a:t>‹#›</a:t>
            </a:fld>
            <a:endParaRPr lang="zh-CN" altLang="en-US">
              <a:solidFill>
                <a:prstClr val="black">
                  <a:tint val="75000"/>
                </a:prstClr>
              </a:solidFill>
            </a:endParaRPr>
          </a:p>
        </p:txBody>
      </p:sp>
      <p:pic>
        <p:nvPicPr>
          <p:cNvPr id="6" name="Picture 21"/>
          <p:cNvPicPr>
            <a:picLocks noChangeAspect="1" noChangeArrowheads="1"/>
          </p:cNvPicPr>
          <p:nvPr userDrawn="1"/>
        </p:nvPicPr>
        <p:blipFill>
          <a:blip r:embed="rId2" cstate="print"/>
          <a:srcRect/>
          <a:stretch>
            <a:fillRect/>
          </a:stretch>
        </p:blipFill>
        <p:spPr bwMode="auto">
          <a:xfrm>
            <a:off x="7599364" y="6308727"/>
            <a:ext cx="1336675" cy="479425"/>
          </a:xfrm>
          <a:prstGeom prst="rect">
            <a:avLst/>
          </a:prstGeom>
          <a:noFill/>
          <a:ln w="9525">
            <a:noFill/>
            <a:miter lim="800000"/>
            <a:headEnd/>
            <a:tailEnd/>
          </a:ln>
        </p:spPr>
      </p:pic>
    </p:spTree>
    <p:extLst>
      <p:ext uri="{BB962C8B-B14F-4D97-AF65-F5344CB8AC3E}">
        <p14:creationId xmlns:p14="http://schemas.microsoft.com/office/powerpoint/2010/main" val="3961414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bwMode="white">
          <a:xfrm>
            <a:off x="-508" y="728700"/>
            <a:ext cx="9144000" cy="6129300"/>
          </a:xfrm>
          <a:prstGeom prst="rect">
            <a:avLst/>
          </a:prstGeom>
          <a:solidFill>
            <a:schemeClr val="bg1"/>
          </a:solidFill>
          <a:ln>
            <a:solidFill>
              <a:schemeClr val="bg1"/>
            </a:solidFill>
            <a:headEnd/>
            <a:tailEnd/>
          </a:ln>
        </p:spPr>
        <p:style>
          <a:lnRef idx="1">
            <a:schemeClr val="accent6"/>
          </a:lnRef>
          <a:fillRef idx="3">
            <a:schemeClr val="accent6"/>
          </a:fillRef>
          <a:effectRef idx="2">
            <a:schemeClr val="accent6"/>
          </a:effectRef>
          <a:fontRef idx="minor">
            <a:schemeClr val="lt1"/>
          </a:fontRef>
        </p:style>
        <p:txBody>
          <a:bodyPr rtlCol="0" anchor="ctr"/>
          <a:lstStyle/>
          <a:p>
            <a:pPr algn="ctr">
              <a:lnSpc>
                <a:spcPts val="2000"/>
              </a:lnSpc>
            </a:pPr>
            <a:endParaRPr lang="zh-CN" altLang="en-US" sz="2000" dirty="0">
              <a:solidFill>
                <a:schemeClr val="bg1"/>
              </a:solidFill>
              <a:latin typeface="黑体" pitchFamily="49" charset="-122"/>
              <a:ea typeface="黑体" pitchFamily="49" charset="-122"/>
            </a:endParaRPr>
          </a:p>
        </p:txBody>
      </p:sp>
      <p:sp>
        <p:nvSpPr>
          <p:cNvPr id="2" name="日期占位符 3"/>
          <p:cNvSpPr>
            <a:spLocks noGrp="1"/>
          </p:cNvSpPr>
          <p:nvPr>
            <p:ph type="dt" sz="half" idx="10"/>
          </p:nvPr>
        </p:nvSpPr>
        <p:spPr/>
        <p:txBody>
          <a:bodyPr/>
          <a:lstStyle>
            <a:lvl1pPr>
              <a:defRPr/>
            </a:lvl1pPr>
          </a:lstStyle>
          <a:p>
            <a:pPr>
              <a:defRPr/>
            </a:pPr>
            <a:fld id="{BAAEC783-8C19-42CD-985D-9DB0F38B9685}" type="datetime1">
              <a:rPr lang="zh-CN" altLang="en-US" smtClean="0">
                <a:solidFill>
                  <a:prstClr val="black">
                    <a:tint val="75000"/>
                  </a:prstClr>
                </a:solidFill>
              </a:rPr>
              <a:pPr>
                <a:defRPr/>
              </a:pPr>
              <a:t>2020/7/25</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4B6EC62D-82B2-4140-AC5C-CF07B6B49294}" type="slidenum">
              <a:rPr lang="zh-CN" altLang="en-US">
                <a:solidFill>
                  <a:prstClr val="black">
                    <a:tint val="75000"/>
                  </a:prstClr>
                </a:solidFill>
              </a:rPr>
              <a:pPr>
                <a:defRPr/>
              </a:pPr>
              <a:t>‹#›</a:t>
            </a:fld>
            <a:endParaRPr lang="zh-CN" altLang="en-US">
              <a:solidFill>
                <a:prstClr val="black">
                  <a:tint val="75000"/>
                </a:prstClr>
              </a:solidFill>
            </a:endParaRPr>
          </a:p>
        </p:txBody>
      </p:sp>
      <p:cxnSp>
        <p:nvCxnSpPr>
          <p:cNvPr id="6" name="直接连接符 5"/>
          <p:cNvCxnSpPr/>
          <p:nvPr userDrawn="1"/>
        </p:nvCxnSpPr>
        <p:spPr>
          <a:xfrm>
            <a:off x="-508" y="728700"/>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直接连接符 6"/>
          <p:cNvCxnSpPr/>
          <p:nvPr userDrawn="1"/>
        </p:nvCxnSpPr>
        <p:spPr>
          <a:xfrm>
            <a:off x="0" y="750734"/>
            <a:ext cx="7096204" cy="0"/>
          </a:xfrm>
          <a:prstGeom prst="line">
            <a:avLst/>
          </a:prstGeo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181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6FA097-5CF7-41C0-B65A-CF2707F5EF95}" type="datetime1">
              <a:rPr lang="zh-CN" altLang="en-US" smtClean="0">
                <a:solidFill>
                  <a:prstClr val="black">
                    <a:tint val="75000"/>
                  </a:prstClr>
                </a:solidFill>
              </a:rPr>
              <a:pPr>
                <a:defRPr/>
              </a:pPr>
              <a:t>2020/7/25</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683A9639-1D3D-4608-9EDE-3DEF02E73DB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290445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F3BAD56-4F85-4F27-9B1E-A2911902D2F0}" type="datetime1">
              <a:rPr lang="zh-CN" altLang="en-US" smtClean="0">
                <a:solidFill>
                  <a:prstClr val="black">
                    <a:tint val="75000"/>
                  </a:prstClr>
                </a:solidFill>
              </a:rPr>
              <a:pPr>
                <a:defRPr/>
              </a:pPr>
              <a:t>2020/7/25</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1B38C6ED-52A2-4B0A-A9F8-9F28AA17378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268334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方正粗宋简体" pitchFamily="65" charset="-122"/>
        </a:defRPr>
      </a:lvl2pPr>
      <a:lvl3pPr algn="ctr" rtl="0" eaLnBrk="0" fontAlgn="base" hangingPunct="0">
        <a:spcBef>
          <a:spcPct val="0"/>
        </a:spcBef>
        <a:spcAft>
          <a:spcPct val="0"/>
        </a:spcAft>
        <a:defRPr sz="4400">
          <a:solidFill>
            <a:schemeClr val="tx1"/>
          </a:solidFill>
          <a:latin typeface="Calibri" pitchFamily="34" charset="0"/>
          <a:ea typeface="方正粗宋简体" pitchFamily="65" charset="-122"/>
        </a:defRPr>
      </a:lvl3pPr>
      <a:lvl4pPr algn="ctr" rtl="0" eaLnBrk="0" fontAlgn="base" hangingPunct="0">
        <a:spcBef>
          <a:spcPct val="0"/>
        </a:spcBef>
        <a:spcAft>
          <a:spcPct val="0"/>
        </a:spcAft>
        <a:defRPr sz="4400">
          <a:solidFill>
            <a:schemeClr val="tx1"/>
          </a:solidFill>
          <a:latin typeface="Calibri" pitchFamily="34" charset="0"/>
          <a:ea typeface="方正粗宋简体" pitchFamily="65" charset="-122"/>
        </a:defRPr>
      </a:lvl4pPr>
      <a:lvl5pPr algn="ctr" rtl="0" eaLnBrk="0" fontAlgn="base" hangingPunct="0">
        <a:spcBef>
          <a:spcPct val="0"/>
        </a:spcBef>
        <a:spcAft>
          <a:spcPct val="0"/>
        </a:spcAft>
        <a:defRPr sz="4400">
          <a:solidFill>
            <a:schemeClr val="tx1"/>
          </a:solidFill>
          <a:latin typeface="Calibri" pitchFamily="34" charset="0"/>
          <a:ea typeface="方正粗宋简体" pitchFamily="65" charset="-122"/>
        </a:defRPr>
      </a:lvl5pPr>
      <a:lvl6pPr marL="457200" algn="ctr" rtl="0" fontAlgn="base">
        <a:spcBef>
          <a:spcPct val="0"/>
        </a:spcBef>
        <a:spcAft>
          <a:spcPct val="0"/>
        </a:spcAft>
        <a:defRPr sz="4400">
          <a:solidFill>
            <a:schemeClr val="tx1"/>
          </a:solidFill>
          <a:latin typeface="Calibri" pitchFamily="34" charset="0"/>
          <a:ea typeface="方正粗宋简体" pitchFamily="65" charset="-122"/>
        </a:defRPr>
      </a:lvl6pPr>
      <a:lvl7pPr marL="914400" algn="ctr" rtl="0" fontAlgn="base">
        <a:spcBef>
          <a:spcPct val="0"/>
        </a:spcBef>
        <a:spcAft>
          <a:spcPct val="0"/>
        </a:spcAft>
        <a:defRPr sz="4400">
          <a:solidFill>
            <a:schemeClr val="tx1"/>
          </a:solidFill>
          <a:latin typeface="Calibri" pitchFamily="34" charset="0"/>
          <a:ea typeface="方正粗宋简体" pitchFamily="65" charset="-122"/>
        </a:defRPr>
      </a:lvl7pPr>
      <a:lvl8pPr marL="1371600" algn="ctr" rtl="0" fontAlgn="base">
        <a:spcBef>
          <a:spcPct val="0"/>
        </a:spcBef>
        <a:spcAft>
          <a:spcPct val="0"/>
        </a:spcAft>
        <a:defRPr sz="4400">
          <a:solidFill>
            <a:schemeClr val="tx1"/>
          </a:solidFill>
          <a:latin typeface="Calibri" pitchFamily="34" charset="0"/>
          <a:ea typeface="方正粗宋简体" pitchFamily="65" charset="-122"/>
        </a:defRPr>
      </a:lvl8pPr>
      <a:lvl9pPr marL="1828800" algn="ctr" rtl="0" fontAlgn="base">
        <a:spcBef>
          <a:spcPct val="0"/>
        </a:spcBef>
        <a:spcAft>
          <a:spcPct val="0"/>
        </a:spcAft>
        <a:defRPr sz="4400">
          <a:solidFill>
            <a:schemeClr val="tx1"/>
          </a:solidFill>
          <a:latin typeface="Calibri" pitchFamily="34" charset="0"/>
          <a:ea typeface="方正粗宋简体" pitchFamily="65"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92" y="1583996"/>
            <a:ext cx="9144000" cy="16557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文本框 18"/>
          <p:cNvSpPr txBox="1"/>
          <p:nvPr/>
        </p:nvSpPr>
        <p:spPr>
          <a:xfrm>
            <a:off x="-5693" y="2001010"/>
            <a:ext cx="9144000" cy="830997"/>
          </a:xfrm>
          <a:prstGeom prst="rect">
            <a:avLst/>
          </a:prstGeom>
          <a:noFill/>
        </p:spPr>
        <p:txBody>
          <a:bodyPr>
            <a:spAutoFit/>
          </a:bodyPr>
          <a:lstStyle>
            <a:defPPr>
              <a:defRPr lang="zh-CN"/>
            </a:defPPr>
            <a:lvl1pPr>
              <a:defRPr sz="2200" b="1">
                <a:ln/>
                <a:solidFill>
                  <a:srgbClr val="FFFF00"/>
                </a:solidFill>
                <a:effectLst>
                  <a:outerShdw blurRad="38100" dist="19050" dir="2700000" algn="tl" rotWithShape="0">
                    <a:prstClr val="black">
                      <a:lumMod val="50000"/>
                      <a:alpha val="40000"/>
                    </a:prstClr>
                  </a:outerShdw>
                </a:effectLst>
                <a:latin typeface="黑体" panose="02010609060101010101" pitchFamily="49" charset="-122"/>
                <a:ea typeface="黑体" panose="02010609060101010101" pitchFamily="49" charset="-122"/>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pPr algn="ctr">
              <a:defRPr/>
            </a:pPr>
            <a:r>
              <a:rPr lang="zh-CN" altLang="en-US" sz="4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论文汇报</a:t>
            </a:r>
          </a:p>
        </p:txBody>
      </p:sp>
      <p:sp>
        <p:nvSpPr>
          <p:cNvPr id="56324" name="文本框 6"/>
          <p:cNvSpPr txBox="1">
            <a:spLocks noChangeArrowheads="1"/>
          </p:cNvSpPr>
          <p:nvPr/>
        </p:nvSpPr>
        <p:spPr bwMode="auto">
          <a:xfrm>
            <a:off x="3178137" y="5729880"/>
            <a:ext cx="2880321" cy="581057"/>
          </a:xfrm>
          <a:prstGeom prst="rect">
            <a:avLst/>
          </a:prstGeom>
          <a:noFill/>
          <a:ln w="9525">
            <a:noFill/>
            <a:miter lim="800000"/>
            <a:headEnd/>
            <a:tailEnd/>
          </a:ln>
        </p:spPr>
        <p:txBody>
          <a:bodyPr wrap="square">
            <a:spAutoFit/>
          </a:bodyPr>
          <a:lstStyle/>
          <a:p>
            <a:pPr algn="ctr">
              <a:lnSpc>
                <a:spcPct val="150000"/>
              </a:lnSpc>
            </a:pPr>
            <a:r>
              <a:rPr lang="en-US" altLang="zh-CN" sz="2400" dirty="0">
                <a:solidFill>
                  <a:schemeClr val="tx2">
                    <a:lumMod val="75000"/>
                  </a:schemeClr>
                </a:solidFill>
                <a:latin typeface="微软雅黑" pitchFamily="34" charset="-122"/>
                <a:ea typeface="微软雅黑" pitchFamily="34" charset="-122"/>
              </a:rPr>
              <a:t>2020</a:t>
            </a:r>
            <a:r>
              <a:rPr lang="zh-CN" altLang="en-US" sz="2400" dirty="0">
                <a:solidFill>
                  <a:schemeClr val="tx2">
                    <a:lumMod val="75000"/>
                  </a:schemeClr>
                </a:solidFill>
                <a:latin typeface="微软雅黑" pitchFamily="34" charset="-122"/>
                <a:ea typeface="微软雅黑" pitchFamily="34" charset="-122"/>
              </a:rPr>
              <a:t>年</a:t>
            </a:r>
            <a:r>
              <a:rPr lang="en-US" altLang="zh-CN" sz="2400" dirty="0">
                <a:solidFill>
                  <a:schemeClr val="tx2">
                    <a:lumMod val="75000"/>
                  </a:schemeClr>
                </a:solidFill>
                <a:latin typeface="微软雅黑" pitchFamily="34" charset="-122"/>
                <a:ea typeface="微软雅黑" pitchFamily="34" charset="-122"/>
              </a:rPr>
              <a:t>7</a:t>
            </a:r>
            <a:r>
              <a:rPr lang="zh-CN" altLang="en-US" sz="2400" dirty="0">
                <a:solidFill>
                  <a:schemeClr val="tx2">
                    <a:lumMod val="75000"/>
                  </a:schemeClr>
                </a:solidFill>
                <a:latin typeface="微软雅黑" pitchFamily="34" charset="-122"/>
                <a:ea typeface="微软雅黑" pitchFamily="34" charset="-122"/>
              </a:rPr>
              <a:t>月</a:t>
            </a:r>
            <a:r>
              <a:rPr lang="en-US" altLang="zh-CN" sz="2400" dirty="0">
                <a:solidFill>
                  <a:schemeClr val="tx2">
                    <a:lumMod val="75000"/>
                  </a:schemeClr>
                </a:solidFill>
                <a:latin typeface="微软雅黑" pitchFamily="34" charset="-122"/>
                <a:ea typeface="微软雅黑" pitchFamily="34" charset="-122"/>
              </a:rPr>
              <a:t>25</a:t>
            </a:r>
            <a:r>
              <a:rPr lang="zh-CN" altLang="en-US" sz="2400" dirty="0">
                <a:solidFill>
                  <a:schemeClr val="tx2">
                    <a:lumMod val="75000"/>
                  </a:schemeClr>
                </a:solidFill>
                <a:latin typeface="微软雅黑" pitchFamily="34" charset="-122"/>
                <a:ea typeface="微软雅黑" pitchFamily="34" charset="-122"/>
              </a:rPr>
              <a:t>日</a:t>
            </a:r>
          </a:p>
        </p:txBody>
      </p:sp>
      <p:pic>
        <p:nvPicPr>
          <p:cNvPr id="56326" name="图片 7" descr="屏幕剪辑"/>
          <p:cNvPicPr>
            <a:picLocks noChangeAspect="1"/>
          </p:cNvPicPr>
          <p:nvPr/>
        </p:nvPicPr>
        <p:blipFill>
          <a:blip r:embed="rId3"/>
          <a:srcRect/>
          <a:stretch>
            <a:fillRect/>
          </a:stretch>
        </p:blipFill>
        <p:spPr bwMode="auto">
          <a:xfrm>
            <a:off x="6804248" y="427947"/>
            <a:ext cx="2119313" cy="742950"/>
          </a:xfrm>
          <a:prstGeom prst="rect">
            <a:avLst/>
          </a:prstGeom>
          <a:noFill/>
          <a:ln w="9525">
            <a:noFill/>
            <a:miter lim="800000"/>
            <a:headEnd/>
            <a:tailEnd/>
          </a:ln>
        </p:spPr>
      </p:pic>
      <p:sp>
        <p:nvSpPr>
          <p:cNvPr id="7" name="文本框 6"/>
          <p:cNvSpPr txBox="1">
            <a:spLocks noChangeArrowheads="1"/>
          </p:cNvSpPr>
          <p:nvPr/>
        </p:nvSpPr>
        <p:spPr bwMode="auto">
          <a:xfrm>
            <a:off x="2333029" y="4306918"/>
            <a:ext cx="4466556" cy="646331"/>
          </a:xfrm>
          <a:prstGeom prst="rect">
            <a:avLst/>
          </a:prstGeom>
          <a:noFill/>
          <a:ln w="9525">
            <a:noFill/>
            <a:miter lim="800000"/>
            <a:headEnd/>
            <a:tailEnd/>
          </a:ln>
        </p:spPr>
        <p:txBody>
          <a:bodyPr wrap="square">
            <a:spAutoFit/>
          </a:bodyPr>
          <a:lstStyle/>
          <a:p>
            <a:pPr algn="dist"/>
            <a:r>
              <a:rPr lang="zh-CN" altLang="en-US" sz="3600" dirty="0">
                <a:solidFill>
                  <a:schemeClr val="tx2">
                    <a:lumMod val="75000"/>
                  </a:schemeClr>
                </a:solidFill>
                <a:latin typeface="黑体" panose="02010609060101010101" pitchFamily="49" charset="-122"/>
                <a:ea typeface="黑体" panose="02010609060101010101" pitchFamily="49" charset="-122"/>
              </a:rPr>
              <a:t>计算机与信息学院</a:t>
            </a:r>
            <a:endParaRPr lang="en-US" altLang="zh-CN" sz="3600" dirty="0">
              <a:solidFill>
                <a:schemeClr val="tx2">
                  <a:lumMod val="75000"/>
                </a:schemeClr>
              </a:solidFill>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730548B9-D63E-4F1B-9081-471B4E5C887E}"/>
              </a:ext>
            </a:extLst>
          </p:cNvPr>
          <p:cNvSpPr txBox="1">
            <a:spLocks noChangeArrowheads="1"/>
          </p:cNvSpPr>
          <p:nvPr/>
        </p:nvSpPr>
        <p:spPr bwMode="auto">
          <a:xfrm>
            <a:off x="3611299" y="5083549"/>
            <a:ext cx="2013995" cy="584775"/>
          </a:xfrm>
          <a:prstGeom prst="rect">
            <a:avLst/>
          </a:prstGeom>
          <a:noFill/>
          <a:ln w="9525">
            <a:noFill/>
            <a:miter lim="800000"/>
            <a:headEnd/>
            <a:tailEnd/>
          </a:ln>
        </p:spPr>
        <p:txBody>
          <a:bodyPr wrap="square">
            <a:spAutoFit/>
          </a:bodyPr>
          <a:lstStyle/>
          <a:p>
            <a:pPr algn="dist"/>
            <a:r>
              <a:rPr lang="zh-CN" altLang="en-US" sz="3200" dirty="0">
                <a:solidFill>
                  <a:schemeClr val="tx2">
                    <a:lumMod val="75000"/>
                  </a:schemeClr>
                </a:solidFill>
                <a:latin typeface="黑体" panose="02010609060101010101" pitchFamily="49" charset="-122"/>
                <a:ea typeface="黑体" panose="02010609060101010101" pitchFamily="49" charset="-122"/>
              </a:rPr>
              <a:t>高逸飞</a:t>
            </a:r>
            <a:endParaRPr lang="en-US" altLang="zh-CN" sz="3200" dirty="0">
              <a:solidFill>
                <a:schemeClr val="tx2">
                  <a:lumMod val="75000"/>
                </a:schemeClr>
              </a:solidFill>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Expanded entities synchronizing </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228022" y="915972"/>
            <a:ext cx="8869678"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kumimoji="1" lang="zh-CN" altLang="en-US" sz="2400" b="0" kern="0" dirty="0">
                <a:solidFill>
                  <a:srgbClr val="292929"/>
                </a:solidFill>
                <a:latin typeface="微软雅黑" panose="020B0503020204020204" pitchFamily="34" charset="-122"/>
                <a:ea typeface="微软雅黑" panose="020B0503020204020204" pitchFamily="34" charset="-122"/>
              </a:rPr>
              <a:t>同步扩展实体：</a:t>
            </a:r>
            <a:endParaRPr kumimoji="1" lang="en-US" altLang="zh-CN" sz="2400" b="0" kern="0" dirty="0">
              <a:solidFill>
                <a:srgbClr val="292929"/>
              </a:solidFill>
              <a:latin typeface="微软雅黑" panose="020B0503020204020204" pitchFamily="34" charset="-122"/>
              <a:ea typeface="微软雅黑" panose="020B0503020204020204" pitchFamily="34" charset="-122"/>
            </a:endParaRPr>
          </a:p>
          <a:p>
            <a:pPr marL="0" lvl="0" indent="0">
              <a:lnSpc>
                <a:spcPct val="150000"/>
              </a:lnSpc>
              <a:buNone/>
              <a:defRPr/>
            </a:pPr>
            <a:r>
              <a:rPr kumimoji="1" lang="zh-CN" altLang="en-US" sz="2400" b="0" kern="0" dirty="0">
                <a:solidFill>
                  <a:srgbClr val="292929"/>
                </a:solidFill>
                <a:latin typeface="宋体" panose="02010600030101010101" pitchFamily="2" charset="-122"/>
                <a:ea typeface="宋体" panose="02010600030101010101" pitchFamily="2" charset="-122"/>
              </a:rPr>
              <a:t>准则三：如果某个扩展实体并不存在于现有的知识库中，其享有最高的被同步的优先权。</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zh-CN" altLang="en-US" sz="2400" b="0" kern="0" dirty="0">
                <a:solidFill>
                  <a:srgbClr val="292929"/>
                </a:solidFill>
                <a:latin typeface="宋体" panose="02010600030101010101" pitchFamily="2" charset="-122"/>
                <a:ea typeface="宋体" panose="02010600030101010101" pitchFamily="2" charset="-122"/>
              </a:rPr>
              <a:t>对于获得的扩展实体，总共分为两类，一类是已经存在于知识库中的实体，对于这类实体，将在后续利用预测器预测其更新频率；另一类为未存在实体，对于这类实体，将基于准则三加入知识库。</a:t>
            </a: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sp>
        <p:nvSpPr>
          <p:cNvPr id="17" name="Rectangle 11">
            <a:extLst>
              <a:ext uri="{FF2B5EF4-FFF2-40B4-BE49-F238E27FC236}">
                <a16:creationId xmlns:a16="http://schemas.microsoft.com/office/drawing/2014/main" id="{D2BC0549-F1FF-459F-B974-5BA8F6965B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06716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Expanded entities synchronizing </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228022" y="915972"/>
            <a:ext cx="8869678"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kumimoji="1" lang="zh-CN" altLang="en-US" sz="2400" b="0" kern="0" dirty="0">
                <a:solidFill>
                  <a:srgbClr val="292929"/>
                </a:solidFill>
                <a:latin typeface="微软雅黑" panose="020B0503020204020204" pitchFamily="34" charset="-122"/>
                <a:ea typeface="微软雅黑" panose="020B0503020204020204" pitchFamily="34" charset="-122"/>
              </a:rPr>
              <a:t>同步扩展实体：</a:t>
            </a:r>
            <a:endParaRPr kumimoji="1" lang="en-US" altLang="zh-CN" sz="2400" b="0" kern="0" dirty="0">
              <a:solidFill>
                <a:srgbClr val="292929"/>
              </a:solidFill>
              <a:latin typeface="微软雅黑" panose="020B0503020204020204" pitchFamily="34" charset="-122"/>
              <a:ea typeface="微软雅黑" panose="020B0503020204020204" pitchFamily="34" charset="-122"/>
            </a:endParaRPr>
          </a:p>
          <a:p>
            <a:pPr marL="0" lvl="0" indent="0">
              <a:lnSpc>
                <a:spcPct val="150000"/>
              </a:lnSpc>
              <a:buNone/>
              <a:defRPr/>
            </a:pPr>
            <a:r>
              <a:rPr kumimoji="1" lang="zh-CN" altLang="en-US" sz="2400" b="0" kern="0" dirty="0">
                <a:solidFill>
                  <a:srgbClr val="292929"/>
                </a:solidFill>
                <a:latin typeface="宋体" panose="02010600030101010101" pitchFamily="2" charset="-122"/>
                <a:ea typeface="宋体" panose="02010600030101010101" pitchFamily="2" charset="-122"/>
              </a:rPr>
              <a:t>准则四：在百科全书网站上一次同步后具有较大预期更新次数的实体，在网络访问预算约束下，享有较高优先的同步机会。</a:t>
            </a: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sp>
        <p:nvSpPr>
          <p:cNvPr id="17" name="Rectangle 11">
            <a:extLst>
              <a:ext uri="{FF2B5EF4-FFF2-40B4-BE49-F238E27FC236}">
                <a16:creationId xmlns:a16="http://schemas.microsoft.com/office/drawing/2014/main" id="{D2BC0549-F1FF-459F-B974-5BA8F6965B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id="{9674A24D-69C7-4832-BD4D-2D376FE081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112" y="2811286"/>
            <a:ext cx="4384496" cy="496358"/>
          </a:xfrm>
          <a:prstGeom prst="rect">
            <a:avLst/>
          </a:prstGeom>
        </p:spPr>
      </p:pic>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F9A00384-05CD-4C31-AAC2-16E34C7EB3C9}"/>
                  </a:ext>
                </a:extLst>
              </p:cNvPr>
              <p:cNvSpPr txBox="1"/>
              <p:nvPr/>
            </p:nvSpPr>
            <p:spPr>
              <a:xfrm>
                <a:off x="228022" y="3434888"/>
                <a:ext cx="8227489" cy="2221762"/>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其中，</a:t>
                </a:r>
                <a:r>
                  <a:rPr lang="en-US" altLang="zh-CN" sz="2400" dirty="0">
                    <a:latin typeface="宋体" panose="02010600030101010101" pitchFamily="2" charset="-122"/>
                    <a:ea typeface="宋体" panose="02010600030101010101" pitchFamily="2" charset="-122"/>
                  </a:rPr>
                  <a:t>u</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）为实体</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在上次同步的更新次数，</a:t>
                </a:r>
                <a:r>
                  <a:rPr lang="en-US" altLang="zh-CN" sz="2400" dirty="0">
                    <a:latin typeface="宋体" panose="02010600030101010101" pitchFamily="2" charset="-122"/>
                    <a:ea typeface="宋体" panose="02010600030101010101" pitchFamily="2" charset="-122"/>
                  </a:rPr>
                  <a:t>P</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）为预测器预测的更新频率，</a:t>
                </a:r>
                <a:r>
                  <a:rPr lang="en-US" altLang="zh-CN" sz="2400"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𝑡</m:t>
                        </m:r>
                      </m:e>
                      <m:sub>
                        <m:r>
                          <a:rPr lang="en-US" altLang="zh-CN" sz="2400" i="1">
                            <a:latin typeface="Cambria Math" panose="02040503050406030204" pitchFamily="18" charset="0"/>
                          </a:rPr>
                          <m:t>𝑠</m:t>
                        </m:r>
                      </m:sub>
                    </m:sSub>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oMath>
                </a14:m>
                <a:r>
                  <a:rPr lang="zh-CN" altLang="en-US" sz="2400" dirty="0">
                    <a:latin typeface="宋体" panose="02010600030101010101" pitchFamily="2" charset="-122"/>
                    <a:ea typeface="宋体" panose="02010600030101010101" pitchFamily="2" charset="-122"/>
                  </a:rPr>
                  <a:t>为实体</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上次同步的时间，如果</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不在当前的知识库中，</a:t>
                </a:r>
                <a:r>
                  <a:rPr lang="en-US" altLang="zh-CN" sz="2400"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𝑡</m:t>
                        </m:r>
                      </m:e>
                      <m:sub>
                        <m:r>
                          <a:rPr lang="en-US" altLang="zh-CN" sz="2400" i="1">
                            <a:latin typeface="Cambria Math" panose="02040503050406030204" pitchFamily="18" charset="0"/>
                          </a:rPr>
                          <m:t>𝑠</m:t>
                        </m:r>
                      </m:sub>
                    </m:sSub>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oMath>
                </a14:m>
                <a:r>
                  <a:rPr lang="zh-CN" altLang="en-US" sz="2400" dirty="0">
                    <a:latin typeface="宋体" panose="02010600030101010101" pitchFamily="2" charset="-122"/>
                    <a:ea typeface="宋体" panose="02010600030101010101" pitchFamily="2" charset="-122"/>
                  </a:rPr>
                  <a:t>为负无穷，这一假设与准则三吻合。实体的</a:t>
                </a:r>
                <a:r>
                  <a:rPr lang="en-US" altLang="zh-CN" sz="2400" dirty="0">
                    <a:latin typeface="宋体" panose="02010600030101010101" pitchFamily="2" charset="-122"/>
                    <a:ea typeface="宋体" panose="02010600030101010101" pitchFamily="2" charset="-122"/>
                  </a:rPr>
                  <a:t>E[u(x)]</a:t>
                </a:r>
                <a:r>
                  <a:rPr lang="zh-CN" altLang="en-US" sz="2400" dirty="0">
                    <a:latin typeface="宋体" panose="02010600030101010101" pitchFamily="2" charset="-122"/>
                    <a:ea typeface="宋体" panose="02010600030101010101" pitchFamily="2" charset="-122"/>
                  </a:rPr>
                  <a:t>值越大，其越应该优先被同步。</a:t>
                </a:r>
              </a:p>
            </p:txBody>
          </p:sp>
        </mc:Choice>
        <mc:Fallback>
          <p:sp>
            <p:nvSpPr>
              <p:cNvPr id="5" name="文本框 4">
                <a:extLst>
                  <a:ext uri="{FF2B5EF4-FFF2-40B4-BE49-F238E27FC236}">
                    <a16:creationId xmlns:a16="http://schemas.microsoft.com/office/drawing/2014/main" id="{F9A00384-05CD-4C31-AAC2-16E34C7EB3C9}"/>
                  </a:ext>
                </a:extLst>
              </p:cNvPr>
              <p:cNvSpPr txBox="1">
                <a:spLocks noRot="1" noChangeAspect="1" noMove="1" noResize="1" noEditPoints="1" noAdjustHandles="1" noChangeArrowheads="1" noChangeShapeType="1" noTextEdit="1"/>
              </p:cNvSpPr>
              <p:nvPr/>
            </p:nvSpPr>
            <p:spPr>
              <a:xfrm>
                <a:off x="228022" y="3434888"/>
                <a:ext cx="8227489" cy="2221762"/>
              </a:xfrm>
              <a:prstGeom prst="rect">
                <a:avLst/>
              </a:prstGeom>
              <a:blipFill>
                <a:blip r:embed="rId4"/>
                <a:stretch>
                  <a:fillRect l="-1111" r="-370" b="-52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179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伪代码</a:t>
            </a: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228022" y="915972"/>
            <a:ext cx="8869678"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sp>
        <p:nvSpPr>
          <p:cNvPr id="17" name="Rectangle 11">
            <a:extLst>
              <a:ext uri="{FF2B5EF4-FFF2-40B4-BE49-F238E27FC236}">
                <a16:creationId xmlns:a16="http://schemas.microsoft.com/office/drawing/2014/main" id="{D2BC0549-F1FF-459F-B974-5BA8F6965B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C4B4BA2A-7074-4C9E-AB77-3E38D61566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232" y="763832"/>
            <a:ext cx="5313257" cy="6094168"/>
          </a:xfrm>
          <a:prstGeom prst="rect">
            <a:avLst/>
          </a:prstGeom>
        </p:spPr>
      </p:pic>
    </p:spTree>
    <p:extLst>
      <p:ext uri="{BB962C8B-B14F-4D97-AF65-F5344CB8AC3E}">
        <p14:creationId xmlns:p14="http://schemas.microsoft.com/office/powerpoint/2010/main" val="1594806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Update Frequency Predictor</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228022" y="915972"/>
            <a:ext cx="8869678"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kumimoji="1" lang="zh-CN" altLang="en-US" sz="2400" kern="0" dirty="0">
                <a:solidFill>
                  <a:srgbClr val="292929"/>
                </a:solidFill>
                <a:latin typeface="宋体" panose="02010600030101010101" pitchFamily="2" charset="-122"/>
                <a:ea typeface="宋体" panose="02010600030101010101" pitchFamily="2" charset="-122"/>
              </a:rPr>
              <a:t>更新频率预测器</a:t>
            </a:r>
            <a:r>
              <a:rPr kumimoji="1" lang="zh-CN" altLang="en-US" sz="2400" b="0" kern="0" dirty="0">
                <a:solidFill>
                  <a:srgbClr val="292929"/>
                </a:solidFill>
                <a:latin typeface="宋体" panose="02010600030101010101" pitchFamily="2" charset="-122"/>
                <a:ea typeface="宋体" panose="02010600030101010101" pitchFamily="2" charset="-122"/>
              </a:rPr>
              <a:t>：该预测器的结果也是公式中</a:t>
            </a:r>
            <a:r>
              <a:rPr kumimoji="1" lang="en-US" altLang="zh-CN" sz="2400" b="0" kern="0" dirty="0">
                <a:solidFill>
                  <a:srgbClr val="292929"/>
                </a:solidFill>
                <a:latin typeface="宋体" panose="02010600030101010101" pitchFamily="2" charset="-122"/>
                <a:ea typeface="宋体" panose="02010600030101010101" pitchFamily="2" charset="-122"/>
              </a:rPr>
              <a:t>P(x)</a:t>
            </a:r>
            <a:r>
              <a:rPr kumimoji="1" lang="zh-CN" altLang="en-US" sz="2400" b="0" kern="0" dirty="0">
                <a:solidFill>
                  <a:srgbClr val="292929"/>
                </a:solidFill>
                <a:latin typeface="宋体" panose="02010600030101010101" pitchFamily="2" charset="-122"/>
                <a:ea typeface="宋体" panose="02010600030101010101" pitchFamily="2" charset="-122"/>
              </a:rPr>
              <a:t>的来源。</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zh-CN" altLang="en-US" sz="2400" b="0" kern="0" dirty="0">
                <a:solidFill>
                  <a:srgbClr val="292929"/>
                </a:solidFill>
                <a:latin typeface="宋体" panose="02010600030101010101" pitchFamily="2" charset="-122"/>
                <a:ea typeface="宋体" panose="02010600030101010101" pitchFamily="2" charset="-122"/>
              </a:rPr>
              <a:t>方法一：利用历史更新信息去做预测。</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zh-CN" altLang="en-US" sz="2400" b="0" kern="0" dirty="0">
                <a:solidFill>
                  <a:srgbClr val="292929"/>
                </a:solidFill>
                <a:latin typeface="宋体" panose="02010600030101010101" pitchFamily="2" charset="-122"/>
                <a:ea typeface="宋体" panose="02010600030101010101" pitchFamily="2" charset="-122"/>
              </a:rPr>
              <a:t>许多百科都有完整的历史更新信息，如果利用历史信息，就意味着更新率</a:t>
            </a:r>
            <a:r>
              <a:rPr lang="zh-CN" altLang="zh-CN" sz="2400" b="0" dirty="0">
                <a:latin typeface="宋体" panose="02010600030101010101" pitchFamily="2" charset="-122"/>
                <a:ea typeface="宋体" panose="02010600030101010101" pitchFamily="2" charset="-122"/>
              </a:rPr>
              <a:t>λ</a:t>
            </a:r>
            <a:r>
              <a:rPr lang="zh-CN" altLang="en-US" sz="2400" b="0" dirty="0">
                <a:latin typeface="宋体" panose="02010600030101010101" pitchFamily="2" charset="-122"/>
                <a:ea typeface="宋体" panose="02010600030101010101" pitchFamily="2" charset="-122"/>
              </a:rPr>
              <a:t>独立于时间，是一个不变的量。</a:t>
            </a:r>
            <a:endParaRPr lang="en-US" altLang="zh-CN" sz="2400" b="0" dirty="0">
              <a:latin typeface="宋体" panose="02010600030101010101" pitchFamily="2" charset="-122"/>
              <a:ea typeface="宋体" panose="02010600030101010101" pitchFamily="2" charset="-122"/>
            </a:endParaRPr>
          </a:p>
          <a:p>
            <a:pPr marL="0" lvl="0" indent="0">
              <a:lnSpc>
                <a:spcPct val="150000"/>
              </a:lnSpc>
              <a:buNone/>
              <a:defRPr/>
            </a:pPr>
            <a:r>
              <a:rPr kumimoji="1" lang="zh-CN" altLang="en-US" sz="2400" b="0" kern="0" dirty="0">
                <a:solidFill>
                  <a:srgbClr val="292929"/>
                </a:solidFill>
                <a:latin typeface="宋体" panose="02010600030101010101" pitchFamily="2" charset="-122"/>
                <a:ea typeface="宋体" panose="02010600030101010101" pitchFamily="2" charset="-122"/>
              </a:rPr>
              <a:t>假设：在一定间隔</a:t>
            </a:r>
            <a:r>
              <a:rPr kumimoji="1" lang="en-US" altLang="zh-CN" sz="2400" b="0" kern="0" dirty="0">
                <a:solidFill>
                  <a:srgbClr val="292929"/>
                </a:solidFill>
                <a:latin typeface="宋体" panose="02010600030101010101" pitchFamily="2" charset="-122"/>
                <a:ea typeface="宋体" panose="02010600030101010101" pitchFamily="2" charset="-122"/>
              </a:rPr>
              <a:t>N</a:t>
            </a:r>
            <a:r>
              <a:rPr kumimoji="1" lang="zh-CN" altLang="en-US" sz="2400" b="0" kern="0" dirty="0">
                <a:solidFill>
                  <a:srgbClr val="292929"/>
                </a:solidFill>
                <a:latin typeface="宋体" panose="02010600030101010101" pitchFamily="2" charset="-122"/>
                <a:ea typeface="宋体" panose="02010600030101010101" pitchFamily="2" charset="-122"/>
              </a:rPr>
              <a:t>内，一个实体在百科网站更新的次数服从泊松分布。</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sp>
        <p:nvSpPr>
          <p:cNvPr id="17" name="Rectangle 11">
            <a:extLst>
              <a:ext uri="{FF2B5EF4-FFF2-40B4-BE49-F238E27FC236}">
                <a16:creationId xmlns:a16="http://schemas.microsoft.com/office/drawing/2014/main" id="{D2BC0549-F1FF-459F-B974-5BA8F6965B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
            <a:extLst>
              <a:ext uri="{FF2B5EF4-FFF2-40B4-BE49-F238E27FC236}">
                <a16:creationId xmlns:a16="http://schemas.microsoft.com/office/drawing/2014/main" id="{8ED3C10F-9169-4277-83D0-3FC5502D72D3}"/>
              </a:ext>
            </a:extLst>
          </p:cNvPr>
          <p:cNvSpPr>
            <a:spLocks noChangeArrowheads="1"/>
          </p:cNvSpPr>
          <p:nvPr/>
        </p:nvSpPr>
        <p:spPr bwMode="auto">
          <a:xfrm>
            <a:off x="0" y="4393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p:txBody>
      </p:sp>
      <p:pic>
        <p:nvPicPr>
          <p:cNvPr id="8" name="图片 7">
            <a:extLst>
              <a:ext uri="{FF2B5EF4-FFF2-40B4-BE49-F238E27FC236}">
                <a16:creationId xmlns:a16="http://schemas.microsoft.com/office/drawing/2014/main" id="{CC7FD7FB-A103-4B6C-B974-8D39AF98B6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7948" y="4300537"/>
            <a:ext cx="3092672" cy="892352"/>
          </a:xfrm>
          <a:prstGeom prst="rect">
            <a:avLst/>
          </a:prstGeom>
        </p:spPr>
      </p:pic>
    </p:spTree>
    <p:extLst>
      <p:ext uri="{BB962C8B-B14F-4D97-AF65-F5344CB8AC3E}">
        <p14:creationId xmlns:p14="http://schemas.microsoft.com/office/powerpoint/2010/main" val="205263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Update Frequency Predictor</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228022" y="915972"/>
            <a:ext cx="8869678"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kumimoji="1" lang="zh-CN" altLang="en-US" sz="2400" b="0" kern="0" dirty="0">
                <a:solidFill>
                  <a:srgbClr val="292929"/>
                </a:solidFill>
                <a:latin typeface="宋体" panose="02010600030101010101" pitchFamily="2" charset="-122"/>
                <a:ea typeface="宋体" panose="02010600030101010101" pitchFamily="2" charset="-122"/>
              </a:rPr>
              <a:t>可以通过以下公式去估计</a:t>
            </a:r>
            <a:r>
              <a:rPr lang="zh-CN" altLang="zh-CN" sz="2400" b="0" dirty="0">
                <a:latin typeface="宋体" panose="02010600030101010101" pitchFamily="2" charset="-122"/>
                <a:ea typeface="宋体" panose="02010600030101010101" pitchFamily="2" charset="-122"/>
              </a:rPr>
              <a:t>λ</a:t>
            </a:r>
            <a:r>
              <a:rPr lang="zh-CN" altLang="en-US" sz="2400" b="0" dirty="0">
                <a:latin typeface="宋体" panose="02010600030101010101" pitchFamily="2" charset="-122"/>
                <a:ea typeface="宋体" panose="02010600030101010101" pitchFamily="2" charset="-122"/>
              </a:rPr>
              <a:t>，其中</a:t>
            </a:r>
            <a:r>
              <a:rPr lang="en-US" altLang="zh-CN" sz="2400" b="0" dirty="0">
                <a:latin typeface="宋体" panose="02010600030101010101" pitchFamily="2" charset="-122"/>
                <a:ea typeface="宋体" panose="02010600030101010101" pitchFamily="2" charset="-122"/>
              </a:rPr>
              <a:t>C(x)</a:t>
            </a:r>
            <a:r>
              <a:rPr lang="zh-CN" altLang="en-US" sz="2400" b="0" dirty="0">
                <a:latin typeface="宋体" panose="02010600030101010101" pitchFamily="2" charset="-122"/>
                <a:ea typeface="宋体" panose="02010600030101010101" pitchFamily="2" charset="-122"/>
              </a:rPr>
              <a:t>为某段时间内实体</a:t>
            </a:r>
            <a:r>
              <a:rPr lang="en-US" altLang="zh-CN" sz="2400" b="0" dirty="0">
                <a:latin typeface="宋体" panose="02010600030101010101" pitchFamily="2" charset="-122"/>
                <a:ea typeface="宋体" panose="02010600030101010101" pitchFamily="2" charset="-122"/>
              </a:rPr>
              <a:t>x</a:t>
            </a:r>
            <a:r>
              <a:rPr lang="zh-CN" altLang="en-US" sz="2400" b="0" dirty="0">
                <a:latin typeface="宋体" panose="02010600030101010101" pitchFamily="2" charset="-122"/>
                <a:ea typeface="宋体" panose="02010600030101010101" pitchFamily="2" charset="-122"/>
              </a:rPr>
              <a:t>的更新次数，分母是时间间隔，整个式子的值可以近似代替</a:t>
            </a:r>
            <a:r>
              <a:rPr lang="en-US" altLang="zh-CN" sz="2400" b="0" dirty="0">
                <a:latin typeface="宋体" panose="02010600030101010101" pitchFamily="2" charset="-122"/>
                <a:ea typeface="宋体" panose="02010600030101010101" pitchFamily="2" charset="-122"/>
              </a:rPr>
              <a:t>P(x)</a:t>
            </a:r>
            <a:r>
              <a:rPr lang="zh-CN" altLang="en-US" sz="2400" b="0" dirty="0">
                <a:latin typeface="宋体" panose="02010600030101010101" pitchFamily="2" charset="-122"/>
                <a:ea typeface="宋体" panose="02010600030101010101" pitchFamily="2" charset="-122"/>
              </a:rPr>
              <a:t>。</a:t>
            </a:r>
            <a:endParaRPr lang="en-US" altLang="zh-CN" sz="2400" b="0" dirty="0">
              <a:latin typeface="宋体" panose="02010600030101010101" pitchFamily="2" charset="-122"/>
              <a:ea typeface="宋体" panose="02010600030101010101" pitchFamily="2" charset="-122"/>
            </a:endParaRPr>
          </a:p>
          <a:p>
            <a:pPr marL="0" lvl="0" indent="0">
              <a:lnSpc>
                <a:spcPct val="150000"/>
              </a:lnSpc>
              <a:buNone/>
              <a:defRPr/>
            </a:pP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sp>
        <p:nvSpPr>
          <p:cNvPr id="17" name="Rectangle 11">
            <a:extLst>
              <a:ext uri="{FF2B5EF4-FFF2-40B4-BE49-F238E27FC236}">
                <a16:creationId xmlns:a16="http://schemas.microsoft.com/office/drawing/2014/main" id="{D2BC0549-F1FF-459F-B974-5BA8F6965B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
            <a:extLst>
              <a:ext uri="{FF2B5EF4-FFF2-40B4-BE49-F238E27FC236}">
                <a16:creationId xmlns:a16="http://schemas.microsoft.com/office/drawing/2014/main" id="{8ED3C10F-9169-4277-83D0-3FC5502D72D3}"/>
              </a:ext>
            </a:extLst>
          </p:cNvPr>
          <p:cNvSpPr>
            <a:spLocks noChangeArrowheads="1"/>
          </p:cNvSpPr>
          <p:nvPr/>
        </p:nvSpPr>
        <p:spPr bwMode="auto">
          <a:xfrm>
            <a:off x="0" y="4393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p:txBody>
      </p:sp>
      <p:pic>
        <p:nvPicPr>
          <p:cNvPr id="7" name="图片 6">
            <a:extLst>
              <a:ext uri="{FF2B5EF4-FFF2-40B4-BE49-F238E27FC236}">
                <a16:creationId xmlns:a16="http://schemas.microsoft.com/office/drawing/2014/main" id="{BCFD4712-B359-4742-9407-D000255F84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699" y="2083410"/>
            <a:ext cx="3400425" cy="781050"/>
          </a:xfrm>
          <a:prstGeom prst="rect">
            <a:avLst/>
          </a:prstGeom>
        </p:spPr>
      </p:pic>
      <p:sp>
        <p:nvSpPr>
          <p:cNvPr id="9" name="文本框 8">
            <a:extLst>
              <a:ext uri="{FF2B5EF4-FFF2-40B4-BE49-F238E27FC236}">
                <a16:creationId xmlns:a16="http://schemas.microsoft.com/office/drawing/2014/main" id="{C56C48C1-AB87-46D9-8864-EC42BACFB290}"/>
              </a:ext>
            </a:extLst>
          </p:cNvPr>
          <p:cNvSpPr txBox="1"/>
          <p:nvPr/>
        </p:nvSpPr>
        <p:spPr>
          <a:xfrm>
            <a:off x="248786" y="2983678"/>
            <a:ext cx="8766122" cy="1569660"/>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缺点：很多实体的历史比较短，所以基于历史更新信息的估计并不准确；</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实体的更新频率往往随着时间变化而变化，某种程度上并不满足先前“服从泊松分布”的假设。</a:t>
            </a:r>
          </a:p>
        </p:txBody>
      </p:sp>
    </p:spTree>
    <p:extLst>
      <p:ext uri="{BB962C8B-B14F-4D97-AF65-F5344CB8AC3E}">
        <p14:creationId xmlns:p14="http://schemas.microsoft.com/office/powerpoint/2010/main" val="1586329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Update Frequency Predictor</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71438" y="915972"/>
            <a:ext cx="9072562"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kumimoji="1" lang="zh-CN" altLang="en-US" sz="2400" b="0" kern="0" dirty="0">
                <a:solidFill>
                  <a:srgbClr val="292929"/>
                </a:solidFill>
                <a:latin typeface="宋体" panose="02010600030101010101" pitchFamily="2" charset="-122"/>
                <a:ea typeface="宋体" panose="02010600030101010101" pitchFamily="2" charset="-122"/>
              </a:rPr>
              <a:t>想法二：利用一些特征去训练监督学习的预测器。</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indent="0">
              <a:lnSpc>
                <a:spcPct val="150000"/>
              </a:lnSpc>
              <a:buNone/>
              <a:defRPr/>
            </a:pPr>
            <a:r>
              <a:rPr kumimoji="1" lang="zh-CN" altLang="en-US" sz="2400" b="0" kern="0" dirty="0">
                <a:solidFill>
                  <a:srgbClr val="292929"/>
                </a:solidFill>
                <a:latin typeface="宋体" panose="02010600030101010101" pitchFamily="2" charset="-122"/>
                <a:ea typeface="宋体" panose="02010600030101010101" pitchFamily="2" charset="-122"/>
              </a:rPr>
              <a:t>作者选用线性回归和随机森林两种方法，使用以下信息作为特征，并对</a:t>
            </a:r>
            <a:r>
              <a:rPr kumimoji="1" lang="en-US" altLang="zh-CN" sz="2400" b="0" kern="0" dirty="0">
                <a:solidFill>
                  <a:srgbClr val="292929"/>
                </a:solidFill>
                <a:latin typeface="宋体" panose="02010600030101010101" pitchFamily="2" charset="-122"/>
                <a:ea typeface="宋体" panose="02010600030101010101" pitchFamily="2" charset="-122"/>
              </a:rPr>
              <a:t>2-7</a:t>
            </a:r>
            <a:r>
              <a:rPr kumimoji="1" lang="zh-CN" altLang="en-US" sz="2400" b="0" kern="0" dirty="0">
                <a:solidFill>
                  <a:srgbClr val="292929"/>
                </a:solidFill>
                <a:latin typeface="宋体" panose="02010600030101010101" pitchFamily="2" charset="-122"/>
                <a:ea typeface="宋体" panose="02010600030101010101" pitchFamily="2" charset="-122"/>
              </a:rPr>
              <a:t>号特征使用公式</a:t>
            </a:r>
            <a:r>
              <a:rPr lang="zh-CN" altLang="zh-CN" sz="2400" b="0" dirty="0">
                <a:latin typeface="宋体" panose="02010600030101010101" pitchFamily="2" charset="-122"/>
                <a:ea typeface="宋体" panose="02010600030101010101" pitchFamily="2" charset="-122"/>
              </a:rPr>
              <a:t>log(1+x)</a:t>
            </a:r>
            <a:r>
              <a:rPr lang="zh-CN" altLang="en-US" sz="2400" b="0" dirty="0">
                <a:latin typeface="宋体" panose="02010600030101010101" pitchFamily="2" charset="-122"/>
                <a:ea typeface="宋体" panose="02010600030101010101" pitchFamily="2" charset="-122"/>
              </a:rPr>
              <a:t>做标准化。</a:t>
            </a:r>
            <a:r>
              <a:rPr lang="zh-CN" altLang="zh-CN" sz="2400" b="0" dirty="0">
                <a:latin typeface="宋体" panose="02010600030101010101" pitchFamily="2" charset="-122"/>
                <a:ea typeface="宋体" panose="02010600030101010101" pitchFamily="2" charset="-122"/>
              </a:rPr>
              <a:t> </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1.</a:t>
            </a:r>
            <a:r>
              <a:rPr kumimoji="1" lang="zh-CN" altLang="en-US" sz="2400" b="0" kern="0" dirty="0">
                <a:solidFill>
                  <a:srgbClr val="292929"/>
                </a:solidFill>
                <a:latin typeface="宋体" panose="02010600030101010101" pitchFamily="2" charset="-122"/>
                <a:ea typeface="宋体" panose="02010600030101010101" pitchFamily="2" charset="-122"/>
              </a:rPr>
              <a:t>存在周数：描述实体存在于百科网站的时间，时间越短意味着更大被更新的可能；</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2.</a:t>
            </a:r>
            <a:r>
              <a:rPr kumimoji="1" lang="zh-CN" altLang="en-US" sz="2400" b="0" kern="0" dirty="0">
                <a:solidFill>
                  <a:srgbClr val="292929"/>
                </a:solidFill>
                <a:latin typeface="宋体" panose="02010600030101010101" pitchFamily="2" charset="-122"/>
                <a:ea typeface="宋体" panose="02010600030101010101" pitchFamily="2" charset="-122"/>
              </a:rPr>
              <a:t>总更新次数：总共被更新的次数越多越可能被更新；</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3.</a:t>
            </a:r>
            <a:r>
              <a:rPr kumimoji="1" lang="zh-CN" altLang="en-US" sz="2400" b="0" kern="0" dirty="0">
                <a:solidFill>
                  <a:srgbClr val="292929"/>
                </a:solidFill>
                <a:latin typeface="宋体" panose="02010600030101010101" pitchFamily="2" charset="-122"/>
                <a:ea typeface="宋体" panose="02010600030101010101" pitchFamily="2" charset="-122"/>
              </a:rPr>
              <a:t>被访问的次数：访问次数越多越可能被更新；</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4.</a:t>
            </a:r>
            <a:r>
              <a:rPr kumimoji="1" lang="zh-CN" altLang="en-US" sz="2400" b="0" kern="0" dirty="0">
                <a:solidFill>
                  <a:srgbClr val="292929"/>
                </a:solidFill>
                <a:latin typeface="宋体" panose="02010600030101010101" pitchFamily="2" charset="-122"/>
                <a:ea typeface="宋体" panose="02010600030101010101" pitchFamily="2" charset="-122"/>
              </a:rPr>
              <a:t>所有的超链接：超链接数越多意味着越容易受其他实体的影响；</a:t>
            </a: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sp>
        <p:nvSpPr>
          <p:cNvPr id="17" name="Rectangle 11">
            <a:extLst>
              <a:ext uri="{FF2B5EF4-FFF2-40B4-BE49-F238E27FC236}">
                <a16:creationId xmlns:a16="http://schemas.microsoft.com/office/drawing/2014/main" id="{D2BC0549-F1FF-459F-B974-5BA8F6965B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
            <a:extLst>
              <a:ext uri="{FF2B5EF4-FFF2-40B4-BE49-F238E27FC236}">
                <a16:creationId xmlns:a16="http://schemas.microsoft.com/office/drawing/2014/main" id="{8ED3C10F-9169-4277-83D0-3FC5502D72D3}"/>
              </a:ext>
            </a:extLst>
          </p:cNvPr>
          <p:cNvSpPr>
            <a:spLocks noChangeArrowheads="1"/>
          </p:cNvSpPr>
          <p:nvPr/>
        </p:nvSpPr>
        <p:spPr bwMode="auto">
          <a:xfrm>
            <a:off x="0" y="4393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080382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Update Frequency Predictor</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71438" y="915972"/>
            <a:ext cx="9072562"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5.</a:t>
            </a:r>
            <a:r>
              <a:rPr kumimoji="1" lang="zh-CN" altLang="en-US" sz="2400" b="0" kern="0" dirty="0">
                <a:solidFill>
                  <a:srgbClr val="292929"/>
                </a:solidFill>
                <a:latin typeface="宋体" panose="02010600030101010101" pitchFamily="2" charset="-122"/>
                <a:ea typeface="宋体" panose="02010600030101010101" pitchFamily="2" charset="-122"/>
              </a:rPr>
              <a:t>其他实体的超链接：其他实体的改变会影响到实体本身；</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6.</a:t>
            </a:r>
            <a:r>
              <a:rPr kumimoji="1" lang="zh-CN" altLang="en-US" sz="2400" b="0" kern="0" dirty="0">
                <a:solidFill>
                  <a:srgbClr val="292929"/>
                </a:solidFill>
                <a:latin typeface="宋体" panose="02010600030101010101" pitchFamily="2" charset="-122"/>
                <a:ea typeface="宋体" panose="02010600030101010101" pitchFamily="2" charset="-122"/>
              </a:rPr>
              <a:t>网页长度：网页的长度越长，越有可能被更新；</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7.</a:t>
            </a:r>
            <a:r>
              <a:rPr kumimoji="1" lang="zh-CN" altLang="en-US" sz="2400" b="0" kern="0" dirty="0">
                <a:solidFill>
                  <a:srgbClr val="292929"/>
                </a:solidFill>
                <a:latin typeface="宋体" panose="02010600030101010101" pitchFamily="2" charset="-122"/>
                <a:ea typeface="宋体" panose="02010600030101010101" pitchFamily="2" charset="-122"/>
              </a:rPr>
              <a:t>主要内容的长度：百科网站中，实体内容的正文越长越容易被更新；</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8.</a:t>
            </a:r>
            <a:r>
              <a:rPr kumimoji="1" lang="zh-CN" altLang="en-US" sz="2400" b="0" kern="0" dirty="0">
                <a:solidFill>
                  <a:srgbClr val="292929"/>
                </a:solidFill>
                <a:latin typeface="宋体" panose="02010600030101010101" pitchFamily="2" charset="-122"/>
                <a:ea typeface="宋体" panose="02010600030101010101" pitchFamily="2" charset="-122"/>
              </a:rPr>
              <a:t>历史更新频率：以周为单位的平均更新频率。</a:t>
            </a: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sp>
        <p:nvSpPr>
          <p:cNvPr id="17" name="Rectangle 11">
            <a:extLst>
              <a:ext uri="{FF2B5EF4-FFF2-40B4-BE49-F238E27FC236}">
                <a16:creationId xmlns:a16="http://schemas.microsoft.com/office/drawing/2014/main" id="{D2BC0549-F1FF-459F-B974-5BA8F6965B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1">
            <a:extLst>
              <a:ext uri="{FF2B5EF4-FFF2-40B4-BE49-F238E27FC236}">
                <a16:creationId xmlns:a16="http://schemas.microsoft.com/office/drawing/2014/main" id="{8ED3C10F-9169-4277-83D0-3FC5502D72D3}"/>
              </a:ext>
            </a:extLst>
          </p:cNvPr>
          <p:cNvSpPr>
            <a:spLocks noChangeArrowheads="1"/>
          </p:cNvSpPr>
          <p:nvPr/>
        </p:nvSpPr>
        <p:spPr bwMode="auto">
          <a:xfrm>
            <a:off x="0" y="4393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58325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实验</a:t>
            </a: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228022" y="915972"/>
            <a:ext cx="8869678"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kumimoji="1" lang="zh-CN" altLang="en-US" sz="2400" b="0" kern="0" dirty="0">
                <a:solidFill>
                  <a:srgbClr val="292929"/>
                </a:solidFill>
                <a:latin typeface="微软雅黑" panose="020B0503020204020204" pitchFamily="34" charset="-122"/>
                <a:ea typeface="微软雅黑" panose="020B0503020204020204" pitchFamily="34" charset="-122"/>
              </a:rPr>
              <a:t>实验一：比较三种情况下的预测精度。</a:t>
            </a:r>
            <a:endParaRPr kumimoji="1" lang="en-US" altLang="zh-CN" sz="2400" b="0" kern="0" dirty="0">
              <a:solidFill>
                <a:srgbClr val="292929"/>
              </a:solidFill>
              <a:latin typeface="微软雅黑" panose="020B0503020204020204" pitchFamily="34" charset="-122"/>
              <a:ea typeface="微软雅黑" panose="020B0503020204020204" pitchFamily="34" charset="-122"/>
            </a:endParaRPr>
          </a:p>
          <a:p>
            <a:pPr marL="0" lvl="0" indent="0">
              <a:lnSpc>
                <a:spcPct val="150000"/>
              </a:lnSpc>
              <a:buNone/>
              <a:defRPr/>
            </a:pPr>
            <a:r>
              <a:rPr kumimoji="1" lang="zh-CN" altLang="en-US" sz="2400" b="0" kern="0" dirty="0">
                <a:solidFill>
                  <a:srgbClr val="292929"/>
                </a:solidFill>
                <a:latin typeface="宋体" panose="02010600030101010101" pitchFamily="2" charset="-122"/>
                <a:ea typeface="宋体" panose="02010600030101010101" pitchFamily="2" charset="-122"/>
              </a:rPr>
              <a:t>实验将标记的</a:t>
            </a:r>
            <a:r>
              <a:rPr kumimoji="1" lang="en-US" altLang="zh-CN" sz="2400" b="0" kern="0" dirty="0">
                <a:solidFill>
                  <a:srgbClr val="292929"/>
                </a:solidFill>
                <a:latin typeface="宋体" panose="02010600030101010101" pitchFamily="2" charset="-122"/>
                <a:ea typeface="宋体" panose="02010600030101010101" pitchFamily="2" charset="-122"/>
              </a:rPr>
              <a:t>94000</a:t>
            </a:r>
            <a:r>
              <a:rPr kumimoji="1" lang="zh-CN" altLang="en-US" sz="2400" b="0" kern="0" dirty="0">
                <a:solidFill>
                  <a:srgbClr val="292929"/>
                </a:solidFill>
                <a:latin typeface="宋体" panose="02010600030101010101" pitchFamily="2" charset="-122"/>
                <a:ea typeface="宋体" panose="02010600030101010101" pitchFamily="2" charset="-122"/>
              </a:rPr>
              <a:t>实体随机分为训练集和测试集，并记录了实体的预测更新频率和实际更新频率之间的均方误差（</a:t>
            </a:r>
            <a:r>
              <a:rPr kumimoji="1" lang="en-US" altLang="zh-CN" sz="2400" b="0" kern="0" dirty="0">
                <a:solidFill>
                  <a:srgbClr val="292929"/>
                </a:solidFill>
                <a:latin typeface="宋体" panose="02010600030101010101" pitchFamily="2" charset="-122"/>
                <a:ea typeface="宋体" panose="02010600030101010101" pitchFamily="2" charset="-122"/>
              </a:rPr>
              <a:t>MSE</a:t>
            </a:r>
            <a:r>
              <a:rPr kumimoji="1" lang="zh-CN" altLang="en-US" sz="2400" b="0" kern="0" dirty="0">
                <a:solidFill>
                  <a:srgbClr val="292929"/>
                </a:solidFill>
                <a:latin typeface="宋体" panose="02010600030101010101" pitchFamily="2" charset="-122"/>
                <a:ea typeface="宋体" panose="02010600030101010101" pitchFamily="2" charset="-122"/>
              </a:rPr>
              <a:t>）。此外，通过使用不同的阈值来预测每个测试实体在时间</a:t>
            </a:r>
            <a:r>
              <a:rPr kumimoji="1" lang="en-US" altLang="zh-CN" sz="2400" b="0" kern="0" dirty="0">
                <a:solidFill>
                  <a:srgbClr val="292929"/>
                </a:solidFill>
                <a:latin typeface="宋体" panose="02010600030101010101" pitchFamily="2" charset="-122"/>
                <a:ea typeface="宋体" panose="02010600030101010101" pitchFamily="2" charset="-122"/>
              </a:rPr>
              <a:t>T</a:t>
            </a:r>
            <a:r>
              <a:rPr kumimoji="1" lang="zh-CN" altLang="en-US" sz="2400" b="0" kern="0" dirty="0">
                <a:solidFill>
                  <a:srgbClr val="292929"/>
                </a:solidFill>
                <a:latin typeface="宋体" panose="02010600030101010101" pitchFamily="2" charset="-122"/>
                <a:ea typeface="宋体" panose="02010600030101010101" pitchFamily="2" charset="-122"/>
              </a:rPr>
              <a:t>之后是否会更新，可以获得精确的召回曲线，其中随机森林具有最佳的结果。</a:t>
            </a: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sp>
        <p:nvSpPr>
          <p:cNvPr id="17" name="Rectangle 11">
            <a:extLst>
              <a:ext uri="{FF2B5EF4-FFF2-40B4-BE49-F238E27FC236}">
                <a16:creationId xmlns:a16="http://schemas.microsoft.com/office/drawing/2014/main" id="{D2BC0549-F1FF-459F-B974-5BA8F6965B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id="{05E15886-20BD-42F0-8D4E-8F788DAD6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9562" y="3988915"/>
            <a:ext cx="3657600" cy="2680446"/>
          </a:xfrm>
          <a:prstGeom prst="rect">
            <a:avLst/>
          </a:prstGeom>
        </p:spPr>
      </p:pic>
    </p:spTree>
    <p:extLst>
      <p:ext uri="{BB962C8B-B14F-4D97-AF65-F5344CB8AC3E}">
        <p14:creationId xmlns:p14="http://schemas.microsoft.com/office/powerpoint/2010/main" val="4280059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实验</a:t>
            </a: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228022" y="915972"/>
            <a:ext cx="8869678"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kumimoji="1" lang="zh-CN" altLang="en-US" sz="2400" b="0" kern="0" dirty="0">
                <a:solidFill>
                  <a:srgbClr val="292929"/>
                </a:solidFill>
                <a:latin typeface="微软雅黑" panose="020B0503020204020204" pitchFamily="34" charset="-122"/>
                <a:ea typeface="微软雅黑" panose="020B0503020204020204" pitchFamily="34" charset="-122"/>
              </a:rPr>
              <a:t>实验二：测试知识库更新系统（</a:t>
            </a:r>
            <a:r>
              <a:rPr kumimoji="1" lang="en-US" altLang="zh-CN" sz="2400" b="0" kern="0" dirty="0">
                <a:solidFill>
                  <a:srgbClr val="292929"/>
                </a:solidFill>
                <a:latin typeface="微软雅黑" panose="020B0503020204020204" pitchFamily="34" charset="-122"/>
                <a:ea typeface="微软雅黑" panose="020B0503020204020204" pitchFamily="34" charset="-122"/>
              </a:rPr>
              <a:t>USB</a:t>
            </a:r>
            <a:r>
              <a:rPr kumimoji="1" lang="zh-CN" altLang="en-US" sz="2400" b="0" kern="0" dirty="0">
                <a:solidFill>
                  <a:srgbClr val="292929"/>
                </a:solidFill>
                <a:latin typeface="微软雅黑" panose="020B0503020204020204" pitchFamily="34" charset="-122"/>
                <a:ea typeface="微软雅黑" panose="020B0503020204020204" pitchFamily="34" charset="-122"/>
              </a:rPr>
              <a:t>）的性能</a:t>
            </a:r>
            <a:endParaRPr kumimoji="1" lang="en-US" altLang="zh-CN" sz="2400" b="0" kern="0" dirty="0">
              <a:solidFill>
                <a:srgbClr val="292929"/>
              </a:solidFill>
              <a:latin typeface="微软雅黑" panose="020B0503020204020204" pitchFamily="34" charset="-122"/>
              <a:ea typeface="微软雅黑" panose="020B0503020204020204" pitchFamily="34" charset="-122"/>
            </a:endParaRPr>
          </a:p>
          <a:p>
            <a:pPr marL="0" lvl="0" indent="0">
              <a:lnSpc>
                <a:spcPct val="150000"/>
              </a:lnSpc>
              <a:buNone/>
              <a:defRPr/>
            </a:pPr>
            <a:r>
              <a:rPr kumimoji="1" lang="zh-CN" altLang="en-US" sz="2400" b="0" kern="0" dirty="0">
                <a:solidFill>
                  <a:srgbClr val="292929"/>
                </a:solidFill>
                <a:latin typeface="宋体" panose="02010600030101010101" pitchFamily="2" charset="-122"/>
                <a:ea typeface="宋体" panose="02010600030101010101" pitchFamily="2" charset="-122"/>
              </a:rPr>
              <a:t>知识库是从百度百科提取的，类似</a:t>
            </a:r>
            <a:r>
              <a:rPr kumimoji="1" lang="en-US" altLang="zh-CN" sz="2400" b="0" kern="0" dirty="0" err="1">
                <a:solidFill>
                  <a:srgbClr val="292929"/>
                </a:solidFill>
                <a:latin typeface="宋体" panose="02010600030101010101" pitchFamily="2" charset="-122"/>
                <a:ea typeface="宋体" panose="02010600030101010101" pitchFamily="2" charset="-122"/>
              </a:rPr>
              <a:t>DBpedia</a:t>
            </a:r>
            <a:r>
              <a:rPr kumimoji="1" lang="zh-CN" altLang="en-US" sz="2400" b="0" kern="0" dirty="0">
                <a:solidFill>
                  <a:srgbClr val="292929"/>
                </a:solidFill>
                <a:latin typeface="宋体" panose="02010600030101010101" pitchFamily="2" charset="-122"/>
                <a:ea typeface="宋体" panose="02010600030101010101" pitchFamily="2" charset="-122"/>
              </a:rPr>
              <a:t>的中文知识库。将访问上限设置为</a:t>
            </a:r>
            <a:r>
              <a:rPr kumimoji="1" lang="en-US" altLang="zh-CN" sz="2400" b="0" kern="0" dirty="0">
                <a:solidFill>
                  <a:srgbClr val="292929"/>
                </a:solidFill>
                <a:latin typeface="宋体" panose="02010600030101010101" pitchFamily="2" charset="-122"/>
                <a:ea typeface="宋体" panose="02010600030101010101" pitchFamily="2" charset="-122"/>
              </a:rPr>
              <a:t>1000</a:t>
            </a:r>
            <a:r>
              <a:rPr kumimoji="1" lang="zh-CN" altLang="en-US" sz="2400" b="0" kern="0" dirty="0">
                <a:solidFill>
                  <a:srgbClr val="292929"/>
                </a:solidFill>
                <a:latin typeface="宋体" panose="02010600030101010101" pitchFamily="2" charset="-122"/>
                <a:ea typeface="宋体" panose="02010600030101010101" pitchFamily="2" charset="-122"/>
              </a:rPr>
              <a:t>，以便不会被网站禁止爬取，将更新频率设置为每天更新一次，更新效果如表中所示。</a:t>
            </a: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sp>
        <p:nvSpPr>
          <p:cNvPr id="17" name="Rectangle 11">
            <a:extLst>
              <a:ext uri="{FF2B5EF4-FFF2-40B4-BE49-F238E27FC236}">
                <a16:creationId xmlns:a16="http://schemas.microsoft.com/office/drawing/2014/main" id="{D2BC0549-F1FF-459F-B974-5BA8F6965B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C1774584-B548-450C-AB95-B5B8A423B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720" y="3263370"/>
            <a:ext cx="4619625" cy="1685925"/>
          </a:xfrm>
          <a:prstGeom prst="rect">
            <a:avLst/>
          </a:prstGeom>
        </p:spPr>
      </p:pic>
      <p:sp>
        <p:nvSpPr>
          <p:cNvPr id="6" name="文本框 5">
            <a:extLst>
              <a:ext uri="{FF2B5EF4-FFF2-40B4-BE49-F238E27FC236}">
                <a16:creationId xmlns:a16="http://schemas.microsoft.com/office/drawing/2014/main" id="{3ABAD865-5BDC-40C9-86CA-B416A2225AA1}"/>
              </a:ext>
            </a:extLst>
          </p:cNvPr>
          <p:cNvSpPr txBox="1"/>
          <p:nvPr/>
        </p:nvSpPr>
        <p:spPr>
          <a:xfrm>
            <a:off x="228022" y="4935615"/>
            <a:ext cx="8776129" cy="1113766"/>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实验结果表明，该框架在此知识库上更新的成功率较高，接近</a:t>
            </a:r>
            <a:r>
              <a:rPr lang="en-US" altLang="zh-CN" sz="2400" dirty="0">
                <a:latin typeface="宋体" panose="02010600030101010101" pitchFamily="2" charset="-122"/>
                <a:ea typeface="宋体" panose="02010600030101010101" pitchFamily="2" charset="-122"/>
              </a:rPr>
              <a:t>70%</a:t>
            </a:r>
            <a:r>
              <a:rPr lang="zh-CN" altLang="en-US" sz="2400" dirty="0">
                <a:latin typeface="宋体" panose="02010600030101010101" pitchFamily="2" charset="-122"/>
                <a:ea typeface="宋体" panose="02010600030101010101" pitchFamily="2" charset="-122"/>
              </a:rPr>
              <a:t>，所以可以有效地对知识图谱进行动态的更新。</a:t>
            </a:r>
          </a:p>
        </p:txBody>
      </p:sp>
    </p:spTree>
    <p:extLst>
      <p:ext uri="{BB962C8B-B14F-4D97-AF65-F5344CB8AC3E}">
        <p14:creationId xmlns:p14="http://schemas.microsoft.com/office/powerpoint/2010/main" val="2681106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结论</a:t>
            </a: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71438" y="915972"/>
            <a:ext cx="9026262"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1.</a:t>
            </a:r>
            <a:r>
              <a:rPr kumimoji="1" lang="zh-CN" altLang="en-US" sz="2400" b="0" kern="0" dirty="0">
                <a:solidFill>
                  <a:srgbClr val="292929"/>
                </a:solidFill>
                <a:latin typeface="宋体" panose="02010600030101010101" pitchFamily="2" charset="-122"/>
                <a:ea typeface="宋体" panose="02010600030101010101" pitchFamily="2" charset="-122"/>
              </a:rPr>
              <a:t>本文提出一个实时更新知识图谱数据的方法框架，可以</a:t>
            </a:r>
            <a:r>
              <a:rPr lang="zh-CN" altLang="en-US" sz="2400" b="0" dirty="0">
                <a:latin typeface="宋体" panose="02010600030101010101" pitchFamily="2" charset="-122"/>
                <a:ea typeface="宋体" panose="02010600030101010101" pitchFamily="2" charset="-122"/>
              </a:rPr>
              <a:t>以较高的准确率预测出哪些实体需要被更新，从而以较低的代价和较高的频率对知识图谱进行更新，实现了知识图谱的实时、动态更新；</a:t>
            </a:r>
            <a:endParaRPr lang="en-US" altLang="zh-CN" sz="2400" b="0" dirty="0">
              <a:latin typeface="宋体" panose="02010600030101010101" pitchFamily="2" charset="-122"/>
              <a:ea typeface="宋体" panose="02010600030101010101" pitchFamily="2" charset="-122"/>
            </a:endParaRPr>
          </a:p>
          <a:p>
            <a:pPr marL="0" lvl="0" indent="0">
              <a:lnSpc>
                <a:spcPct val="150000"/>
              </a:lnSpc>
              <a:buNone/>
              <a:defRPr/>
            </a:pPr>
            <a:r>
              <a:rPr kumimoji="1" lang="en-US" altLang="zh-CN" sz="2400" b="0" kern="0" dirty="0">
                <a:solidFill>
                  <a:srgbClr val="292929"/>
                </a:solidFill>
                <a:latin typeface="宋体" panose="02010600030101010101" pitchFamily="2" charset="-122"/>
                <a:ea typeface="宋体" panose="02010600030101010101" pitchFamily="2" charset="-122"/>
              </a:rPr>
              <a:t>2.</a:t>
            </a:r>
            <a:r>
              <a:rPr lang="zh-CN" altLang="en-US" sz="2400" b="0" dirty="0">
                <a:latin typeface="宋体" panose="02010600030101010101" pitchFamily="2" charset="-122"/>
                <a:ea typeface="宋体" panose="02010600030101010101" pitchFamily="2" charset="-122"/>
              </a:rPr>
              <a:t>本文将其提出的知识图谱更新框架部署在 </a:t>
            </a:r>
            <a:r>
              <a:rPr lang="en-US" altLang="zh-CN" sz="2400" b="0" dirty="0" err="1">
                <a:latin typeface="宋体" panose="02010600030101010101" pitchFamily="2" charset="-122"/>
                <a:ea typeface="宋体" panose="02010600030101010101" pitchFamily="2" charset="-122"/>
              </a:rPr>
              <a:t>cn-dbpedia</a:t>
            </a:r>
            <a:r>
              <a:rPr lang="en-US" altLang="zh-CN" sz="2400" b="0" dirty="0">
                <a:latin typeface="宋体" panose="02010600030101010101" pitchFamily="2" charset="-122"/>
                <a:ea typeface="宋体" panose="02010600030101010101" pitchFamily="2" charset="-122"/>
              </a:rPr>
              <a:t> </a:t>
            </a:r>
            <a:r>
              <a:rPr lang="zh-CN" altLang="en-US" sz="2400" b="0" dirty="0">
                <a:latin typeface="宋体" panose="02010600030101010101" pitchFamily="2" charset="-122"/>
                <a:ea typeface="宋体" panose="02010600030101010101" pitchFamily="2" charset="-122"/>
              </a:rPr>
              <a:t>上，用于对 </a:t>
            </a:r>
            <a:r>
              <a:rPr lang="en-US" altLang="zh-CN" sz="2400" b="0" dirty="0" err="1">
                <a:latin typeface="宋体" panose="02010600030101010101" pitchFamily="2" charset="-122"/>
                <a:ea typeface="宋体" panose="02010600030101010101" pitchFamily="2" charset="-122"/>
              </a:rPr>
              <a:t>cn-dbpedia</a:t>
            </a:r>
            <a:r>
              <a:rPr lang="en-US" altLang="zh-CN" sz="2400" b="0" dirty="0">
                <a:latin typeface="宋体" panose="02010600030101010101" pitchFamily="2" charset="-122"/>
                <a:ea typeface="宋体" panose="02010600030101010101" pitchFamily="2" charset="-122"/>
              </a:rPr>
              <a:t> </a:t>
            </a:r>
            <a:r>
              <a:rPr lang="zh-CN" altLang="en-US" sz="2400" b="0" dirty="0">
                <a:latin typeface="宋体" panose="02010600030101010101" pitchFamily="2" charset="-122"/>
                <a:ea typeface="宋体" panose="02010600030101010101" pitchFamily="2" charset="-122"/>
              </a:rPr>
              <a:t>的实时更新，更新频率设置为每天更新一次，实验表明，成功率较高，接近</a:t>
            </a:r>
            <a:r>
              <a:rPr lang="en-US" altLang="zh-CN" sz="2400" b="0" dirty="0">
                <a:latin typeface="宋体" panose="02010600030101010101" pitchFamily="2" charset="-122"/>
                <a:ea typeface="宋体" panose="02010600030101010101" pitchFamily="2" charset="-122"/>
              </a:rPr>
              <a:t>70%</a:t>
            </a:r>
            <a:r>
              <a:rPr lang="zh-CN" altLang="en-US" sz="2400" b="0" dirty="0">
                <a:latin typeface="宋体" panose="02010600030101010101" pitchFamily="2" charset="-122"/>
                <a:ea typeface="宋体" panose="02010600030101010101" pitchFamily="2" charset="-122"/>
              </a:rPr>
              <a:t>。</a:t>
            </a: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sp>
        <p:nvSpPr>
          <p:cNvPr id="17" name="Rectangle 11">
            <a:extLst>
              <a:ext uri="{FF2B5EF4-FFF2-40B4-BE49-F238E27FC236}">
                <a16:creationId xmlns:a16="http://schemas.microsoft.com/office/drawing/2014/main" id="{D2BC0549-F1FF-459F-B974-5BA8F6965B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88188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2" name="矩形 1">
            <a:extLst>
              <a:ext uri="{FF2B5EF4-FFF2-40B4-BE49-F238E27FC236}">
                <a16:creationId xmlns:a16="http://schemas.microsoft.com/office/drawing/2014/main" id="{0B66215B-C0B2-4C05-AB3B-F18BFCDB2707}"/>
              </a:ext>
            </a:extLst>
          </p:cNvPr>
          <p:cNvSpPr/>
          <p:nvPr/>
        </p:nvSpPr>
        <p:spPr>
          <a:xfrm>
            <a:off x="645459" y="1310658"/>
            <a:ext cx="7670202" cy="1754326"/>
          </a:xfrm>
          <a:prstGeom prst="rect">
            <a:avLst/>
          </a:prstGeom>
        </p:spPr>
        <p:txBody>
          <a:bodyPr wrap="square">
            <a:spAutoFit/>
          </a:bodyPr>
          <a:lstStyle/>
          <a:p>
            <a:pPr algn="ctr"/>
            <a:r>
              <a:rPr lang="en-US" altLang="zh-CN" sz="3600" dirty="0">
                <a:latin typeface="Times New Roman" panose="02020603050405020304" pitchFamily="18" charset="0"/>
                <a:cs typeface="Times New Roman" panose="02020603050405020304" pitchFamily="18" charset="0"/>
              </a:rPr>
              <a:t>How to Keep a Knowledge Base Synchronized with Its Encyclopedia Source</a:t>
            </a:r>
            <a:endParaRPr lang="zh-CN" altLang="en-US" sz="36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AF085FCD-9481-4FEC-A3A0-BCA6A520AA66}"/>
              </a:ext>
            </a:extLst>
          </p:cNvPr>
          <p:cNvSpPr/>
          <p:nvPr/>
        </p:nvSpPr>
        <p:spPr>
          <a:xfrm>
            <a:off x="1043493" y="3592629"/>
            <a:ext cx="7100046" cy="461665"/>
          </a:xfrm>
          <a:prstGeom prst="rect">
            <a:avLst/>
          </a:prstGeom>
        </p:spPr>
        <p:txBody>
          <a:bodyPr wrap="square">
            <a:spAutoFit/>
          </a:bodyPr>
          <a:lstStyle/>
          <a:p>
            <a:pPr algn="ctr"/>
            <a:r>
              <a:rPr lang="en-US" altLang="zh-CN" sz="2400" dirty="0" err="1">
                <a:latin typeface="Times New Roman" panose="02020603050405020304" pitchFamily="18" charset="0"/>
                <a:cs typeface="Times New Roman" panose="02020603050405020304" pitchFamily="18" charset="0"/>
              </a:rPr>
              <a:t>JiaqingLiang</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ShengZhang</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YanghuaXiao</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54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背景</a:t>
            </a:r>
          </a:p>
        </p:txBody>
      </p:sp>
      <p:sp>
        <p:nvSpPr>
          <p:cNvPr id="7" name="内容占位符 2">
            <a:extLst>
              <a:ext uri="{FF2B5EF4-FFF2-40B4-BE49-F238E27FC236}">
                <a16:creationId xmlns:a16="http://schemas.microsoft.com/office/drawing/2014/main" id="{667E321A-0F51-44D6-A2BF-E900B6C5821E}"/>
              </a:ext>
            </a:extLst>
          </p:cNvPr>
          <p:cNvSpPr txBox="1">
            <a:spLocks/>
          </p:cNvSpPr>
          <p:nvPr/>
        </p:nvSpPr>
        <p:spPr bwMode="auto">
          <a:xfrm>
            <a:off x="71438" y="1122964"/>
            <a:ext cx="8869678" cy="53004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lvl="0"/>
            <a:r>
              <a:rPr lang="zh-CN" altLang="en-US" sz="2400" b="0" dirty="0">
                <a:latin typeface="宋体" panose="02010600030101010101" pitchFamily="2" charset="-122"/>
                <a:ea typeface="宋体" panose="02010600030101010101" pitchFamily="2" charset="-122"/>
              </a:rPr>
              <a:t>大多数知识库的构建离不开从百科网站中抽取信息，但是绝大多数知识库面临着实时性的问题，失效的信息会限制其应用</a:t>
            </a:r>
            <a:r>
              <a:rPr lang="zh-CN" altLang="zh-CN" sz="2400" b="0" dirty="0">
                <a:latin typeface="宋体" panose="02010600030101010101" pitchFamily="2" charset="-122"/>
                <a:ea typeface="宋体" panose="02010600030101010101" pitchFamily="2" charset="-122"/>
              </a:rPr>
              <a:t>。</a:t>
            </a:r>
          </a:p>
          <a:p>
            <a:pPr lvl="0"/>
            <a:r>
              <a:rPr lang="zh-CN" altLang="en-US" sz="2400" b="0" dirty="0">
                <a:latin typeface="宋体" panose="02010600030101010101" pitchFamily="2" charset="-122"/>
                <a:ea typeface="宋体" panose="02010600030101010101" pitchFamily="2" charset="-122"/>
              </a:rPr>
              <a:t>目前存在两种方法去更新知识库，第一种方法是利用百科网站开放的最新数据，如维基百科的开放数据，但是只有少数网站提供这样的服务，并且有一个月以上的延迟；第二种方法是通过爬虫爬取百科网站的内容，往往需要爬取数十亿的网页</a:t>
            </a:r>
            <a:r>
              <a:rPr lang="zh-CN" altLang="zh-CN" sz="2400" b="0" dirty="0">
                <a:latin typeface="宋体" panose="02010600030101010101" pitchFamily="2" charset="-122"/>
                <a:ea typeface="宋体" panose="02010600030101010101" pitchFamily="2" charset="-122"/>
              </a:rPr>
              <a:t>。</a:t>
            </a:r>
            <a:r>
              <a:rPr lang="zh-CN" altLang="en-US" sz="2400" b="0" dirty="0">
                <a:latin typeface="宋体" panose="02010600030101010101" pitchFamily="2" charset="-122"/>
                <a:ea typeface="宋体" panose="02010600030101010101" pitchFamily="2" charset="-122"/>
              </a:rPr>
              <a:t>无论选择哪种方法，都需要下载</a:t>
            </a:r>
            <a:r>
              <a:rPr lang="en-US" altLang="zh-CN" sz="2400" b="0" dirty="0">
                <a:latin typeface="宋体" panose="02010600030101010101" pitchFamily="2" charset="-122"/>
                <a:ea typeface="宋体" panose="02010600030101010101" pitchFamily="2" charset="-122"/>
              </a:rPr>
              <a:t>GB</a:t>
            </a:r>
            <a:r>
              <a:rPr lang="zh-CN" altLang="en-US" sz="2400" b="0" dirty="0">
                <a:latin typeface="宋体" panose="02010600030101010101" pitchFamily="2" charset="-122"/>
                <a:ea typeface="宋体" panose="02010600030101010101" pitchFamily="2" charset="-122"/>
              </a:rPr>
              <a:t>数量级的数据，占据了很大的网络带宽。</a:t>
            </a:r>
            <a:endParaRPr lang="zh-CN" altLang="zh-CN" sz="2400" b="0" dirty="0">
              <a:latin typeface="宋体" panose="02010600030101010101" pitchFamily="2" charset="-122"/>
              <a:ea typeface="宋体" panose="02010600030101010101" pitchFamily="2" charset="-122"/>
            </a:endParaRPr>
          </a:p>
          <a:p>
            <a:pPr lvl="0"/>
            <a:r>
              <a:rPr lang="zh-CN" altLang="en-US" sz="2400" b="0" dirty="0">
                <a:latin typeface="宋体" panose="02010600030101010101" pitchFamily="2" charset="-122"/>
                <a:ea typeface="宋体" panose="02010600030101010101" pitchFamily="2" charset="-122"/>
              </a:rPr>
              <a:t>并不是所有实体都需要更新，一些稳定的实体往往具有短时间不会改变的属性</a:t>
            </a:r>
            <a:r>
              <a:rPr lang="zh-CN" altLang="zh-CN" sz="2400" b="0" dirty="0">
                <a:latin typeface="宋体" panose="02010600030101010101" pitchFamily="2" charset="-122"/>
                <a:ea typeface="宋体" panose="02010600030101010101" pitchFamily="2" charset="-122"/>
              </a:rPr>
              <a:t>。</a:t>
            </a:r>
            <a:r>
              <a:rPr lang="zh-CN" altLang="en-US" sz="2400" b="0" dirty="0">
                <a:latin typeface="宋体" panose="02010600030101010101" pitchFamily="2" charset="-122"/>
                <a:ea typeface="宋体" panose="02010600030101010101" pitchFamily="2" charset="-122"/>
              </a:rPr>
              <a:t>只有一些实体（文中称为</a:t>
            </a:r>
            <a:r>
              <a:rPr lang="en-US" altLang="zh-CN" sz="2400" b="0" dirty="0">
                <a:latin typeface="宋体" panose="02010600030101010101" pitchFamily="2" charset="-122"/>
                <a:ea typeface="宋体" panose="02010600030101010101" pitchFamily="2" charset="-122"/>
              </a:rPr>
              <a:t>hot entities</a:t>
            </a:r>
            <a:r>
              <a:rPr lang="zh-CN" altLang="en-US" sz="2400" b="0" dirty="0">
                <a:latin typeface="宋体" panose="02010600030101010101" pitchFamily="2" charset="-122"/>
                <a:ea typeface="宋体" panose="02010600030101010101" pitchFamily="2" charset="-122"/>
              </a:rPr>
              <a:t>）才会经常更新其属性。因此，只需要更新这部分热词，就可以满足我们更新知识库的需要。</a:t>
            </a:r>
            <a:endParaRPr lang="zh-CN" altLang="zh-CN" sz="2400" b="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024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0" y="232619"/>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框架</a:t>
            </a: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228022" y="915972"/>
            <a:ext cx="8869678"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marR="0" lvl="0" indent="0" algn="l" defTabSz="914400" rtl="0" eaLnBrk="0" fontAlgn="base" latinLnBrk="0" hangingPunct="0">
              <a:lnSpc>
                <a:spcPct val="150000"/>
              </a:lnSpc>
              <a:spcBef>
                <a:spcPts val="300"/>
              </a:spcBef>
              <a:spcAft>
                <a:spcPct val="0"/>
              </a:spcAft>
              <a:buClr>
                <a:srgbClr val="CC6600"/>
              </a:buClr>
              <a:buSzPct val="70000"/>
              <a:buNone/>
              <a:tabLst/>
              <a:defRPr/>
            </a:pPr>
            <a:r>
              <a:rPr kumimoji="1" lang="zh-CN" altLang="en-US" sz="2400" kern="0" dirty="0">
                <a:solidFill>
                  <a:srgbClr val="292929"/>
                </a:solidFill>
                <a:latin typeface="宋体" panose="02010600030101010101" pitchFamily="2" charset="-122"/>
                <a:ea typeface="宋体" panose="02010600030101010101" pitchFamily="2" charset="-122"/>
              </a:rPr>
              <a:t>问题模型</a:t>
            </a:r>
            <a:r>
              <a:rPr kumimoji="1" lang="zh-CN" altLang="en-US" sz="2400" b="0" kern="0" dirty="0">
                <a:solidFill>
                  <a:srgbClr val="292929"/>
                </a:solidFill>
                <a:latin typeface="宋体" panose="02010600030101010101" pitchFamily="2" charset="-122"/>
                <a:ea typeface="宋体" panose="02010600030101010101" pitchFamily="2" charset="-122"/>
              </a:rPr>
              <a:t>：由于百科网站反爬虫的机制，必须要设定一个</a:t>
            </a:r>
            <a:r>
              <a:rPr kumimoji="1" lang="en-US" altLang="zh-CN" sz="2400" b="0" kern="0" dirty="0">
                <a:solidFill>
                  <a:srgbClr val="292929"/>
                </a:solidFill>
                <a:latin typeface="宋体" panose="02010600030101010101" pitchFamily="2" charset="-122"/>
                <a:ea typeface="宋体" panose="02010600030101010101" pitchFamily="2" charset="-122"/>
              </a:rPr>
              <a:t>K</a:t>
            </a:r>
            <a:r>
              <a:rPr kumimoji="1" lang="zh-CN" altLang="en-US" sz="2400" b="0" kern="0" dirty="0">
                <a:solidFill>
                  <a:srgbClr val="292929"/>
                </a:solidFill>
                <a:latin typeface="宋体" panose="02010600030101010101" pitchFamily="2" charset="-122"/>
                <a:ea typeface="宋体" panose="02010600030101010101" pitchFamily="2" charset="-122"/>
              </a:rPr>
              <a:t>（每天爬取的实体数≤</a:t>
            </a:r>
            <a:r>
              <a:rPr kumimoji="1" lang="en-US" altLang="zh-CN" sz="2400" b="0" kern="0" dirty="0">
                <a:solidFill>
                  <a:srgbClr val="292929"/>
                </a:solidFill>
                <a:latin typeface="宋体" panose="02010600030101010101" pitchFamily="2" charset="-122"/>
                <a:ea typeface="宋体" panose="02010600030101010101" pitchFamily="2" charset="-122"/>
              </a:rPr>
              <a:t>K</a:t>
            </a:r>
            <a:r>
              <a:rPr kumimoji="1" lang="zh-CN" altLang="en-US" sz="2400" b="0" kern="0" dirty="0">
                <a:solidFill>
                  <a:srgbClr val="292929"/>
                </a:solidFill>
                <a:latin typeface="宋体" panose="02010600030101010101" pitchFamily="2" charset="-122"/>
                <a:ea typeface="宋体" panose="02010600030101010101" pitchFamily="2" charset="-122"/>
              </a:rPr>
              <a:t>）。也就是在限制</a:t>
            </a:r>
            <a:r>
              <a:rPr kumimoji="1" lang="en-US" altLang="zh-CN" sz="2400" b="0" kern="0" dirty="0">
                <a:solidFill>
                  <a:srgbClr val="292929"/>
                </a:solidFill>
                <a:latin typeface="宋体" panose="02010600030101010101" pitchFamily="2" charset="-122"/>
                <a:ea typeface="宋体" panose="02010600030101010101" pitchFamily="2" charset="-122"/>
              </a:rPr>
              <a:t>K</a:t>
            </a:r>
            <a:r>
              <a:rPr kumimoji="1" lang="zh-CN" altLang="en-US" sz="2400" b="0" kern="0" dirty="0">
                <a:solidFill>
                  <a:srgbClr val="292929"/>
                </a:solidFill>
                <a:latin typeface="宋体" panose="02010600030101010101" pitchFamily="2" charset="-122"/>
                <a:ea typeface="宋体" panose="02010600030101010101" pitchFamily="2" charset="-122"/>
              </a:rPr>
              <a:t>的情况下，要最大化需要更新的实体数。</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50000"/>
              </a:lnSpc>
              <a:spcBef>
                <a:spcPts val="300"/>
              </a:spcBef>
              <a:spcAft>
                <a:spcPct val="0"/>
              </a:spcAft>
              <a:buClr>
                <a:srgbClr val="CC6600"/>
              </a:buClr>
              <a:buSzPct val="70000"/>
              <a:buNone/>
              <a:tabLst/>
              <a:defRPr/>
            </a:pP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0A09C574-1C38-4295-B140-B45068515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825" y="2686403"/>
            <a:ext cx="5397488" cy="641992"/>
          </a:xfrm>
          <a:prstGeom prst="rect">
            <a:avLst/>
          </a:prstGeom>
        </p:spPr>
      </p:pic>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08785926-E32D-48D2-BBC4-4E3CF9F2B01A}"/>
                  </a:ext>
                </a:extLst>
              </p:cNvPr>
              <p:cNvSpPr txBox="1"/>
              <p:nvPr/>
            </p:nvSpPr>
            <p:spPr>
              <a:xfrm>
                <a:off x="228022" y="3461273"/>
                <a:ext cx="8625522" cy="1681294"/>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其中，</a:t>
                </a:r>
                <a:r>
                  <a:rPr lang="en-US" altLang="zh-CN" sz="2400" dirty="0">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表示爬取的实体集合，</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表示最大限制，</a:t>
                </a:r>
                <a14:m>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a:latin typeface="Cambria Math" panose="02040503050406030204" pitchFamily="18" charset="0"/>
                          </a:rPr>
                          <m:t>t</m:t>
                        </m:r>
                      </m:e>
                      <m:sub>
                        <m:r>
                          <m:rPr>
                            <m:sty m:val="p"/>
                          </m:rPr>
                          <a:rPr lang="en-US" altLang="zh-CN" sz="2400" i="1">
                            <a:latin typeface="Cambria Math" panose="02040503050406030204" pitchFamily="18" charset="0"/>
                          </a:rPr>
                          <m:t>n</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oMath>
                </a14:m>
                <a:r>
                  <a:rPr lang="zh-CN" altLang="en-US" sz="2400" dirty="0">
                    <a:latin typeface="宋体" panose="02010600030101010101" pitchFamily="2" charset="-122"/>
                    <a:ea typeface="宋体" panose="02010600030101010101" pitchFamily="2" charset="-122"/>
                  </a:rPr>
                  <a:t>表示</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在百科网站中最后更新的时间，</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𝑡</m:t>
                        </m:r>
                      </m:e>
                      <m:sub>
                        <m:r>
                          <a:rPr lang="en-US" altLang="zh-CN" sz="2400" b="0" i="1" smtClean="0">
                            <a:latin typeface="Cambria Math" panose="02040503050406030204" pitchFamily="18" charset="0"/>
                          </a:rPr>
                          <m:t>𝑠</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oMath>
                </a14:m>
                <a:r>
                  <a:rPr lang="zh-CN" altLang="en-US" sz="2400" dirty="0">
                    <a:latin typeface="宋体" panose="02010600030101010101" pitchFamily="2" charset="-122"/>
                    <a:ea typeface="宋体" panose="02010600030101010101" pitchFamily="2" charset="-122"/>
                  </a:rPr>
                  <a:t>表示</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最后在知识库中同步的时间。当</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没有存在于当前的知识库中</a:t>
                </a:r>
                <a:r>
                  <a:rPr lang="en-US" altLang="zh-CN" sz="2400" dirty="0">
                    <a:latin typeface="宋体" panose="02010600030101010101" pitchFamily="2" charset="-122"/>
                    <a:ea typeface="宋体" panose="02010600030101010101" pitchFamily="2" charset="-122"/>
                  </a:rPr>
                  <a:t>,</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𝑡</m:t>
                        </m:r>
                      </m:e>
                      <m:sub>
                        <m:r>
                          <a:rPr lang="en-US" altLang="zh-CN" sz="2400" i="1">
                            <a:latin typeface="Cambria Math" panose="02040503050406030204" pitchFamily="18" charset="0"/>
                          </a:rPr>
                          <m:t>𝑠</m:t>
                        </m:r>
                      </m:sub>
                    </m:sSub>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oMath>
                </a14:m>
                <a:r>
                  <a:rPr lang="zh-CN" altLang="en-US" sz="2400" dirty="0">
                    <a:latin typeface="宋体" panose="02010600030101010101" pitchFamily="2" charset="-122"/>
                    <a:ea typeface="宋体" panose="02010600030101010101" pitchFamily="2" charset="-122"/>
                  </a:rPr>
                  <a:t>记为负无穷。</a:t>
                </a:r>
              </a:p>
            </p:txBody>
          </p:sp>
        </mc:Choice>
        <mc:Fallback>
          <p:sp>
            <p:nvSpPr>
              <p:cNvPr id="20" name="文本框 19">
                <a:extLst>
                  <a:ext uri="{FF2B5EF4-FFF2-40B4-BE49-F238E27FC236}">
                    <a16:creationId xmlns:a16="http://schemas.microsoft.com/office/drawing/2014/main" id="{08785926-E32D-48D2-BBC4-4E3CF9F2B01A}"/>
                  </a:ext>
                </a:extLst>
              </p:cNvPr>
              <p:cNvSpPr txBox="1">
                <a:spLocks noRot="1" noChangeAspect="1" noMove="1" noResize="1" noEditPoints="1" noAdjustHandles="1" noChangeArrowheads="1" noChangeShapeType="1" noTextEdit="1"/>
              </p:cNvSpPr>
              <p:nvPr/>
            </p:nvSpPr>
            <p:spPr>
              <a:xfrm>
                <a:off x="228022" y="3461273"/>
                <a:ext cx="8625522" cy="1681294"/>
              </a:xfrm>
              <a:prstGeom prst="rect">
                <a:avLst/>
              </a:prstGeom>
              <a:blipFill>
                <a:blip r:embed="rId4"/>
                <a:stretch>
                  <a:fillRect l="-1060" r="-1060" b="-6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631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0" y="232619"/>
            <a:ext cx="7380287" cy="504825"/>
          </a:xfrm>
          <a:prstGeom prst="rect">
            <a:avLst/>
          </a:prstGeom>
          <a:noFill/>
          <a:ln w="9525">
            <a:noFill/>
            <a:miter lim="800000"/>
            <a:headEnd/>
            <a:tailEnd/>
          </a:ln>
        </p:spPr>
        <p:txBody>
          <a:bodyPr/>
          <a:lstStyle/>
          <a:p>
            <a:pPr lvl="0" indent="88900" eaLnBrk="0" hangingPunct="0">
              <a:spcBef>
                <a:spcPct val="20000"/>
              </a:spcBef>
              <a:defRPr/>
            </a:pPr>
            <a:r>
              <a:rPr lang="zh-CN" altLang="en-US" sz="2800" b="1" dirty="0">
                <a:solidFill>
                  <a:srgbClr val="0070C0"/>
                </a:solidFill>
                <a:latin typeface="微软雅黑" pitchFamily="34" charset="-122"/>
                <a:ea typeface="微软雅黑" pitchFamily="34" charset="-122"/>
              </a:rPr>
              <a:t>框架</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274322" y="927261"/>
            <a:ext cx="8869678"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lang="zh-CN" altLang="en-US" sz="2400" b="0" dirty="0">
                <a:latin typeface="宋体" panose="02010600030101010101" pitchFamily="2" charset="-122"/>
                <a:ea typeface="宋体" panose="02010600030101010101" pitchFamily="2" charset="-122"/>
              </a:rPr>
              <a:t>一个好的更新策略重点在于一个实体是否在最后一次同步之后被更新。但是，即便假设存在一个预测器可以做出判断，但是每次在知识库中去寻找这样的实体会带来很高的复杂度，并且无法更新不存在于知识库中的实体。</a:t>
            </a:r>
            <a:endParaRPr lang="en-US" altLang="zh-CN" sz="2400" b="0" dirty="0">
              <a:latin typeface="宋体" panose="02010600030101010101" pitchFamily="2" charset="-122"/>
              <a:ea typeface="宋体" panose="02010600030101010101" pitchFamily="2" charset="-122"/>
            </a:endParaRPr>
          </a:p>
          <a:p>
            <a:pPr marL="0" lvl="0" indent="0">
              <a:lnSpc>
                <a:spcPct val="150000"/>
              </a:lnSpc>
              <a:buNone/>
              <a:defRPr/>
            </a:pPr>
            <a:r>
              <a:rPr lang="zh-CN" altLang="en-US" sz="2400" b="0" dirty="0">
                <a:latin typeface="宋体" panose="02010600030101010101" pitchFamily="2" charset="-122"/>
                <a:ea typeface="宋体" panose="02010600030101010101" pitchFamily="2" charset="-122"/>
              </a:rPr>
              <a:t>本文中提出基于热词的方法（</a:t>
            </a:r>
            <a:r>
              <a:rPr lang="en-US" altLang="zh-CN" sz="2400" b="0" dirty="0">
                <a:latin typeface="宋体" panose="02010600030101010101" pitchFamily="2" charset="-122"/>
                <a:ea typeface="宋体" panose="02010600030101010101" pitchFamily="2" charset="-122"/>
              </a:rPr>
              <a:t>hot entities</a:t>
            </a:r>
            <a:r>
              <a:rPr lang="zh-CN" altLang="en-US" sz="2400" b="0" dirty="0">
                <a:latin typeface="宋体" panose="02010600030101010101" pitchFamily="2" charset="-122"/>
                <a:ea typeface="宋体" panose="02010600030101010101" pitchFamily="2" charset="-122"/>
              </a:rPr>
              <a:t>），每次只需要更新很少的一部分实体，就可以达到更新知识库的效果。</a:t>
            </a:r>
            <a:endParaRPr lang="en-US" altLang="zh-CN" sz="2400" b="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99573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0" y="232619"/>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框架</a:t>
            </a: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137161" y="915972"/>
            <a:ext cx="8869678"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lang="zh-CN" altLang="en-US" sz="2400" b="0" dirty="0">
                <a:latin typeface="宋体" panose="02010600030101010101" pitchFamily="2" charset="-122"/>
                <a:ea typeface="宋体" panose="02010600030101010101" pitchFamily="2" charset="-122"/>
              </a:rPr>
              <a:t>文中提出构建一个以知识库的更新频率预测器为核心组件的知识库更新系统，主要包括四个部分：</a:t>
            </a:r>
            <a:r>
              <a:rPr lang="en-US" altLang="zh-CN" sz="2400" b="0" dirty="0">
                <a:latin typeface="宋体" panose="02010600030101010101" pitchFamily="2" charset="-122"/>
                <a:ea typeface="宋体" panose="02010600030101010101" pitchFamily="2" charset="-122"/>
              </a:rPr>
              <a:t>Seed finding</a:t>
            </a:r>
            <a:r>
              <a:rPr lang="zh-CN" altLang="en-US" sz="2400" b="0" dirty="0">
                <a:latin typeface="宋体" panose="02010600030101010101" pitchFamily="2" charset="-122"/>
                <a:ea typeface="宋体" panose="02010600030101010101" pitchFamily="2" charset="-122"/>
              </a:rPr>
              <a:t>（发现种子实体）、</a:t>
            </a:r>
            <a:r>
              <a:rPr lang="en-US" altLang="zh-CN" sz="2400" b="0" dirty="0">
                <a:latin typeface="宋体" panose="02010600030101010101" pitchFamily="2" charset="-122"/>
                <a:ea typeface="宋体" panose="02010600030101010101" pitchFamily="2" charset="-122"/>
              </a:rPr>
              <a:t>Seed synchronizing</a:t>
            </a:r>
            <a:r>
              <a:rPr lang="zh-CN" altLang="en-US" sz="2400" b="0" dirty="0">
                <a:latin typeface="宋体" panose="02010600030101010101" pitchFamily="2" charset="-122"/>
                <a:ea typeface="宋体" panose="02010600030101010101" pitchFamily="2" charset="-122"/>
              </a:rPr>
              <a:t>（种子实体同步）、</a:t>
            </a:r>
            <a:r>
              <a:rPr lang="en-US" altLang="zh-CN" sz="2400" b="0" dirty="0">
                <a:latin typeface="宋体" panose="02010600030101010101" pitchFamily="2" charset="-122"/>
                <a:ea typeface="宋体" panose="02010600030101010101" pitchFamily="2" charset="-122"/>
              </a:rPr>
              <a:t>Entity expanding</a:t>
            </a:r>
            <a:r>
              <a:rPr lang="zh-CN" altLang="en-US" sz="2400" b="0" dirty="0">
                <a:latin typeface="宋体" panose="02010600030101010101" pitchFamily="2" charset="-122"/>
                <a:ea typeface="宋体" panose="02010600030101010101" pitchFamily="2" charset="-122"/>
              </a:rPr>
              <a:t>（扩展实体）、</a:t>
            </a:r>
            <a:r>
              <a:rPr lang="en-US" altLang="zh-CN" sz="2400" b="0" dirty="0">
                <a:latin typeface="宋体" panose="02010600030101010101" pitchFamily="2" charset="-122"/>
                <a:ea typeface="宋体" panose="02010600030101010101" pitchFamily="2" charset="-122"/>
              </a:rPr>
              <a:t>Expanded entities synchronizing</a:t>
            </a:r>
            <a:r>
              <a:rPr lang="zh-CN" altLang="en-US" sz="2400" b="0" dirty="0">
                <a:latin typeface="宋体" panose="02010600030101010101" pitchFamily="2" charset="-122"/>
                <a:ea typeface="宋体" panose="02010600030101010101" pitchFamily="2" charset="-122"/>
              </a:rPr>
              <a:t>（同步扩展实体）。</a:t>
            </a:r>
            <a:endParaRPr lang="en-US" altLang="zh-CN" sz="2400" b="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69718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Seed finding</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228022" y="915972"/>
            <a:ext cx="8869678"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kumimoji="1" lang="zh-CN" altLang="en-US" sz="2400" b="0" kern="0" dirty="0">
                <a:solidFill>
                  <a:srgbClr val="292929"/>
                </a:solidFill>
                <a:latin typeface="微软雅黑" panose="020B0503020204020204" pitchFamily="34" charset="-122"/>
                <a:ea typeface="微软雅黑" panose="020B0503020204020204" pitchFamily="34" charset="-122"/>
              </a:rPr>
              <a:t>发现种子实体：</a:t>
            </a:r>
            <a:endParaRPr kumimoji="1" lang="en-US" altLang="zh-CN" sz="2400" b="0" kern="0" dirty="0">
              <a:solidFill>
                <a:srgbClr val="292929"/>
              </a:solidFill>
              <a:latin typeface="微软雅黑" panose="020B0503020204020204" pitchFamily="34" charset="-122"/>
              <a:ea typeface="微软雅黑" panose="020B0503020204020204" pitchFamily="34" charset="-122"/>
            </a:endParaRPr>
          </a:p>
          <a:p>
            <a:pPr marL="0" lvl="0" indent="0">
              <a:lnSpc>
                <a:spcPct val="150000"/>
              </a:lnSpc>
              <a:buNone/>
              <a:defRPr/>
            </a:pPr>
            <a:r>
              <a:rPr kumimoji="1" lang="zh-CN" altLang="en-US" sz="2400" b="0" kern="0" dirty="0">
                <a:solidFill>
                  <a:srgbClr val="292929"/>
                </a:solidFill>
                <a:latin typeface="宋体" panose="02010600030101010101" pitchFamily="2" charset="-122"/>
                <a:ea typeface="宋体" panose="02010600030101010101" pitchFamily="2" charset="-122"/>
              </a:rPr>
              <a:t>准则一：如果一个实体频繁地出现在搜索引擎、在线社区、网络新闻中，它地内容很有可能会有改动。</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zh-CN" altLang="en-US" sz="2400" b="0" kern="0" dirty="0">
                <a:solidFill>
                  <a:srgbClr val="292929"/>
                </a:solidFill>
                <a:latin typeface="宋体" panose="02010600030101010101" pitchFamily="2" charset="-122"/>
                <a:ea typeface="宋体" panose="02010600030101010101" pitchFamily="2" charset="-122"/>
              </a:rPr>
              <a:t>从准则一指出的搜索引擎、在线社区、网络新闻中获取相关句子或词组，句子或短语中的所有分词结果会被详尽地列举，并被放入百科中搜索其对应的实体。</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zh-CN" altLang="en-US" sz="2400" b="0" kern="0" dirty="0">
                <a:solidFill>
                  <a:srgbClr val="292929"/>
                </a:solidFill>
                <a:latin typeface="宋体" panose="02010600030101010101" pitchFamily="2" charset="-122"/>
                <a:ea typeface="宋体" panose="02010600030101010101" pitchFamily="2" charset="-122"/>
              </a:rPr>
              <a:t>举例：“中国喜剧演员周立波被逮捕”</a:t>
            </a: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01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Seed synchronizing</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228022" y="915972"/>
            <a:ext cx="8869678"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kumimoji="1" lang="zh-CN" altLang="en-US" sz="2400" b="0" kern="0" dirty="0">
                <a:solidFill>
                  <a:srgbClr val="292929"/>
                </a:solidFill>
                <a:latin typeface="微软雅黑" panose="020B0503020204020204" pitchFamily="34" charset="-122"/>
                <a:ea typeface="微软雅黑" panose="020B0503020204020204" pitchFamily="34" charset="-122"/>
              </a:rPr>
              <a:t>种子实体同步：</a:t>
            </a:r>
            <a:endParaRPr kumimoji="1" lang="en-US" altLang="zh-CN" sz="2400" b="0" kern="0" dirty="0">
              <a:solidFill>
                <a:srgbClr val="292929"/>
              </a:solidFill>
              <a:latin typeface="微软雅黑" panose="020B0503020204020204" pitchFamily="34" charset="-122"/>
              <a:ea typeface="微软雅黑" panose="020B0503020204020204" pitchFamily="34" charset="-122"/>
            </a:endParaRPr>
          </a:p>
          <a:p>
            <a:pPr marL="0" lvl="0" indent="0">
              <a:lnSpc>
                <a:spcPct val="150000"/>
              </a:lnSpc>
              <a:buNone/>
              <a:defRPr/>
            </a:pPr>
            <a:r>
              <a:rPr kumimoji="1" lang="zh-CN" altLang="en-US" sz="2400" b="0" kern="0" dirty="0">
                <a:solidFill>
                  <a:srgbClr val="292929"/>
                </a:solidFill>
                <a:latin typeface="宋体" panose="02010600030101010101" pitchFamily="2" charset="-122"/>
                <a:ea typeface="宋体" panose="02010600030101010101" pitchFamily="2" charset="-122"/>
              </a:rPr>
              <a:t>访问每个种子实体的百科网站的最新页面，并通过从中提取知识的方式将百科网站中的信息与知识库同步。（更新或插入）</a:t>
            </a: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55573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3EDBDF08-6C14-40EF-9D6F-422A2C86299C}"/>
              </a:ext>
            </a:extLst>
          </p:cNvPr>
          <p:cNvSpPr txBox="1">
            <a:spLocks/>
          </p:cNvSpPr>
          <p:nvPr/>
        </p:nvSpPr>
        <p:spPr bwMode="auto">
          <a:xfrm>
            <a:off x="71438" y="188640"/>
            <a:ext cx="7380287" cy="504825"/>
          </a:xfrm>
          <a:prstGeom prst="rect">
            <a:avLst/>
          </a:prstGeom>
          <a:noFill/>
          <a:ln w="9525">
            <a:noFill/>
            <a:miter lim="800000"/>
            <a:headEnd/>
            <a:tailEnd/>
          </a:ln>
        </p:spPr>
        <p:txBody>
          <a:bodyPr/>
          <a:lstStyle/>
          <a:p>
            <a:pPr lvl="0" indent="88900" eaLnBrk="0" hangingPunct="0">
              <a:spcBef>
                <a:spcPct val="20000"/>
              </a:spcBef>
              <a:defRPr/>
            </a:pPr>
            <a:r>
              <a:rPr kumimoji="0" lang="en-US" altLang="zh-CN"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rPr>
              <a:t>Entity expanding</a:t>
            </a:r>
            <a:endParaRPr kumimoji="0" lang="zh-CN" altLang="en-US" sz="28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11" name="内容占位符 2">
            <a:extLst>
              <a:ext uri="{FF2B5EF4-FFF2-40B4-BE49-F238E27FC236}">
                <a16:creationId xmlns:a16="http://schemas.microsoft.com/office/drawing/2014/main" id="{4C7DF4AD-F59B-4332-9D05-3063B5576B0F}"/>
              </a:ext>
            </a:extLst>
          </p:cNvPr>
          <p:cNvSpPr txBox="1">
            <a:spLocks/>
          </p:cNvSpPr>
          <p:nvPr/>
        </p:nvSpPr>
        <p:spPr bwMode="auto">
          <a:xfrm>
            <a:off x="228022" y="915972"/>
            <a:ext cx="8869678" cy="641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1">
                <a:solidFill>
                  <a:schemeClr val="tx1"/>
                </a:solidFill>
                <a:effectLst/>
                <a:latin typeface="Times New Roman" pitchFamily="18" charset="0"/>
                <a:ea typeface="华文新魏"/>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1">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lvl="0" indent="0">
              <a:lnSpc>
                <a:spcPct val="150000"/>
              </a:lnSpc>
              <a:buNone/>
              <a:defRPr/>
            </a:pPr>
            <a:r>
              <a:rPr kumimoji="1" lang="zh-CN" altLang="en-US" sz="2400" b="0" kern="0" dirty="0">
                <a:solidFill>
                  <a:srgbClr val="292929"/>
                </a:solidFill>
                <a:latin typeface="微软雅黑" panose="020B0503020204020204" pitchFamily="34" charset="-122"/>
                <a:ea typeface="微软雅黑" panose="020B0503020204020204" pitchFamily="34" charset="-122"/>
              </a:rPr>
              <a:t>扩展实体：</a:t>
            </a:r>
            <a:endParaRPr kumimoji="1" lang="en-US" altLang="zh-CN" sz="2400" b="0" kern="0" dirty="0">
              <a:solidFill>
                <a:srgbClr val="292929"/>
              </a:solidFill>
              <a:latin typeface="微软雅黑" panose="020B0503020204020204" pitchFamily="34" charset="-122"/>
              <a:ea typeface="微软雅黑" panose="020B0503020204020204" pitchFamily="34" charset="-122"/>
            </a:endParaRPr>
          </a:p>
          <a:p>
            <a:pPr marL="0" lvl="0" indent="0">
              <a:lnSpc>
                <a:spcPct val="150000"/>
              </a:lnSpc>
              <a:buNone/>
              <a:defRPr/>
            </a:pPr>
            <a:r>
              <a:rPr kumimoji="1" lang="zh-CN" altLang="en-US" sz="2400" b="0" kern="0" dirty="0">
                <a:solidFill>
                  <a:srgbClr val="292929"/>
                </a:solidFill>
                <a:latin typeface="宋体" panose="02010600030101010101" pitchFamily="2" charset="-122"/>
                <a:ea typeface="宋体" panose="02010600030101010101" pitchFamily="2" charset="-122"/>
              </a:rPr>
              <a:t>准则二：一个实体如果和一个最近被更新的实体有语义关系，它的内容很可能被改动。</a:t>
            </a:r>
            <a:endParaRPr kumimoji="1" lang="en-US" altLang="zh-CN" sz="2400" b="0" kern="0" dirty="0">
              <a:solidFill>
                <a:srgbClr val="292929"/>
              </a:solidFill>
              <a:latin typeface="宋体" panose="02010600030101010101" pitchFamily="2" charset="-122"/>
              <a:ea typeface="宋体" panose="02010600030101010101" pitchFamily="2" charset="-122"/>
            </a:endParaRPr>
          </a:p>
          <a:p>
            <a:pPr marL="0" lvl="0" indent="0">
              <a:lnSpc>
                <a:spcPct val="150000"/>
              </a:lnSpc>
              <a:buNone/>
              <a:defRPr/>
            </a:pPr>
            <a:r>
              <a:rPr kumimoji="1" lang="zh-CN" altLang="en-US" sz="2400" b="0" kern="0" dirty="0">
                <a:solidFill>
                  <a:srgbClr val="292929"/>
                </a:solidFill>
                <a:latin typeface="宋体" panose="02010600030101010101" pitchFamily="2" charset="-122"/>
                <a:ea typeface="宋体" panose="02010600030101010101" pitchFamily="2" charset="-122"/>
              </a:rPr>
              <a:t>比如，特朗普的夫人身份随着特朗普称为美国总统而发生变化，尽管其在网络中出现的频率很低。</a:t>
            </a:r>
            <a:endParaRPr kumimoji="1" lang="en-US" altLang="zh-CN" sz="2400" b="0" kern="0" dirty="0">
              <a:solidFill>
                <a:srgbClr val="292929"/>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79030785"/>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方正粗宋简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white">
        <a:gradFill>
          <a:gsLst>
            <a:gs pos="53200">
              <a:srgbClr val="EE8326"/>
            </a:gs>
            <a:gs pos="0">
              <a:schemeClr val="accent6">
                <a:shade val="51000"/>
                <a:satMod val="130000"/>
              </a:schemeClr>
            </a:gs>
            <a:gs pos="80000">
              <a:schemeClr val="accent6">
                <a:shade val="93000"/>
                <a:satMod val="130000"/>
              </a:schemeClr>
            </a:gs>
            <a:gs pos="100000">
              <a:schemeClr val="accent6">
                <a:shade val="94000"/>
                <a:satMod val="135000"/>
              </a:schemeClr>
            </a:gs>
          </a:gsLst>
        </a:gradFill>
        <a:ln>
          <a:headEnd/>
          <a:tailEnd/>
        </a:ln>
      </a:spPr>
      <a:bodyPr anchor="ctr"/>
      <a:lstStyle>
        <a:defPPr algn="ctr">
          <a:lnSpc>
            <a:spcPts val="2000"/>
          </a:lnSpc>
          <a:defRPr sz="2000" dirty="0">
            <a:solidFill>
              <a:schemeClr val="bg1"/>
            </a:solidFill>
            <a:latin typeface="黑体" pitchFamily="49" charset="-122"/>
            <a:ea typeface="黑体" pitchFamily="49" charset="-122"/>
          </a:defRPr>
        </a:defPPr>
      </a:lstStyle>
      <a:style>
        <a:lnRef idx="1">
          <a:schemeClr val="accent6"/>
        </a:lnRef>
        <a:fillRef idx="3">
          <a:schemeClr val="accent6"/>
        </a:fillRef>
        <a:effectRef idx="2">
          <a:schemeClr val="accent6"/>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11095</TotalTime>
  <Words>1528</Words>
  <Application>Microsoft Office PowerPoint</Application>
  <PresentationFormat>全屏显示(4:3)</PresentationFormat>
  <Paragraphs>93</Paragraphs>
  <Slides>19</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等线</vt:lpstr>
      <vt:lpstr>黑体</vt:lpstr>
      <vt:lpstr>宋体</vt:lpstr>
      <vt:lpstr>微软雅黑</vt:lpstr>
      <vt:lpstr>Arial</vt:lpstr>
      <vt:lpstr>Calibri</vt:lpstr>
      <vt:lpstr>Cambria Math</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 J</dc:creator>
  <cp:lastModifiedBy>逸飞 高</cp:lastModifiedBy>
  <cp:revision>1590</cp:revision>
  <dcterms:created xsi:type="dcterms:W3CDTF">2018-05-22T03:03:49Z</dcterms:created>
  <dcterms:modified xsi:type="dcterms:W3CDTF">2020-07-25T10:10:39Z</dcterms:modified>
</cp:coreProperties>
</file>