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307" r:id="rId5"/>
    <p:sldId id="308" r:id="rId6"/>
    <p:sldId id="312" r:id="rId7"/>
    <p:sldId id="309" r:id="rId8"/>
    <p:sldId id="310" r:id="rId9"/>
    <p:sldId id="313" r:id="rId10"/>
    <p:sldId id="311" r:id="rId11"/>
    <p:sldId id="314" r:id="rId12"/>
    <p:sldId id="315" r:id="rId13"/>
    <p:sldId id="292" r:id="rId14"/>
    <p:sldId id="29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ric Q" initials="LQ" lastIdx="1" clrIdx="0">
    <p:extLst>
      <p:ext uri="{19B8F6BF-5375-455C-9EA6-DF929625EA0E}">
        <p15:presenceInfo xmlns:p15="http://schemas.microsoft.com/office/powerpoint/2012/main" userId="31bb7f0ca6e23b4e" providerId="Windows Live"/>
      </p:ext>
    </p:extLst>
  </p:cmAuthor>
  <p:cmAuthor id="2" name="zxh" initials="z" lastIdx="1" clrIdx="1">
    <p:extLst>
      <p:ext uri="{19B8F6BF-5375-455C-9EA6-DF929625EA0E}">
        <p15:presenceInfo xmlns:p15="http://schemas.microsoft.com/office/powerpoint/2012/main" userId="zx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7C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44" autoAdjust="0"/>
    <p:restoredTop sz="93455" autoAdjust="0"/>
  </p:normalViewPr>
  <p:slideViewPr>
    <p:cSldViewPr snapToGrid="0">
      <p:cViewPr varScale="1">
        <p:scale>
          <a:sx n="91" d="100"/>
          <a:sy n="91" d="100"/>
        </p:scale>
        <p:origin x="72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60DC7-B5F2-4711-A3B3-D03C8EC76002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A7650-A564-497B-8A1C-FEC1B54B7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188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9B0EB-E942-4443-BF55-328303DC5E6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9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A7650-A564-497B-8A1C-FEC1B54B7FB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05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A7650-A564-497B-8A1C-FEC1B54B7FB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024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A7650-A564-497B-8A1C-FEC1B54B7FB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88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304801" y="1346201"/>
            <a:ext cx="2391833" cy="1795463"/>
          </a:xfrm>
          <a:prstGeom prst="ellipse">
            <a:avLst/>
          </a:prstGeom>
          <a:noFill/>
          <a:ln w="12700">
            <a:solidFill>
              <a:srgbClr val="0078B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1643063"/>
            <a:ext cx="6299200" cy="1143000"/>
          </a:xfrm>
          <a:prstGeom prst="rect">
            <a:avLst/>
          </a:prstGeom>
          <a:solidFill>
            <a:srgbClr val="0078B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5283200" y="1643063"/>
            <a:ext cx="6299200" cy="1143000"/>
          </a:xfrm>
          <a:prstGeom prst="rect">
            <a:avLst/>
          </a:prstGeom>
          <a:gradFill rotWithShape="0">
            <a:gsLst>
              <a:gs pos="0">
                <a:srgbClr val="0078B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78B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1" y="6092826"/>
            <a:ext cx="12156016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78B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68414"/>
            <a:ext cx="12156017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78818" y="4149726"/>
            <a:ext cx="6913033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117600" y="1412113"/>
            <a:ext cx="9874251" cy="1600200"/>
          </a:xfrm>
        </p:spPr>
        <p:txBody>
          <a:bodyPr anchor="ctr"/>
          <a:lstStyle>
            <a:lvl1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FB30BD-9420-4578-B991-178307A370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201332"/>
            <a:ext cx="802495" cy="56290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29C41D2-CF2E-474A-9E38-0A2101B8A1F8}"/>
              </a:ext>
            </a:extLst>
          </p:cNvPr>
          <p:cNvSpPr txBox="1"/>
          <p:nvPr userDrawn="1"/>
        </p:nvSpPr>
        <p:spPr>
          <a:xfrm>
            <a:off x="282574" y="734451"/>
            <a:ext cx="2628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b="1" dirty="0">
                <a:solidFill>
                  <a:srgbClr val="0078BF"/>
                </a:solidFill>
                <a:latin typeface="+mn-lt"/>
                <a:cs typeface="Aharoni" panose="02010803020104030203" pitchFamily="2" charset="-79"/>
              </a:rPr>
              <a:t>HOHAI  UNIVERSITY</a:t>
            </a:r>
            <a:endParaRPr lang="zh-CN" altLang="en-US" sz="1400" b="1" dirty="0">
              <a:solidFill>
                <a:srgbClr val="0078BF"/>
              </a:solidFill>
              <a:latin typeface="+mn-lt"/>
              <a:cs typeface="Aharoni" panose="02010803020104030203" pitchFamily="2" charset="-79"/>
            </a:endParaRPr>
          </a:p>
        </p:txBody>
      </p:sp>
      <p:pic>
        <p:nvPicPr>
          <p:cNvPr id="18" name="图片 17" descr="图片包含 浅色, 交通, 天空, 停止&#10;&#10;自动生成的说明">
            <a:extLst>
              <a:ext uri="{FF2B5EF4-FFF2-40B4-BE49-F238E27FC236}">
                <a16:creationId xmlns:a16="http://schemas.microsoft.com/office/drawing/2014/main" id="{BB3F7E4D-1A8A-459D-BCC5-DEC60E69925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85" y="292368"/>
            <a:ext cx="1758095" cy="436851"/>
          </a:xfrm>
          <a:prstGeom prst="rect">
            <a:avLst/>
          </a:prstGeom>
        </p:spPr>
      </p:pic>
      <p:pic>
        <p:nvPicPr>
          <p:cNvPr id="27" name="图片 26" descr="图片包含 树, 户外, 房屋, 草&#10;&#10;自动生成的说明">
            <a:extLst>
              <a:ext uri="{FF2B5EF4-FFF2-40B4-BE49-F238E27FC236}">
                <a16:creationId xmlns:a16="http://schemas.microsoft.com/office/drawing/2014/main" id="{0B0B9D09-B32B-40A1-934B-D3F1D1A06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416" b="97078" l="1319" r="99780">
                        <a14:foregroundMark x1="66593" y1="74351" x2="69011" y2="71429"/>
                        <a14:foregroundMark x1="70549" y1="68182" x2="72308" y2="64286"/>
                        <a14:foregroundMark x1="71648" y1="70779" x2="73407" y2="76299"/>
                        <a14:foregroundMark x1="73187" y1="75000" x2="75604" y2="64935"/>
                        <a14:foregroundMark x1="69231" y1="80844" x2="68571" y2="82792"/>
                        <a14:foregroundMark x1="65714" y1="83766" x2="69231" y2="88961"/>
                        <a14:foregroundMark x1="66593" y1="85714" x2="90139" y2="88921"/>
                        <a14:foregroundMark x1="88221" y1="80663" x2="86593" y2="66234"/>
                        <a14:foregroundMark x1="88571" y1="83766" x2="88318" y2="81524"/>
                        <a14:foregroundMark x1="4615" y1="98377" x2="35165" y2="88312"/>
                        <a14:foregroundMark x1="35165" y1="88312" x2="99560" y2="94481"/>
                        <a14:foregroundMark x1="75604" y1="94156" x2="10769" y2="95455"/>
                        <a14:foregroundMark x1="16923" y1="97078" x2="16923" y2="97078"/>
                        <a14:foregroundMark x1="19341" y1="96104" x2="1319" y2="93831"/>
                        <a14:foregroundMark x1="8352" y1="86688" x2="3736" y2="82143"/>
                        <a14:foregroundMark x1="92747" y1="88636" x2="97802" y2="68182"/>
                        <a14:foregroundMark x1="94725" y1="88636" x2="98462" y2="70779"/>
                        <a14:foregroundMark x1="98022" y1="87013" x2="98022" y2="60714"/>
                        <a14:foregroundMark x1="96484" y1="83117" x2="90330" y2="82468"/>
                        <a14:foregroundMark x1="92747" y1="84416" x2="95165" y2="86688"/>
                        <a14:foregroundMark x1="97582" y1="87662" x2="99780" y2="87987"/>
                        <a14:foregroundMark x1="96044" y1="88312" x2="93407" y2="88636"/>
                        <a14:foregroundMark x1="95385" y1="62338" x2="95385" y2="49675"/>
                        <a14:foregroundMark x1="98462" y1="55844" x2="98462" y2="43831"/>
                        <a14:foregroundMark x1="92967" y1="49351" x2="89890" y2="40260"/>
                        <a14:foregroundMark x1="83516" y1="41234" x2="89011" y2="37662"/>
                        <a14:foregroundMark x1="93407" y1="38312" x2="98022" y2="37338"/>
                        <a14:backgroundMark x1="13846" y1="39286" x2="15604" y2="39286"/>
                        <a14:backgroundMark x1="71648" y1="39935" x2="74286" y2="40260"/>
                        <a14:backgroundMark x1="76703" y1="41883" x2="75165" y2="39286"/>
                        <a14:backgroundMark x1="97281" y1="87712" x2="97358" y2="88150"/>
                        <a14:backgroundMark x1="39121" y1="37662" x2="50330" y2="36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289" y="-376928"/>
            <a:ext cx="3078224" cy="1562791"/>
          </a:xfrm>
          <a:prstGeom prst="ellipse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753405055"/>
      </p:ext>
    </p:extLst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83951" y="6356350"/>
            <a:ext cx="668867" cy="457200"/>
          </a:xfrm>
          <a:prstGeom prst="rect">
            <a:avLst/>
          </a:prstGeom>
        </p:spPr>
        <p:txBody>
          <a:bodyPr/>
          <a:lstStyle>
            <a:lvl1pPr>
              <a:defRPr sz="1600" smtClean="0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651713"/>
      </p:ext>
    </p:extLst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B2CE2-5DBD-463E-9C3B-8D6DC8107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9E62D-4244-437D-A1A0-4E5D668C7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78195"/>
            <a:ext cx="11480800" cy="92208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endParaRPr lang="en-US" altLang="zh-CN" sz="2400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C62FC4-4B03-4D66-9817-87768A3045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83951" y="6356350"/>
            <a:ext cx="668867" cy="457200"/>
          </a:xfrm>
          <a:prstGeom prst="rect">
            <a:avLst/>
          </a:prstGeom>
        </p:spPr>
        <p:txBody>
          <a:bodyPr/>
          <a:lstStyle>
            <a:lvl1pPr>
              <a:defRPr sz="1600" smtClean="0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649912"/>
      </p:ext>
    </p:extLst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844800" cy="101600"/>
          </a:xfrm>
          <a:prstGeom prst="rect">
            <a:avLst/>
          </a:prstGeom>
          <a:solidFill>
            <a:srgbClr val="0078B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930400" y="1125538"/>
            <a:ext cx="9652000" cy="101600"/>
          </a:xfrm>
          <a:prstGeom prst="rect">
            <a:avLst/>
          </a:prstGeom>
          <a:gradFill rotWithShape="0">
            <a:gsLst>
              <a:gs pos="0">
                <a:srgbClr val="0078B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484313"/>
            <a:ext cx="10856383" cy="43926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30" name="Picture 10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0078B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1" y="6208714"/>
            <a:ext cx="12156016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Picture 11" descr="校徽"/>
          <p:cNvSpPr>
            <a:spLocks noChangeAspect="1" noChangeArrowheads="1"/>
          </p:cNvSpPr>
          <p:nvPr/>
        </p:nvSpPr>
        <p:spPr bwMode="auto">
          <a:xfrm>
            <a:off x="0" y="49213"/>
            <a:ext cx="1126067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10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07534" y="404813"/>
            <a:ext cx="10176933" cy="5762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3" name="Picture 11" descr="校徽"/>
          <p:cNvSpPr>
            <a:spLocks noChangeAspect="1" noChangeArrowheads="1"/>
          </p:cNvSpPr>
          <p:nvPr userDrawn="1"/>
        </p:nvSpPr>
        <p:spPr bwMode="auto">
          <a:xfrm>
            <a:off x="143934" y="188914"/>
            <a:ext cx="886884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9B52361-6395-4F1E-9E64-13AF5BA0906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7" y="269413"/>
            <a:ext cx="802495" cy="562901"/>
          </a:xfrm>
          <a:prstGeom prst="rect">
            <a:avLst/>
          </a:prstGeom>
        </p:spPr>
      </p:pic>
      <p:pic>
        <p:nvPicPr>
          <p:cNvPr id="13" name="图片 12" descr="图片包含 树, 户外, 房屋, 草&#10;&#10;自动生成的说明">
            <a:extLst>
              <a:ext uri="{FF2B5EF4-FFF2-40B4-BE49-F238E27FC236}">
                <a16:creationId xmlns:a16="http://schemas.microsoft.com/office/drawing/2014/main" id="{AD28BCA7-5F2C-4164-AEC9-BDCCA54DB34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416" b="97078" l="1319" r="99780">
                        <a14:foregroundMark x1="66593" y1="74351" x2="69011" y2="71429"/>
                        <a14:foregroundMark x1="70549" y1="68182" x2="72308" y2="64286"/>
                        <a14:foregroundMark x1="71648" y1="70779" x2="73407" y2="76299"/>
                        <a14:foregroundMark x1="73187" y1="75000" x2="75604" y2="64935"/>
                        <a14:foregroundMark x1="69231" y1="80844" x2="68571" y2="82792"/>
                        <a14:foregroundMark x1="65714" y1="83766" x2="69231" y2="88961"/>
                        <a14:foregroundMark x1="66593" y1="85714" x2="90139" y2="88921"/>
                        <a14:foregroundMark x1="88221" y1="80663" x2="86593" y2="66234"/>
                        <a14:foregroundMark x1="88571" y1="83766" x2="88318" y2="81524"/>
                        <a14:foregroundMark x1="4615" y1="98377" x2="35165" y2="88312"/>
                        <a14:foregroundMark x1="35165" y1="88312" x2="99560" y2="94481"/>
                        <a14:foregroundMark x1="75604" y1="94156" x2="10769" y2="95455"/>
                        <a14:foregroundMark x1="16923" y1="97078" x2="16923" y2="97078"/>
                        <a14:foregroundMark x1="19341" y1="96104" x2="1319" y2="93831"/>
                        <a14:foregroundMark x1="8352" y1="86688" x2="3736" y2="82143"/>
                        <a14:foregroundMark x1="92747" y1="88636" x2="97802" y2="68182"/>
                        <a14:foregroundMark x1="94725" y1="88636" x2="98462" y2="70779"/>
                        <a14:foregroundMark x1="98022" y1="87013" x2="98022" y2="60714"/>
                        <a14:foregroundMark x1="96484" y1="83117" x2="90330" y2="82468"/>
                        <a14:foregroundMark x1="92747" y1="84416" x2="95165" y2="86688"/>
                        <a14:foregroundMark x1="97582" y1="87662" x2="99780" y2="87987"/>
                        <a14:foregroundMark x1="96044" y1="88312" x2="93407" y2="88636"/>
                        <a14:foregroundMark x1="95385" y1="62338" x2="95385" y2="49675"/>
                        <a14:foregroundMark x1="98462" y1="55844" x2="98462" y2="43831"/>
                        <a14:foregroundMark x1="92967" y1="49351" x2="89890" y2="40260"/>
                        <a14:foregroundMark x1="83516" y1="41234" x2="89011" y2="37662"/>
                        <a14:foregroundMark x1="93407" y1="38312" x2="98022" y2="37338"/>
                        <a14:backgroundMark x1="13846" y1="39286" x2="15604" y2="39286"/>
                        <a14:backgroundMark x1="71648" y1="39935" x2="74286" y2="40260"/>
                        <a14:backgroundMark x1="76703" y1="41883" x2="75165" y2="39286"/>
                        <a14:backgroundMark x1="97281" y1="87712" x2="97358" y2="88150"/>
                        <a14:backgroundMark x1="39121" y1="37662" x2="50330" y2="36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267" y="-437253"/>
            <a:ext cx="3078224" cy="1562791"/>
          </a:xfrm>
          <a:prstGeom prst="ellipse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43690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wedge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panose="020B0604020202020204" pitchFamily="34" charset="0"/>
          <a:ea typeface="等线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rgbClr val="0078BF"/>
        </a:buClr>
        <a:buSzPct val="70000"/>
        <a:buFont typeface="Wingdings" charset="0"/>
        <a:buChar char="n"/>
        <a:defRPr kumimoji="1" sz="2800">
          <a:solidFill>
            <a:schemeClr val="tx1"/>
          </a:solidFill>
          <a:latin typeface="Arial" panose="020B0604020202020204" pitchFamily="34" charset="0"/>
          <a:ea typeface="等线" panose="02010600030101010101" pitchFamily="2" charset="-122"/>
          <a:cs typeface="Arial" panose="020B0604020202020204" pitchFamily="34" charset="0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rgbClr val="0078BF"/>
        </a:buClr>
        <a:buSzPct val="6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Arial" panose="020B0604020202020204" pitchFamily="34" charset="0"/>
          <a:ea typeface="等线" panose="02010600030101010101" pitchFamily="2" charset="-122"/>
          <a:cs typeface="Arial" panose="020B0604020202020204" pitchFamily="34" charset="0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rgbClr val="0078BF"/>
        </a:buClr>
        <a:buSzPct val="70000"/>
        <a:buFont typeface="Wingdings" panose="05000000000000000000" pitchFamily="2" charset="2"/>
        <a:buChar char="p"/>
        <a:defRPr kumimoji="1" sz="2000">
          <a:solidFill>
            <a:schemeClr val="tx1"/>
          </a:solidFill>
          <a:latin typeface="Arial" panose="020B0604020202020204" pitchFamily="34" charset="0"/>
          <a:ea typeface="等线" panose="02010600030101010101" pitchFamily="2" charset="-122"/>
          <a:cs typeface="Arial" panose="020B0604020202020204" pitchFamily="34" charset="0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rgbClr val="0078BF"/>
        </a:buClr>
        <a:buSzPct val="75000"/>
        <a:buFont typeface="Arial" panose="020B0604020202020204" pitchFamily="34" charset="0"/>
        <a:buChar char="•"/>
        <a:defRPr kumimoji="1" sz="2000">
          <a:solidFill>
            <a:schemeClr val="tx1"/>
          </a:solidFill>
          <a:latin typeface="Arial" panose="020B0604020202020204" pitchFamily="34" charset="0"/>
          <a:ea typeface="等线" panose="02010600030101010101" pitchFamily="2" charset="-122"/>
          <a:cs typeface="Arial" panose="020B0604020202020204" pitchFamily="34" charset="0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rgbClr val="0078BF"/>
        </a:buClr>
        <a:buSzPct val="70000"/>
        <a:buFont typeface="Wingdings" panose="05000000000000000000" pitchFamily="2" charset="2"/>
        <a:buChar char="u"/>
        <a:defRPr kumimoji="1" sz="1600">
          <a:solidFill>
            <a:schemeClr val="tx1"/>
          </a:solidFill>
          <a:latin typeface="Arial" panose="020B0604020202020204" pitchFamily="34" charset="0"/>
          <a:ea typeface="等线" panose="02010600030101010101" pitchFamily="2" charset="-122"/>
          <a:cs typeface="Arial" panose="020B0604020202020204" pitchFamily="34" charset="0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530F5A58-D492-4721-ACAD-F5AEC8665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1448" y="3752409"/>
            <a:ext cx="7924607" cy="606972"/>
          </a:xfrm>
        </p:spPr>
        <p:txBody>
          <a:bodyPr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知识图谱（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Knowledge Graph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2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27FC52-9BC0-4100-B26B-972B8BE15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项目进展及论文阅读汇告</a:t>
            </a:r>
          </a:p>
        </p:txBody>
      </p:sp>
      <p:sp>
        <p:nvSpPr>
          <p:cNvPr id="4" name="副标题 1">
            <a:extLst>
              <a:ext uri="{FF2B5EF4-FFF2-40B4-BE49-F238E27FC236}">
                <a16:creationId xmlns:a16="http://schemas.microsoft.com/office/drawing/2014/main" id="{2B3D7344-8188-4E03-8B01-8591E63361AD}"/>
              </a:ext>
            </a:extLst>
          </p:cNvPr>
          <p:cNvSpPr txBox="1">
            <a:spLocks/>
          </p:cNvSpPr>
          <p:nvPr/>
        </p:nvSpPr>
        <p:spPr bwMode="auto">
          <a:xfrm>
            <a:off x="2291448" y="5429376"/>
            <a:ext cx="7405688" cy="37362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8BF"/>
              </a:buClr>
              <a:buSzPct val="70000"/>
              <a:buFont typeface="Wingdings" pitchFamily="2" charset="2"/>
              <a:buNone/>
              <a:defRPr kumimoji="1"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8BF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8BF"/>
              </a:buClr>
              <a:buSzPct val="70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8BF"/>
              </a:buClr>
              <a:buSzPct val="75000"/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8BF"/>
              </a:buClr>
              <a:buSzPct val="70000"/>
              <a:buFont typeface="Wingdings" panose="05000000000000000000" pitchFamily="2" charset="2"/>
              <a:buChar char="u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zh-CN" altLang="en-US" sz="1800" kern="0" dirty="0">
                <a:solidFill>
                  <a:srgbClr val="002060"/>
                </a:solidFill>
                <a:latin typeface="Arial"/>
              </a:rPr>
              <a:t>赵小涵</a:t>
            </a:r>
            <a:endParaRPr lang="en-US" altLang="zh-CN" sz="1800" kern="0" dirty="0">
              <a:solidFill>
                <a:srgbClr val="002060"/>
              </a:solidFill>
              <a:latin typeface="Arial"/>
            </a:endParaRPr>
          </a:p>
          <a:p>
            <a:pPr algn="ctr"/>
            <a:r>
              <a:rPr lang="en-US" altLang="zh-CN" sz="1800" kern="0" dirty="0">
                <a:solidFill>
                  <a:srgbClr val="002060"/>
                </a:solidFill>
                <a:latin typeface="Arial"/>
              </a:rPr>
              <a:t>2020.5.22</a:t>
            </a:r>
            <a:endParaRPr lang="en-US" altLang="zh-CN" sz="2000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717959"/>
      </p:ext>
    </p:extLst>
  </p:cSld>
  <p:clrMapOvr>
    <a:masterClrMapping/>
  </p:clrMapOvr>
  <p:transition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6ECF6-2F01-4540-9B87-1A9DB9BC3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07" y="314575"/>
            <a:ext cx="10176933" cy="576262"/>
          </a:xfrm>
        </p:spPr>
        <p:txBody>
          <a:bodyPr/>
          <a:lstStyle/>
          <a:p>
            <a:r>
              <a:rPr lang="zh-CN" altLang="en-US" dirty="0"/>
              <a:t>论文算法的解读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FB3CC2-4EF0-4F63-A30F-7C617338CC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B625E65-A0F7-4EB1-BED5-5E343CBF8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431" y="834610"/>
            <a:ext cx="3568606" cy="555701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DA845A3-91F3-4F10-872C-4F65B788E37C}"/>
              </a:ext>
            </a:extLst>
          </p:cNvPr>
          <p:cNvSpPr txBox="1"/>
          <p:nvPr/>
        </p:nvSpPr>
        <p:spPr>
          <a:xfrm>
            <a:off x="4444833" y="1474004"/>
            <a:ext cx="659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2793026"/>
      </p:ext>
    </p:extLst>
  </p:cSld>
  <p:clrMapOvr>
    <a:masterClrMapping/>
  </p:clrMapOvr>
  <p:transition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7C6B3-F690-4B48-B0A3-6CBB8C2C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99BEA9E-F38D-4C9A-9B82-787220620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621" y="1617957"/>
            <a:ext cx="4074486" cy="1663548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3AA4ED-B48A-4262-ABB7-CB81576B79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6E4FAA-6D96-45BB-9A85-CDCF6158E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23" y="3571579"/>
            <a:ext cx="4910388" cy="18436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361272-DBA3-47B6-AB24-167B2BFA1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443" y="1676645"/>
            <a:ext cx="4735177" cy="350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96626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830FB-4ADA-4269-8A92-589BC5A9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18" y="314576"/>
            <a:ext cx="10176933" cy="576262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关系数据库向高质量知识的转化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AC0DFC-5F2F-4BB3-AB57-EDDC4E2AE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、直接映射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zh-CN" altLang="en-US" sz="1600" dirty="0"/>
              <a:t>映射规则：</a:t>
            </a:r>
            <a:r>
              <a:rPr lang="en-US" altLang="zh-CN" sz="1600" dirty="0"/>
              <a:t>1. </a:t>
            </a:r>
            <a:r>
              <a:rPr lang="zh-CN" altLang="zh-CN" sz="1600" dirty="0"/>
              <a:t>数据库的表作为本体中的类（</a:t>
            </a:r>
            <a:r>
              <a:rPr lang="en-US" altLang="zh-CN" sz="1600" dirty="0"/>
              <a:t>Class</a:t>
            </a:r>
            <a:r>
              <a:rPr lang="zh-CN" altLang="zh-CN" sz="1600" dirty="0"/>
              <a:t>）。</a:t>
            </a:r>
          </a:p>
          <a:p>
            <a:pPr marL="0" indent="0">
              <a:buNone/>
            </a:pPr>
            <a:r>
              <a:rPr lang="en-US" altLang="zh-CN" sz="1600" dirty="0"/>
              <a:t>	                  2. </a:t>
            </a:r>
            <a:r>
              <a:rPr lang="zh-CN" altLang="zh-CN" sz="1600" dirty="0"/>
              <a:t>表的列作为属性（</a:t>
            </a:r>
            <a:r>
              <a:rPr lang="en-US" altLang="zh-CN" sz="1600" dirty="0"/>
              <a:t>Property</a:t>
            </a:r>
            <a:r>
              <a:rPr lang="zh-CN" altLang="zh-CN" sz="1600" dirty="0"/>
              <a:t>）。</a:t>
            </a:r>
          </a:p>
          <a:p>
            <a:pPr marL="0" indent="0">
              <a:buNone/>
            </a:pPr>
            <a:r>
              <a:rPr lang="en-US" altLang="zh-CN" sz="1600" dirty="0"/>
              <a:t>	                  3. </a:t>
            </a:r>
            <a:r>
              <a:rPr lang="zh-CN" altLang="zh-CN" sz="1600" dirty="0"/>
              <a:t>表的行作为实例</a:t>
            </a:r>
            <a:r>
              <a:rPr lang="en-US" altLang="zh-CN" sz="1600" dirty="0"/>
              <a:t>/</a:t>
            </a:r>
            <a:r>
              <a:rPr lang="zh-CN" altLang="zh-CN" sz="1600" dirty="0"/>
              <a:t>资源。</a:t>
            </a:r>
          </a:p>
          <a:p>
            <a:pPr marL="0" indent="0">
              <a:buNone/>
            </a:pPr>
            <a:r>
              <a:rPr lang="en-US" altLang="zh-CN" sz="1600" dirty="0"/>
              <a:t>                                  4. </a:t>
            </a:r>
            <a:r>
              <a:rPr lang="zh-CN" altLang="zh-CN" sz="1600" dirty="0"/>
              <a:t>表的单元格值为字面量</a:t>
            </a:r>
          </a:p>
          <a:p>
            <a:pPr marL="0" indent="0">
              <a:buNone/>
            </a:pPr>
            <a:r>
              <a:rPr lang="en-US" altLang="zh-CN" sz="1600" dirty="0"/>
              <a:t>	                  5. </a:t>
            </a:r>
            <a:r>
              <a:rPr lang="zh-CN" altLang="zh-CN" sz="1600" dirty="0"/>
              <a:t>如果单元格所在的列是外键，那么其值为</a:t>
            </a:r>
            <a:r>
              <a:rPr lang="en-US" altLang="zh-CN" sz="1600" dirty="0"/>
              <a:t>IRI</a:t>
            </a:r>
            <a:r>
              <a:rPr lang="zh-CN" altLang="zh-CN" sz="1600" dirty="0"/>
              <a:t>，或者说实体</a:t>
            </a:r>
            <a:r>
              <a:rPr lang="en-US" altLang="zh-CN" sz="1600" dirty="0"/>
              <a:t>/</a:t>
            </a:r>
            <a:r>
              <a:rPr lang="zh-CN" altLang="zh-CN" sz="1600" dirty="0"/>
              <a:t>资源。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、自定义的映射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映射语言：</a:t>
            </a:r>
            <a:r>
              <a:rPr lang="en-US" altLang="zh-CN" sz="1800" dirty="0"/>
              <a:t>R2RML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相关工具：</a:t>
            </a:r>
            <a:r>
              <a:rPr lang="en-US" altLang="zh-CN" sz="1800" dirty="0"/>
              <a:t>R2RQ</a:t>
            </a:r>
            <a:endParaRPr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7BB596-9BDC-465A-B1F4-6AE74059F1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038416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BF629-FCAD-40A9-9833-C8CFC09C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36" y="330868"/>
            <a:ext cx="10176933" cy="523747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E28177-1126-43CC-A807-95CCC5BBD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、继续阅读有关实体识别的论文（结合规则的有监督学习、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CRF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HMM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MEMM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、学习转化工具的使用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8655DA-6EAB-4DCE-8E28-E87E758462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307928"/>
      </p:ext>
    </p:extLst>
  </p:cSld>
  <p:clrMapOvr>
    <a:masterClrMapping/>
  </p:clrMapOvr>
  <p:transition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126BFC-AA69-4E29-ABAC-64ABAD8CE0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3FB42BA-B78B-440F-A6FC-BEBA732235DA}"/>
              </a:ext>
            </a:extLst>
          </p:cNvPr>
          <p:cNvGrpSpPr/>
          <p:nvPr/>
        </p:nvGrpSpPr>
        <p:grpSpPr>
          <a:xfrm>
            <a:off x="3103278" y="1803840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4">
              <a:extLst>
                <a:ext uri="{FF2B5EF4-FFF2-40B4-BE49-F238E27FC236}">
                  <a16:creationId xmlns:a16="http://schemas.microsoft.com/office/drawing/2014/main" id="{600CE68F-66C5-485B-AD88-E4AA533ABA01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54B54B8-F329-4DF8-BA94-040E76A6D315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椭圆 7">
            <a:extLst>
              <a:ext uri="{FF2B5EF4-FFF2-40B4-BE49-F238E27FC236}">
                <a16:creationId xmlns:a16="http://schemas.microsoft.com/office/drawing/2014/main" id="{9046A007-33A3-439D-8AFD-F3CCDA91EA3A}"/>
              </a:ext>
            </a:extLst>
          </p:cNvPr>
          <p:cNvSpPr/>
          <p:nvPr/>
        </p:nvSpPr>
        <p:spPr>
          <a:xfrm>
            <a:off x="2376661" y="4248632"/>
            <a:ext cx="677676" cy="677676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158C162-CA14-43D3-B168-38D2510ECB41}"/>
              </a:ext>
            </a:extLst>
          </p:cNvPr>
          <p:cNvSpPr/>
          <p:nvPr/>
        </p:nvSpPr>
        <p:spPr>
          <a:xfrm>
            <a:off x="3254362" y="1465111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B0A0624-0C6C-4F51-8CF2-9A50A23F222E}"/>
              </a:ext>
            </a:extLst>
          </p:cNvPr>
          <p:cNvGrpSpPr/>
          <p:nvPr/>
        </p:nvGrpSpPr>
        <p:grpSpPr>
          <a:xfrm>
            <a:off x="6225899" y="3624298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1" name="同心圆 9">
              <a:extLst>
                <a:ext uri="{FF2B5EF4-FFF2-40B4-BE49-F238E27FC236}">
                  <a16:creationId xmlns:a16="http://schemas.microsoft.com/office/drawing/2014/main" id="{3BF6FEF4-FC06-44FA-96D3-12CB6A89292E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1D69613-93B8-448B-A24E-97CAA3DBE721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FC6987-A75C-4FB1-A390-4F6E4939C1C4}"/>
              </a:ext>
            </a:extLst>
          </p:cNvPr>
          <p:cNvGrpSpPr/>
          <p:nvPr/>
        </p:nvGrpSpPr>
        <p:grpSpPr>
          <a:xfrm>
            <a:off x="6695176" y="2273408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" name="同心圆 12">
              <a:extLst>
                <a:ext uri="{FF2B5EF4-FFF2-40B4-BE49-F238E27FC236}">
                  <a16:creationId xmlns:a16="http://schemas.microsoft.com/office/drawing/2014/main" id="{3DBE8901-34A6-434B-9ADA-8FE5870967E0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C0A6FE3-EC1F-494F-ABE1-C1620F11CC5E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7D9595D-1BE0-4E50-A80C-CAE1B575C1E4}"/>
              </a:ext>
            </a:extLst>
          </p:cNvPr>
          <p:cNvGrpSpPr/>
          <p:nvPr/>
        </p:nvGrpSpPr>
        <p:grpSpPr>
          <a:xfrm>
            <a:off x="4036403" y="432229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7" name="同心圆 15">
              <a:extLst>
                <a:ext uri="{FF2B5EF4-FFF2-40B4-BE49-F238E27FC236}">
                  <a16:creationId xmlns:a16="http://schemas.microsoft.com/office/drawing/2014/main" id="{A8DF1CDC-F44D-4248-986A-E75305D7A6E1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46646A63-4144-403C-B466-86DC2AF09632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077F9FF-8F7A-453F-9006-27BD0CD4B946}"/>
              </a:ext>
            </a:extLst>
          </p:cNvPr>
          <p:cNvGrpSpPr/>
          <p:nvPr/>
        </p:nvGrpSpPr>
        <p:grpSpPr>
          <a:xfrm>
            <a:off x="1787683" y="5306439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0" name="同心圆 18">
              <a:extLst>
                <a:ext uri="{FF2B5EF4-FFF2-40B4-BE49-F238E27FC236}">
                  <a16:creationId xmlns:a16="http://schemas.microsoft.com/office/drawing/2014/main" id="{5EE95321-FD5C-4880-9E5E-70A08D6D7D51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76691E6-0B00-4C25-BAFF-CED35390BDCF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椭圆 21">
            <a:extLst>
              <a:ext uri="{FF2B5EF4-FFF2-40B4-BE49-F238E27FC236}">
                <a16:creationId xmlns:a16="http://schemas.microsoft.com/office/drawing/2014/main" id="{12734651-CE08-4DFF-A7B6-0D810A4F776A}"/>
              </a:ext>
            </a:extLst>
          </p:cNvPr>
          <p:cNvSpPr/>
          <p:nvPr/>
        </p:nvSpPr>
        <p:spPr>
          <a:xfrm>
            <a:off x="5890249" y="2012248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A656328-E14B-419E-94E5-E7CC5B022919}"/>
              </a:ext>
            </a:extLst>
          </p:cNvPr>
          <p:cNvSpPr/>
          <p:nvPr/>
        </p:nvSpPr>
        <p:spPr>
          <a:xfrm>
            <a:off x="5904762" y="5468357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51A49E5-D1D8-4FBB-A03F-36544C02D2B9}"/>
              </a:ext>
            </a:extLst>
          </p:cNvPr>
          <p:cNvGrpSpPr/>
          <p:nvPr/>
        </p:nvGrpSpPr>
        <p:grpSpPr>
          <a:xfrm>
            <a:off x="4924365" y="4080900"/>
            <a:ext cx="824609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3">
              <a:extLst>
                <a:ext uri="{FF2B5EF4-FFF2-40B4-BE49-F238E27FC236}">
                  <a16:creationId xmlns:a16="http://schemas.microsoft.com/office/drawing/2014/main" id="{1E1E6A04-B4F3-4C56-98F3-FB127B7D0272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6924DCE-68D0-44D4-A666-58AF6AC227A4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80">
            <a:extLst>
              <a:ext uri="{FF2B5EF4-FFF2-40B4-BE49-F238E27FC236}">
                <a16:creationId xmlns:a16="http://schemas.microsoft.com/office/drawing/2014/main" id="{323AA135-39B8-441E-B144-8401596926F2}"/>
              </a:ext>
            </a:extLst>
          </p:cNvPr>
          <p:cNvSpPr txBox="1"/>
          <p:nvPr/>
        </p:nvSpPr>
        <p:spPr>
          <a:xfrm>
            <a:off x="3240986" y="2514089"/>
            <a:ext cx="1630575" cy="49244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造字工房俊雅锐宋体验版常规体" pitchFamily="50" charset="-122"/>
              </a:rPr>
              <a:t>THANKS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造字工房俊雅锐宋体验版常规体" pitchFamily="50" charset="-122"/>
            </a:endParaRPr>
          </a:p>
        </p:txBody>
      </p:sp>
      <p:sp>
        <p:nvSpPr>
          <p:cNvPr id="28" name="TextBox 82">
            <a:extLst>
              <a:ext uri="{FF2B5EF4-FFF2-40B4-BE49-F238E27FC236}">
                <a16:creationId xmlns:a16="http://schemas.microsoft.com/office/drawing/2014/main" id="{A9FD132B-ADD1-4916-B21A-B9361C794F49}"/>
              </a:ext>
            </a:extLst>
          </p:cNvPr>
          <p:cNvSpPr txBox="1"/>
          <p:nvPr/>
        </p:nvSpPr>
        <p:spPr>
          <a:xfrm>
            <a:off x="7511640" y="4151456"/>
            <a:ext cx="254428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600" dirty="0">
                <a:latin typeface="微软雅黑" pitchFamily="34" charset="-122"/>
                <a:ea typeface="微软雅黑" pitchFamily="34" charset="-122"/>
              </a:rPr>
              <a:t>演示完毕</a:t>
            </a:r>
            <a:endParaRPr lang="en-US" altLang="zh-CN" sz="4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600" dirty="0">
                <a:latin typeface="微软雅黑" pitchFamily="34" charset="-122"/>
                <a:ea typeface="微软雅黑" pitchFamily="34" charset="-122"/>
              </a:rPr>
              <a:t>感谢观看</a:t>
            </a:r>
            <a:endParaRPr lang="en-US" altLang="zh-CN" sz="4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标题 28">
            <a:extLst>
              <a:ext uri="{FF2B5EF4-FFF2-40B4-BE49-F238E27FC236}">
                <a16:creationId xmlns:a16="http://schemas.microsoft.com/office/drawing/2014/main" id="{BA831438-7B32-4248-9676-8539533E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499620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.55112E-17 4.44444E-6 L 0.38867 0.84328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5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5E-6 -4.81481E-6 L 0.39376 -0.33796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33333E-6 -2.96296E-6 L 0.20455 0.58426 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2921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-0.52461 -0.50949 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7" y="-2548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8.33333E-7 4.07407E-6 L 0.21706 -0.37061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46" y="-1854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95833E-6 2.59259E-6 L -0.18854 -1.11366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69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75E-6 1.11022E-16 L 0.12304 0.575 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5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16667E-6 3.7037E-6 L -0.71731 -0.40556 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59" y="-2027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33333E-6 4.07407E-6 L 1.0349 -0.87338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45" y="-43681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08333E-7 -2.59259E-6 L -0.64115 -0.94953 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57" y="-4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900"/>
                            </p:stCondLst>
                            <p:childTnLst>
                              <p:par>
                                <p:cTn id="100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29167E-6 3.7037E-6 L -2.29167E-6 -0.07223 " pathEditMode="relative" rAng="0" ptsTypes="AA">
                                      <p:cBhvr>
                                        <p:cTn id="10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65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7" grpId="0"/>
      <p:bldP spid="27" grpId="1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46FAB1-8F74-4865-AB27-73238D788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436" y="1807042"/>
            <a:ext cx="8940944" cy="439261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论文阅读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未来工作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CA4595-B68F-442A-B675-D0A5374DB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088280B-B4CB-46B9-960E-54279C64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20" y="294773"/>
            <a:ext cx="10176933" cy="523747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汇报组成</a:t>
            </a:r>
          </a:p>
        </p:txBody>
      </p:sp>
    </p:spTree>
    <p:extLst>
      <p:ext uri="{BB962C8B-B14F-4D97-AF65-F5344CB8AC3E}">
        <p14:creationId xmlns:p14="http://schemas.microsoft.com/office/powerpoint/2010/main" val="2634624587"/>
      </p:ext>
    </p:extLst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C27A81-2E4D-4A8D-8459-14DB0067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435" y="1817800"/>
            <a:ext cx="10856383" cy="439261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实体抽取论文阅读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结构化数据（关系数据库）向高质量知识的转化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489BD5-E6AE-4D94-BE2E-FF179CF2C6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4126091-50F3-4CFF-92AE-9F92DCBA0499}"/>
              </a:ext>
            </a:extLst>
          </p:cNvPr>
          <p:cNvSpPr txBox="1">
            <a:spLocks/>
          </p:cNvSpPr>
          <p:nvPr/>
        </p:nvSpPr>
        <p:spPr bwMode="auto">
          <a:xfrm>
            <a:off x="591805" y="259382"/>
            <a:ext cx="10176933" cy="52374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项目进展</a:t>
            </a:r>
          </a:p>
        </p:txBody>
      </p:sp>
    </p:spTree>
    <p:extLst>
      <p:ext uri="{BB962C8B-B14F-4D97-AF65-F5344CB8AC3E}">
        <p14:creationId xmlns:p14="http://schemas.microsoft.com/office/powerpoint/2010/main" val="2589820824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4E793-5F6B-49E4-8CCE-8D9FF6D8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18" y="284498"/>
            <a:ext cx="10176933" cy="576262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实体抽取论文阅读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261257-5981-4442-BF63-EF274907D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文献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[1]</a:t>
            </a:r>
            <a:r>
              <a:rPr lang="en-US" altLang="zh-CN" sz="2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Xiaohua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LIU et al. Recognizing Named Entity in Tweets.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02726C-CA43-426A-9BC8-BE903E0390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931191"/>
      </p:ext>
    </p:extLst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B0A65-39A6-43EA-9DAC-089D45AA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18" y="290513"/>
            <a:ext cx="10176933" cy="57626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4F3A4-79F7-4299-AC6A-DAA3EDE9A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命名实体识别（</a:t>
            </a:r>
            <a:r>
              <a:rPr lang="en-US" altLang="zh-CN" sz="2400" dirty="0"/>
              <a:t>NER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1</a:t>
            </a:r>
            <a:r>
              <a:rPr lang="zh-CN" altLang="en-US" sz="2400" dirty="0"/>
              <a:t>、基于规则的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2</a:t>
            </a:r>
            <a:r>
              <a:rPr lang="zh-CN" altLang="en-US" sz="2400" dirty="0"/>
              <a:t>、基于无监督学习的</a:t>
            </a:r>
            <a:r>
              <a:rPr lang="en-US" altLang="zh-CN" sz="2400" dirty="0"/>
              <a:t>	</a:t>
            </a:r>
            <a:r>
              <a:rPr lang="zh-CN" altLang="en-US" sz="2400" dirty="0"/>
              <a:t>聚类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3</a:t>
            </a:r>
            <a:r>
              <a:rPr lang="zh-CN" altLang="en-US" sz="2400" dirty="0"/>
              <a:t>、基于特征监督学习的</a:t>
            </a:r>
            <a:r>
              <a:rPr lang="en-US" altLang="zh-CN" sz="2400" dirty="0"/>
              <a:t>	</a:t>
            </a:r>
            <a:r>
              <a:rPr lang="en-US" altLang="zh-CN" sz="2000" dirty="0"/>
              <a:t>HMM</a:t>
            </a:r>
            <a:r>
              <a:rPr lang="zh-CN" altLang="en-US" sz="2000" dirty="0"/>
              <a:t>（隐马尔可夫模型）、</a:t>
            </a:r>
            <a:r>
              <a:rPr lang="en-US" altLang="zh-CN" sz="2000" dirty="0"/>
              <a:t>CRF</a:t>
            </a:r>
            <a:r>
              <a:rPr lang="zh-CN" altLang="en-US" sz="2000" dirty="0"/>
              <a:t>（条件随机场）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400" dirty="0"/>
              <a:t>	4</a:t>
            </a:r>
            <a:r>
              <a:rPr lang="zh-CN" altLang="en-US" sz="2400" dirty="0"/>
              <a:t>、基于深度学习的</a:t>
            </a:r>
            <a:r>
              <a:rPr lang="en-US" altLang="zh-CN" sz="2400" dirty="0"/>
              <a:t>		LSTM</a:t>
            </a:r>
            <a:r>
              <a:rPr lang="zh-CN" altLang="en-US" sz="2400" dirty="0"/>
              <a:t>、</a:t>
            </a:r>
            <a:r>
              <a:rPr lang="en-US" altLang="zh-CN" sz="2400" dirty="0"/>
              <a:t>LSTM+CRF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415679-C495-42C6-B3CB-F9A40E2003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929955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F5E75-569B-4FC4-A68A-96C970D57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18" y="326607"/>
            <a:ext cx="10176933" cy="57626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264BEA-951C-4641-82CB-476A7D001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7200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2000" dirty="0">
                <a:latin typeface="+mn-ea"/>
                <a:ea typeface="+mn-ea"/>
              </a:rPr>
              <a:t>任务背景：文献题目中提到的</a:t>
            </a:r>
            <a:r>
              <a:rPr lang="en-US" altLang="zh-CN" sz="2000" dirty="0">
                <a:latin typeface="+mn-ea"/>
                <a:ea typeface="+mn-ea"/>
              </a:rPr>
              <a:t>tweet</a:t>
            </a:r>
            <a:r>
              <a:rPr lang="zh-CN" altLang="zh-CN" sz="2000" dirty="0">
                <a:latin typeface="+mn-ea"/>
                <a:ea typeface="+mn-ea"/>
              </a:rPr>
              <a:t>是社交软件</a:t>
            </a:r>
            <a:r>
              <a:rPr lang="en-US" altLang="zh-CN" sz="2000" dirty="0">
                <a:latin typeface="+mn-ea"/>
                <a:ea typeface="+mn-ea"/>
              </a:rPr>
              <a:t>twitter</a:t>
            </a:r>
            <a:r>
              <a:rPr lang="zh-CN" altLang="zh-CN" sz="2000" dirty="0">
                <a:latin typeface="+mn-ea"/>
                <a:ea typeface="+mn-ea"/>
              </a:rPr>
              <a:t>的用户发布文本的简称，类似于我们使用的微博，它的限制长度为</a:t>
            </a:r>
            <a:r>
              <a:rPr lang="en-US" altLang="zh-CN" sz="2000" dirty="0">
                <a:latin typeface="+mn-ea"/>
                <a:ea typeface="+mn-ea"/>
              </a:rPr>
              <a:t>140</a:t>
            </a:r>
            <a:r>
              <a:rPr lang="zh-CN" altLang="zh-CN" sz="2000" dirty="0">
                <a:latin typeface="+mn-ea"/>
                <a:ea typeface="+mn-ea"/>
              </a:rPr>
              <a:t>个单词以下，属于短文本。推文中常常会出现一些实体，根据一份统计，最常出现的是人名，产品名，组织名和地名，</a:t>
            </a:r>
            <a:r>
              <a:rPr lang="zh-CN" altLang="en-US" sz="2000" dirty="0">
                <a:latin typeface="+mn-ea"/>
                <a:ea typeface="+mn-ea"/>
              </a:rPr>
              <a:t>文章提出的方法</a:t>
            </a:r>
            <a:r>
              <a:rPr lang="zh-CN" altLang="zh-CN" sz="2000" dirty="0">
                <a:latin typeface="+mn-ea"/>
                <a:ea typeface="+mn-ea"/>
              </a:rPr>
              <a:t>就是</a:t>
            </a:r>
            <a:r>
              <a:rPr lang="zh-CN" altLang="en-US" sz="2000" dirty="0">
                <a:latin typeface="+mn-ea"/>
                <a:ea typeface="+mn-ea"/>
              </a:rPr>
              <a:t>要</a:t>
            </a:r>
            <a:r>
              <a:rPr lang="zh-CN" altLang="zh-CN" sz="2000" dirty="0">
                <a:latin typeface="+mn-ea"/>
                <a:ea typeface="+mn-ea"/>
              </a:rPr>
              <a:t>完成对推文中出现的这些实体的识别。</a:t>
            </a:r>
          </a:p>
          <a:p>
            <a:pPr marL="0" indent="720000">
              <a:lnSpc>
                <a:spcPct val="150000"/>
              </a:lnSpc>
              <a:buNone/>
            </a:pPr>
            <a:endParaRPr lang="en-US" altLang="zh-CN" sz="2000" dirty="0">
              <a:latin typeface="+mn-ea"/>
              <a:ea typeface="+mn-ea"/>
            </a:endParaRPr>
          </a:p>
          <a:p>
            <a:pPr marL="0" indent="720000">
              <a:lnSpc>
                <a:spcPct val="150000"/>
              </a:lnSpc>
              <a:buNone/>
            </a:pPr>
            <a:r>
              <a:rPr lang="zh-CN" altLang="zh-CN" sz="2000" dirty="0">
                <a:latin typeface="+mn-ea"/>
                <a:ea typeface="+mn-ea"/>
              </a:rPr>
              <a:t>任务定义：给定一条推文为输入，</a:t>
            </a:r>
            <a:r>
              <a:rPr lang="zh-CN" altLang="en-US" sz="2000" dirty="0">
                <a:latin typeface="+mn-ea"/>
                <a:ea typeface="+mn-ea"/>
              </a:rPr>
              <a:t>模型要</a:t>
            </a:r>
            <a:r>
              <a:rPr lang="zh-CN" altLang="zh-CN" sz="2000" dirty="0">
                <a:latin typeface="+mn-ea"/>
                <a:ea typeface="+mn-ea"/>
              </a:rPr>
              <a:t>完成实体边界的划分以及判断实体是预定义的</a:t>
            </a:r>
            <a:r>
              <a:rPr lang="zh-CN" altLang="en-US" sz="2000" dirty="0">
                <a:latin typeface="+mn-ea"/>
                <a:ea typeface="+mn-ea"/>
              </a:rPr>
              <a:t>四种</a:t>
            </a:r>
            <a:r>
              <a:rPr lang="zh-CN" altLang="zh-CN" sz="2000" dirty="0">
                <a:latin typeface="+mn-ea"/>
                <a:ea typeface="+mn-ea"/>
              </a:rPr>
              <a:t>实体类型中的哪一个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252905-13C6-4578-9112-16CA129055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429356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F39E4-CCEC-4F0C-8DFC-520AB67F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18" y="302545"/>
            <a:ext cx="10176933" cy="576262"/>
          </a:xfrm>
        </p:spPr>
        <p:txBody>
          <a:bodyPr/>
          <a:lstStyle/>
          <a:p>
            <a:r>
              <a:rPr lang="zh-CN" altLang="en-US" dirty="0"/>
              <a:t>词袋模型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EDE23A-B8AA-4D9D-9626-EE7613E7B3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pic>
        <p:nvPicPr>
          <p:cNvPr id="1026" name="Picture 2" descr="文本分类实战系列（一）：特征工程| Jey Zhang">
            <a:extLst>
              <a:ext uri="{FF2B5EF4-FFF2-40B4-BE49-F238E27FC236}">
                <a16:creationId xmlns:a16="http://schemas.microsoft.com/office/drawing/2014/main" id="{8ECF4DBC-34A0-42FA-A208-4743F3CF97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9" y="1237604"/>
            <a:ext cx="7892960" cy="396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979482"/>
      </p:ext>
    </p:extLst>
  </p:cSld>
  <p:clrMapOvr>
    <a:masterClrMapping/>
  </p:clrMapOvr>
  <p:transition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78F8D-3A30-4941-A1DE-BE6B362D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413" y="404813"/>
            <a:ext cx="10176933" cy="576262"/>
          </a:xfrm>
        </p:spPr>
        <p:txBody>
          <a:bodyPr/>
          <a:lstStyle/>
          <a:p>
            <a:r>
              <a:rPr lang="en-US" altLang="zh-CN" dirty="0"/>
              <a:t>KNN</a:t>
            </a:r>
            <a:r>
              <a:rPr lang="zh-CN" altLang="en-US" dirty="0"/>
              <a:t>分类器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84CF9B1-1E44-4742-BC65-F6B5E44C2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673" y="1495133"/>
            <a:ext cx="4557253" cy="3096276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34083D-144E-4228-919A-47D9345005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EDFC5A-E6A7-4513-8D5A-AF184BCC0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879" y="1414496"/>
            <a:ext cx="52959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43771"/>
      </p:ext>
    </p:extLst>
  </p:cSld>
  <p:clrMapOvr>
    <a:masterClrMapping/>
  </p:clrMapOvr>
  <p:transition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76A7E-18E5-4415-8BA5-6C8668F89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97" y="290513"/>
            <a:ext cx="10176933" cy="576262"/>
          </a:xfrm>
        </p:spPr>
        <p:txBody>
          <a:bodyPr/>
          <a:lstStyle/>
          <a:p>
            <a:r>
              <a:rPr lang="zh-CN" altLang="en-US" dirty="0"/>
              <a:t>条件随机场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EC177B-5D3E-4D0A-A885-B752378F3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8" y="1484313"/>
            <a:ext cx="10856383" cy="457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概念：随机场         马尔可夫随机场          条件随机场     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55330D-BD08-49F1-A77F-3998F9B7FA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CFE55956-D788-42B4-B875-79816FFC1334}"/>
              </a:ext>
            </a:extLst>
          </p:cNvPr>
          <p:cNvSpPr/>
          <p:nvPr/>
        </p:nvSpPr>
        <p:spPr bwMode="auto">
          <a:xfrm>
            <a:off x="2279984" y="1636295"/>
            <a:ext cx="1052763" cy="147386"/>
          </a:xfrm>
          <a:prstGeom prst="rightArrow">
            <a:avLst/>
          </a:prstGeom>
          <a:solidFill>
            <a:srgbClr val="3A97CE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FF3822C0-2276-4081-8F61-A6D1CF366A58}"/>
              </a:ext>
            </a:extLst>
          </p:cNvPr>
          <p:cNvSpPr/>
          <p:nvPr/>
        </p:nvSpPr>
        <p:spPr bwMode="auto">
          <a:xfrm>
            <a:off x="5256128" y="1636295"/>
            <a:ext cx="1052763" cy="147386"/>
          </a:xfrm>
          <a:prstGeom prst="rightArrow">
            <a:avLst/>
          </a:prstGeom>
          <a:solidFill>
            <a:srgbClr val="3A97CE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9FC5E2-1032-4CF2-B261-EFF56E6720D1}"/>
              </a:ext>
            </a:extLst>
          </p:cNvPr>
          <p:cNvSpPr txBox="1"/>
          <p:nvPr/>
        </p:nvSpPr>
        <p:spPr>
          <a:xfrm>
            <a:off x="715879" y="2146215"/>
            <a:ext cx="100354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随机场：随机场是由若干个位置组成的整体，当给每一个位置中按照某种分布随机赋予一个值</a:t>
            </a:r>
            <a:r>
              <a:rPr lang="en-US" altLang="zh-CN" dirty="0"/>
              <a:t>	</a:t>
            </a:r>
            <a:r>
              <a:rPr lang="zh-CN" altLang="en-US" dirty="0"/>
              <a:t>之后，其全体就叫做随机场。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马尔可夫随机场：是随机场的特例，它假设随机场中某一个位置的赋值仅仅与和它</a:t>
            </a:r>
            <a:r>
              <a:rPr lang="en-US" altLang="zh-CN" dirty="0"/>
              <a:t>			</a:t>
            </a:r>
            <a:r>
              <a:rPr lang="zh-CN" altLang="en-US" dirty="0"/>
              <a:t>相邻的位置的赋值有关，和与其不相邻的位置的赋值无关。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条件随机场：是马尔科夫随机场的特例，它假设马尔科夫随机场中只有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两种变量，</a:t>
            </a:r>
            <a:r>
              <a:rPr lang="en-US" altLang="zh-CN" dirty="0"/>
              <a:t>X</a:t>
            </a:r>
            <a:r>
              <a:rPr lang="zh-CN" altLang="en-US" dirty="0"/>
              <a:t>一般</a:t>
            </a:r>
            <a:r>
              <a:rPr lang="en-US" altLang="zh-CN" dirty="0"/>
              <a:t>	       </a:t>
            </a:r>
            <a:r>
              <a:rPr lang="zh-CN" altLang="en-US" dirty="0"/>
              <a:t>是给定的，而</a:t>
            </a:r>
            <a:r>
              <a:rPr lang="en-US" altLang="zh-CN" dirty="0"/>
              <a:t>Y</a:t>
            </a:r>
            <a:r>
              <a:rPr lang="zh-CN" altLang="en-US" dirty="0"/>
              <a:t>一般是在给定</a:t>
            </a:r>
            <a:r>
              <a:rPr lang="en-US" altLang="zh-CN" dirty="0"/>
              <a:t>X</a:t>
            </a:r>
            <a:r>
              <a:rPr lang="zh-CN" altLang="en-US" dirty="0"/>
              <a:t>的条件下的输出。这样马尔科夫随机场就特化成了条 </a:t>
            </a:r>
            <a:r>
              <a:rPr lang="en-US" altLang="zh-CN" dirty="0"/>
              <a:t>	       </a:t>
            </a:r>
            <a:r>
              <a:rPr lang="zh-CN" altLang="en-US" dirty="0"/>
              <a:t>件随机场。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条件随机场是一个十分常用的序列标注模型。</a:t>
            </a:r>
          </a:p>
        </p:txBody>
      </p:sp>
    </p:spTree>
    <p:extLst>
      <p:ext uri="{BB962C8B-B14F-4D97-AF65-F5344CB8AC3E}">
        <p14:creationId xmlns:p14="http://schemas.microsoft.com/office/powerpoint/2010/main" val="2172662237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Ax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十四周-演示文稿-李博文-.pptx" id="{A623B487-27BE-40BA-8842-36965B4BC2E0}" vid="{B588D266-A77D-41EC-988F-CFB3A0DFE44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3177</TotalTime>
  <Words>558</Words>
  <Application>Microsoft Office PowerPoint</Application>
  <PresentationFormat>宽屏</PresentationFormat>
  <Paragraphs>74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宋体</vt:lpstr>
      <vt:lpstr>微软雅黑</vt:lpstr>
      <vt:lpstr>Arial</vt:lpstr>
      <vt:lpstr>Times New Roman</vt:lpstr>
      <vt:lpstr>Wingdings</vt:lpstr>
      <vt:lpstr>Axis</vt:lpstr>
      <vt:lpstr>项目进展及论文阅读汇告</vt:lpstr>
      <vt:lpstr>汇报组成</vt:lpstr>
      <vt:lpstr>PowerPoint 演示文稿</vt:lpstr>
      <vt:lpstr>实体抽取论文阅读</vt:lpstr>
      <vt:lpstr>PowerPoint 演示文稿</vt:lpstr>
      <vt:lpstr>PowerPoint 演示文稿</vt:lpstr>
      <vt:lpstr>词袋模型</vt:lpstr>
      <vt:lpstr>KNN分类器</vt:lpstr>
      <vt:lpstr>条件随机场</vt:lpstr>
      <vt:lpstr>论文算法的解读</vt:lpstr>
      <vt:lpstr>实验</vt:lpstr>
      <vt:lpstr>关系数据库向高质量知识的转化</vt:lpstr>
      <vt:lpstr>未来工作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Lyric Q</dc:creator>
  <cp:lastModifiedBy>zxh</cp:lastModifiedBy>
  <cp:revision>293</cp:revision>
  <dcterms:created xsi:type="dcterms:W3CDTF">2019-05-21T01:37:25Z</dcterms:created>
  <dcterms:modified xsi:type="dcterms:W3CDTF">2020-05-22T10:50:29Z</dcterms:modified>
</cp:coreProperties>
</file>