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307" r:id="rId5"/>
    <p:sldId id="308" r:id="rId6"/>
    <p:sldId id="312" r:id="rId7"/>
    <p:sldId id="313" r:id="rId8"/>
    <p:sldId id="314" r:id="rId9"/>
    <p:sldId id="315" r:id="rId10"/>
    <p:sldId id="317" r:id="rId11"/>
    <p:sldId id="316" r:id="rId12"/>
    <p:sldId id="318" r:id="rId13"/>
    <p:sldId id="29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ric Q" initials="LQ" lastIdx="1" clrIdx="0">
    <p:extLst>
      <p:ext uri="{19B8F6BF-5375-455C-9EA6-DF929625EA0E}">
        <p15:presenceInfo xmlns:p15="http://schemas.microsoft.com/office/powerpoint/2012/main" userId="31bb7f0ca6e23b4e" providerId="Windows Live"/>
      </p:ext>
    </p:extLst>
  </p:cmAuthor>
  <p:cmAuthor id="2" name="zxh" initials="z" lastIdx="1" clrIdx="1">
    <p:extLst>
      <p:ext uri="{19B8F6BF-5375-455C-9EA6-DF929625EA0E}">
        <p15:presenceInfo xmlns:p15="http://schemas.microsoft.com/office/powerpoint/2012/main" userId="zx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7C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4" autoAdjust="0"/>
    <p:restoredTop sz="93455" autoAdjust="0"/>
  </p:normalViewPr>
  <p:slideViewPr>
    <p:cSldViewPr snapToGrid="0">
      <p:cViewPr varScale="1">
        <p:scale>
          <a:sx n="91" d="100"/>
          <a:sy n="91" d="100"/>
        </p:scale>
        <p:origin x="168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60DC7-B5F2-4711-A3B3-D03C8EC76002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A7650-A564-497B-8A1C-FEC1B54B7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8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9B0EB-E942-4443-BF55-328303DC5E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2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A7650-A564-497B-8A1C-FEC1B54B7F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8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04801" y="1346201"/>
            <a:ext cx="2391833" cy="1795463"/>
          </a:xfrm>
          <a:prstGeom prst="ellipse">
            <a:avLst/>
          </a:prstGeom>
          <a:noFill/>
          <a:ln w="12700">
            <a:solidFill>
              <a:srgbClr val="0078B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1643063"/>
            <a:ext cx="6299200" cy="1143000"/>
          </a:xfrm>
          <a:prstGeom prst="rect">
            <a:avLst/>
          </a:prstGeom>
          <a:solidFill>
            <a:srgbClr val="0078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5283200" y="1643063"/>
            <a:ext cx="6299200" cy="1143000"/>
          </a:xfrm>
          <a:prstGeom prst="rect">
            <a:avLst/>
          </a:prstGeom>
          <a:gradFill rotWithShape="0">
            <a:gsLst>
              <a:gs pos="0">
                <a:srgbClr val="0078B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092826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414"/>
            <a:ext cx="12156017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78818" y="4149726"/>
            <a:ext cx="6913033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17600" y="1412113"/>
            <a:ext cx="9874251" cy="1600200"/>
          </a:xfrm>
        </p:spPr>
        <p:txBody>
          <a:bodyPr anchor="ctr"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FB30BD-9420-4578-B991-178307A370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01332"/>
            <a:ext cx="802495" cy="5629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9C41D2-CF2E-474A-9E38-0A2101B8A1F8}"/>
              </a:ext>
            </a:extLst>
          </p:cNvPr>
          <p:cNvSpPr txBox="1"/>
          <p:nvPr userDrawn="1"/>
        </p:nvSpPr>
        <p:spPr>
          <a:xfrm>
            <a:off x="282574" y="734451"/>
            <a:ext cx="2628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b="1" dirty="0">
                <a:solidFill>
                  <a:srgbClr val="0078BF"/>
                </a:solidFill>
                <a:latin typeface="+mn-lt"/>
                <a:cs typeface="Aharoni" panose="02010803020104030203" pitchFamily="2" charset="-79"/>
              </a:rPr>
              <a:t>HOHAI  UNIVERSITY</a:t>
            </a:r>
            <a:endParaRPr lang="zh-CN" altLang="en-US" sz="1400" b="1" dirty="0">
              <a:solidFill>
                <a:srgbClr val="0078BF"/>
              </a:solidFill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18" name="图片 17" descr="图片包含 浅色, 交通, 天空, 停止&#10;&#10;自动生成的说明">
            <a:extLst>
              <a:ext uri="{FF2B5EF4-FFF2-40B4-BE49-F238E27FC236}">
                <a16:creationId xmlns:a16="http://schemas.microsoft.com/office/drawing/2014/main" id="{BB3F7E4D-1A8A-459D-BCC5-DEC60E69925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85" y="292368"/>
            <a:ext cx="1758095" cy="436851"/>
          </a:xfrm>
          <a:prstGeom prst="rect">
            <a:avLst/>
          </a:prstGeom>
        </p:spPr>
      </p:pic>
      <p:pic>
        <p:nvPicPr>
          <p:cNvPr id="27" name="图片 26" descr="图片包含 树, 户外, 房屋, 草&#10;&#10;自动生成的说明">
            <a:extLst>
              <a:ext uri="{FF2B5EF4-FFF2-40B4-BE49-F238E27FC236}">
                <a16:creationId xmlns:a16="http://schemas.microsoft.com/office/drawing/2014/main" id="{0B0B9D09-B32B-40A1-934B-D3F1D1A06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16" b="97078" l="1319" r="99780">
                        <a14:foregroundMark x1="66593" y1="74351" x2="69011" y2="71429"/>
                        <a14:foregroundMark x1="70549" y1="68182" x2="72308" y2="64286"/>
                        <a14:foregroundMark x1="71648" y1="70779" x2="73407" y2="76299"/>
                        <a14:foregroundMark x1="73187" y1="75000" x2="75604" y2="64935"/>
                        <a14:foregroundMark x1="69231" y1="80844" x2="68571" y2="82792"/>
                        <a14:foregroundMark x1="65714" y1="83766" x2="69231" y2="88961"/>
                        <a14:foregroundMark x1="66593" y1="85714" x2="90139" y2="88921"/>
                        <a14:foregroundMark x1="88221" y1="80663" x2="86593" y2="66234"/>
                        <a14:foregroundMark x1="88571" y1="83766" x2="88318" y2="81524"/>
                        <a14:foregroundMark x1="4615" y1="98377" x2="35165" y2="88312"/>
                        <a14:foregroundMark x1="35165" y1="88312" x2="99560" y2="94481"/>
                        <a14:foregroundMark x1="75604" y1="94156" x2="10769" y2="95455"/>
                        <a14:foregroundMark x1="16923" y1="97078" x2="16923" y2="97078"/>
                        <a14:foregroundMark x1="19341" y1="96104" x2="1319" y2="93831"/>
                        <a14:foregroundMark x1="8352" y1="86688" x2="3736" y2="82143"/>
                        <a14:foregroundMark x1="92747" y1="88636" x2="97802" y2="68182"/>
                        <a14:foregroundMark x1="94725" y1="88636" x2="98462" y2="70779"/>
                        <a14:foregroundMark x1="98022" y1="87013" x2="98022" y2="60714"/>
                        <a14:foregroundMark x1="96484" y1="83117" x2="90330" y2="82468"/>
                        <a14:foregroundMark x1="92747" y1="84416" x2="95165" y2="86688"/>
                        <a14:foregroundMark x1="97582" y1="87662" x2="99780" y2="87987"/>
                        <a14:foregroundMark x1="96044" y1="88312" x2="93407" y2="88636"/>
                        <a14:foregroundMark x1="95385" y1="62338" x2="95385" y2="49675"/>
                        <a14:foregroundMark x1="98462" y1="55844" x2="98462" y2="43831"/>
                        <a14:foregroundMark x1="92967" y1="49351" x2="89890" y2="40260"/>
                        <a14:foregroundMark x1="83516" y1="41234" x2="89011" y2="37662"/>
                        <a14:foregroundMark x1="93407" y1="38312" x2="98022" y2="37338"/>
                        <a14:backgroundMark x1="13846" y1="39286" x2="15604" y2="39286"/>
                        <a14:backgroundMark x1="71648" y1="39935" x2="74286" y2="40260"/>
                        <a14:backgroundMark x1="76703" y1="41883" x2="75165" y2="39286"/>
                        <a14:backgroundMark x1="97281" y1="87712" x2="97358" y2="88150"/>
                        <a14:backgroundMark x1="39121" y1="37662" x2="50330" y2="36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89" y="-376928"/>
            <a:ext cx="3078224" cy="1562791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53405055"/>
      </p:ext>
    </p:extLst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83951" y="6356350"/>
            <a:ext cx="668867" cy="457200"/>
          </a:xfrm>
          <a:prstGeom prst="rect">
            <a:avLst/>
          </a:prstGeom>
        </p:spPr>
        <p:txBody>
          <a:bodyPr/>
          <a:lstStyle>
            <a:lvl1pPr>
              <a:defRPr sz="160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51713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B2CE2-5DBD-463E-9C3B-8D6DC810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9E62D-4244-437D-A1A0-4E5D668C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78195"/>
            <a:ext cx="11480800" cy="92208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endParaRPr lang="en-US" altLang="zh-CN" sz="240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C62FC4-4B03-4D66-9817-87768A3045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83951" y="6356350"/>
            <a:ext cx="668867" cy="457200"/>
          </a:xfrm>
          <a:prstGeom prst="rect">
            <a:avLst/>
          </a:prstGeom>
        </p:spPr>
        <p:txBody>
          <a:bodyPr/>
          <a:lstStyle>
            <a:lvl1pPr>
              <a:defRPr sz="1600" smtClean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49912"/>
      </p:ext>
    </p:extLst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844800" cy="101600"/>
          </a:xfrm>
          <a:prstGeom prst="rect">
            <a:avLst/>
          </a:prstGeom>
          <a:solidFill>
            <a:srgbClr val="0078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30400" y="1125538"/>
            <a:ext cx="9652000" cy="101600"/>
          </a:xfrm>
          <a:prstGeom prst="rect">
            <a:avLst/>
          </a:prstGeom>
          <a:gradFill rotWithShape="0">
            <a:gsLst>
              <a:gs pos="0">
                <a:srgbClr val="0078B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484313"/>
            <a:ext cx="10856383" cy="43926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0" name="Picture 10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78B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208714"/>
            <a:ext cx="12156016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Picture 11" descr="校徽"/>
          <p:cNvSpPr>
            <a:spLocks noChangeAspect="1" noChangeArrowheads="1"/>
          </p:cNvSpPr>
          <p:nvPr/>
        </p:nvSpPr>
        <p:spPr bwMode="auto">
          <a:xfrm>
            <a:off x="0" y="49213"/>
            <a:ext cx="1126067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404813"/>
            <a:ext cx="10176933" cy="576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3" name="Picture 11" descr="校徽"/>
          <p:cNvSpPr>
            <a:spLocks noChangeAspect="1" noChangeArrowheads="1"/>
          </p:cNvSpPr>
          <p:nvPr userDrawn="1"/>
        </p:nvSpPr>
        <p:spPr bwMode="auto">
          <a:xfrm>
            <a:off x="143934" y="188914"/>
            <a:ext cx="886884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B52361-6395-4F1E-9E64-13AF5BA0906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7" y="269413"/>
            <a:ext cx="802495" cy="562901"/>
          </a:xfrm>
          <a:prstGeom prst="rect">
            <a:avLst/>
          </a:prstGeom>
        </p:spPr>
      </p:pic>
      <p:pic>
        <p:nvPicPr>
          <p:cNvPr id="13" name="图片 12" descr="图片包含 树, 户外, 房屋, 草&#10;&#10;自动生成的说明">
            <a:extLst>
              <a:ext uri="{FF2B5EF4-FFF2-40B4-BE49-F238E27FC236}">
                <a16:creationId xmlns:a16="http://schemas.microsoft.com/office/drawing/2014/main" id="{AD28BCA7-5F2C-4164-AEC9-BDCCA54DB3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16" b="97078" l="1319" r="99780">
                        <a14:foregroundMark x1="66593" y1="74351" x2="69011" y2="71429"/>
                        <a14:foregroundMark x1="70549" y1="68182" x2="72308" y2="64286"/>
                        <a14:foregroundMark x1="71648" y1="70779" x2="73407" y2="76299"/>
                        <a14:foregroundMark x1="73187" y1="75000" x2="75604" y2="64935"/>
                        <a14:foregroundMark x1="69231" y1="80844" x2="68571" y2="82792"/>
                        <a14:foregroundMark x1="65714" y1="83766" x2="69231" y2="88961"/>
                        <a14:foregroundMark x1="66593" y1="85714" x2="90139" y2="88921"/>
                        <a14:foregroundMark x1="88221" y1="80663" x2="86593" y2="66234"/>
                        <a14:foregroundMark x1="88571" y1="83766" x2="88318" y2="81524"/>
                        <a14:foregroundMark x1="4615" y1="98377" x2="35165" y2="88312"/>
                        <a14:foregroundMark x1="35165" y1="88312" x2="99560" y2="94481"/>
                        <a14:foregroundMark x1="75604" y1="94156" x2="10769" y2="95455"/>
                        <a14:foregroundMark x1="16923" y1="97078" x2="16923" y2="97078"/>
                        <a14:foregroundMark x1="19341" y1="96104" x2="1319" y2="93831"/>
                        <a14:foregroundMark x1="8352" y1="86688" x2="3736" y2="82143"/>
                        <a14:foregroundMark x1="92747" y1="88636" x2="97802" y2="68182"/>
                        <a14:foregroundMark x1="94725" y1="88636" x2="98462" y2="70779"/>
                        <a14:foregroundMark x1="98022" y1="87013" x2="98022" y2="60714"/>
                        <a14:foregroundMark x1="96484" y1="83117" x2="90330" y2="82468"/>
                        <a14:foregroundMark x1="92747" y1="84416" x2="95165" y2="86688"/>
                        <a14:foregroundMark x1="97582" y1="87662" x2="99780" y2="87987"/>
                        <a14:foregroundMark x1="96044" y1="88312" x2="93407" y2="88636"/>
                        <a14:foregroundMark x1="95385" y1="62338" x2="95385" y2="49675"/>
                        <a14:foregroundMark x1="98462" y1="55844" x2="98462" y2="43831"/>
                        <a14:foregroundMark x1="92967" y1="49351" x2="89890" y2="40260"/>
                        <a14:foregroundMark x1="83516" y1="41234" x2="89011" y2="37662"/>
                        <a14:foregroundMark x1="93407" y1="38312" x2="98022" y2="37338"/>
                        <a14:backgroundMark x1="13846" y1="39286" x2="15604" y2="39286"/>
                        <a14:backgroundMark x1="71648" y1="39935" x2="74286" y2="40260"/>
                        <a14:backgroundMark x1="76703" y1="41883" x2="75165" y2="39286"/>
                        <a14:backgroundMark x1="97281" y1="87712" x2="97358" y2="88150"/>
                        <a14:backgroundMark x1="39121" y1="37662" x2="50330" y2="36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67" y="-437253"/>
            <a:ext cx="3078224" cy="1562791"/>
          </a:xfrm>
          <a:prstGeom prst="ellipse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3690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wedge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charset="0"/>
        <a:buChar char="n"/>
        <a:defRPr kumimoji="1" sz="28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5000"/>
        <a:buFont typeface="Arial" panose="020B0604020202020204" pitchFamily="34" charset="0"/>
        <a:buChar char="•"/>
        <a:defRPr kumimoji="1" sz="20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rgbClr val="0078BF"/>
        </a:buClr>
        <a:buSzPct val="70000"/>
        <a:buFont typeface="Wingdings" panose="05000000000000000000" pitchFamily="2" charset="2"/>
        <a:buChar char="u"/>
        <a:defRPr kumimoji="1" sz="16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530F5A58-D492-4721-ACAD-F5AEC8665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2421" y="3917358"/>
            <a:ext cx="7924607" cy="606972"/>
          </a:xfrm>
        </p:spPr>
        <p:txBody>
          <a:bodyPr/>
          <a:lstStyle/>
          <a:p>
            <a:pPr algn="ctr"/>
            <a:r>
              <a:rPr lang="zh-CN" altLang="en-US" sz="3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关系抽取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27FC52-9BC0-4100-B26B-972B8BE15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论文阅读汇报</a:t>
            </a:r>
          </a:p>
        </p:txBody>
      </p:sp>
      <p:sp>
        <p:nvSpPr>
          <p:cNvPr id="4" name="副标题 1">
            <a:extLst>
              <a:ext uri="{FF2B5EF4-FFF2-40B4-BE49-F238E27FC236}">
                <a16:creationId xmlns:a16="http://schemas.microsoft.com/office/drawing/2014/main" id="{2B3D7344-8188-4E03-8B01-8591E63361AD}"/>
              </a:ext>
            </a:extLst>
          </p:cNvPr>
          <p:cNvSpPr txBox="1">
            <a:spLocks/>
          </p:cNvSpPr>
          <p:nvPr/>
        </p:nvSpPr>
        <p:spPr bwMode="auto">
          <a:xfrm>
            <a:off x="2291448" y="5429376"/>
            <a:ext cx="7405688" cy="37362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5000"/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8BF"/>
              </a:buClr>
              <a:buSzPct val="70000"/>
              <a:buFont typeface="Wingdings" panose="05000000000000000000" pitchFamily="2" charset="2"/>
              <a:buChar char="u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sz="1800" kern="0" dirty="0">
                <a:solidFill>
                  <a:srgbClr val="002060"/>
                </a:solidFill>
                <a:latin typeface="Arial"/>
              </a:rPr>
              <a:t>赵小涵</a:t>
            </a:r>
            <a:endParaRPr lang="en-US" altLang="zh-CN" sz="1800" kern="0" dirty="0">
              <a:solidFill>
                <a:srgbClr val="002060"/>
              </a:solidFill>
              <a:latin typeface="Arial"/>
            </a:endParaRPr>
          </a:p>
          <a:p>
            <a:pPr algn="ctr"/>
            <a:r>
              <a:rPr lang="en-US" altLang="zh-CN" sz="1800" kern="0">
                <a:solidFill>
                  <a:srgbClr val="002060"/>
                </a:solidFill>
                <a:latin typeface="Arial"/>
              </a:rPr>
              <a:t>2020.6.27</a:t>
            </a:r>
            <a:endParaRPr lang="en-US" altLang="zh-CN" sz="20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17959"/>
      </p:ext>
    </p:extLst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1A218-26C2-496F-872D-01D2B203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9FB36-C666-403F-B1F4-E4BCAF7A26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6B4B91-3D52-42DA-9624-88B5B6F8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5" y="1319421"/>
            <a:ext cx="5713647" cy="4578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95EF3D-3B4E-418B-B760-9A833756404A}"/>
                  </a:ext>
                </a:extLst>
              </p:cNvPr>
              <p:cNvSpPr txBox="1"/>
              <p:nvPr/>
            </p:nvSpPr>
            <p:spPr>
              <a:xfrm>
                <a:off x="7375358" y="1946107"/>
                <a:ext cx="1227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95EF3D-3B4E-418B-B760-9A8337564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358" y="1946107"/>
                <a:ext cx="1227837" cy="369332"/>
              </a:xfrm>
              <a:prstGeom prst="rect">
                <a:avLst/>
              </a:prstGeom>
              <a:blipFill>
                <a:blip r:embed="rId3"/>
                <a:stretch>
                  <a:fillRect l="-2488" r="-6468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20933D-7139-4AD5-B0A4-56574FEAEBFA}"/>
                  </a:ext>
                </a:extLst>
              </p:cNvPr>
              <p:cNvSpPr txBox="1"/>
              <p:nvPr/>
            </p:nvSpPr>
            <p:spPr>
              <a:xfrm>
                <a:off x="8373979" y="2631907"/>
                <a:ext cx="122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20933D-7139-4AD5-B0A4-56574FEAE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979" y="2631907"/>
                <a:ext cx="1229760" cy="276999"/>
              </a:xfrm>
              <a:prstGeom prst="rect">
                <a:avLst/>
              </a:prstGeom>
              <a:blipFill>
                <a:blip r:embed="rId4"/>
                <a:stretch>
                  <a:fillRect l="-3980" t="-2222" r="-149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D1D9BD8-B642-43CF-895E-2F26C0EB5704}"/>
                  </a:ext>
                </a:extLst>
              </p:cNvPr>
              <p:cNvSpPr txBox="1"/>
              <p:nvPr/>
            </p:nvSpPr>
            <p:spPr>
              <a:xfrm>
                <a:off x="6619840" y="2631907"/>
                <a:ext cx="1066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D1D9BD8-B642-43CF-895E-2F26C0EB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840" y="2631907"/>
                <a:ext cx="1066831" cy="276999"/>
              </a:xfrm>
              <a:prstGeom prst="rect">
                <a:avLst/>
              </a:prstGeom>
              <a:blipFill>
                <a:blip r:embed="rId5"/>
                <a:stretch>
                  <a:fillRect l="-6857" t="-2222" r="-1143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545123"/>
      </p:ext>
    </p:extLst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95298-C73B-4457-9F73-B1FE9B85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23656-5AB8-4335-873D-96AB0717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数据集：</a:t>
            </a:r>
            <a:r>
              <a:rPr lang="en-US" altLang="zh-CN" sz="2400" dirty="0"/>
              <a:t>SemEval-2010 Task 8 dataset </a:t>
            </a:r>
          </a:p>
          <a:p>
            <a:pPr marL="0" indent="0">
              <a:buNone/>
            </a:pPr>
            <a:r>
              <a:rPr lang="en-US" altLang="zh-CN" sz="2400" dirty="0"/>
              <a:t>	   10717</a:t>
            </a:r>
            <a:r>
              <a:rPr lang="zh-CN" altLang="en-US" sz="2400" dirty="0"/>
              <a:t>个带标记样例（</a:t>
            </a:r>
            <a:r>
              <a:rPr lang="en-US" altLang="zh-CN" sz="2400" dirty="0"/>
              <a:t>8000 training, 2717 testing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包含了</a:t>
            </a:r>
            <a:r>
              <a:rPr lang="en-US" altLang="zh-CN" sz="2400" dirty="0"/>
              <a:t>9</a:t>
            </a:r>
            <a:r>
              <a:rPr lang="zh-CN" altLang="en-US" sz="2400" dirty="0"/>
              <a:t>种关系和一个其它关系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66799B-03EF-445A-BF24-7CDFA64D64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79C9DC-1B17-4E4F-8CD6-15C79429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53" y="2759050"/>
            <a:ext cx="9204158" cy="25361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9D469F-EC56-4462-9911-8DD0B5C23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67" y="3321160"/>
            <a:ext cx="10172700" cy="7189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FAEFF6-6AA7-48DE-8BB5-783A40772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283" y="2759050"/>
            <a:ext cx="8741953" cy="28674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04AA88-0399-4F88-824C-5C707E0EB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279" y="2880144"/>
            <a:ext cx="5243769" cy="28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64804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EAB50-5E53-4601-8F38-8623BA35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4DE37-BF5A-4662-A380-86E91A591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CNN</a:t>
            </a:r>
            <a:r>
              <a:rPr lang="zh-CN" altLang="en-US" dirty="0"/>
              <a:t>算法的优点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、引入卷积网络，</a:t>
            </a:r>
            <a:r>
              <a:rPr lang="zh-CN" altLang="en-US" sz="2400" dirty="0">
                <a:solidFill>
                  <a:srgbClr val="FF0000"/>
                </a:solidFill>
              </a:rPr>
              <a:t>实现了自动化地学习特征</a:t>
            </a:r>
            <a:r>
              <a:rPr lang="zh-CN" altLang="en-US" sz="2400" dirty="0"/>
              <a:t>，摆脱了传统机器学习根据</a:t>
            </a:r>
            <a:r>
              <a:rPr lang="en-US" altLang="zh-CN" sz="2400" dirty="0"/>
              <a:t>NLP</a:t>
            </a:r>
            <a:r>
              <a:rPr lang="zh-CN" altLang="en-US" sz="2400" dirty="0"/>
              <a:t>工具的输出来选取特征集的麻烦。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、独创性的引入位置特征，极大提高了关系分类的性能。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20FC8-D35E-47B2-A7D6-81D586056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0070"/>
      </p:ext>
    </p:extLst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26BFC-AA69-4E29-ABAC-64ABAD8CE0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FB42BA-B78B-440F-A6FC-BEBA732235DA}"/>
              </a:ext>
            </a:extLst>
          </p:cNvPr>
          <p:cNvGrpSpPr/>
          <p:nvPr/>
        </p:nvGrpSpPr>
        <p:grpSpPr>
          <a:xfrm>
            <a:off x="3103278" y="1803840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4">
              <a:extLst>
                <a:ext uri="{FF2B5EF4-FFF2-40B4-BE49-F238E27FC236}">
                  <a16:creationId xmlns:a16="http://schemas.microsoft.com/office/drawing/2014/main" id="{600CE68F-66C5-485B-AD88-E4AA533ABA0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54B54B8-F329-4DF8-BA94-040E76A6D315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9046A007-33A3-439D-8AFD-F3CCDA91EA3A}"/>
              </a:ext>
            </a:extLst>
          </p:cNvPr>
          <p:cNvSpPr/>
          <p:nvPr/>
        </p:nvSpPr>
        <p:spPr>
          <a:xfrm>
            <a:off x="2376661" y="4248632"/>
            <a:ext cx="677676" cy="677676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158C162-CA14-43D3-B168-38D2510ECB41}"/>
              </a:ext>
            </a:extLst>
          </p:cNvPr>
          <p:cNvSpPr/>
          <p:nvPr/>
        </p:nvSpPr>
        <p:spPr>
          <a:xfrm>
            <a:off x="3254362" y="146511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B0A0624-0C6C-4F51-8CF2-9A50A23F222E}"/>
              </a:ext>
            </a:extLst>
          </p:cNvPr>
          <p:cNvGrpSpPr/>
          <p:nvPr/>
        </p:nvGrpSpPr>
        <p:grpSpPr>
          <a:xfrm>
            <a:off x="6225899" y="3624298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" name="同心圆 9">
              <a:extLst>
                <a:ext uri="{FF2B5EF4-FFF2-40B4-BE49-F238E27FC236}">
                  <a16:creationId xmlns:a16="http://schemas.microsoft.com/office/drawing/2014/main" id="{3BF6FEF4-FC06-44FA-96D3-12CB6A89292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1D69613-93B8-448B-A24E-97CAA3DBE721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FC6987-A75C-4FB1-A390-4F6E4939C1C4}"/>
              </a:ext>
            </a:extLst>
          </p:cNvPr>
          <p:cNvGrpSpPr/>
          <p:nvPr/>
        </p:nvGrpSpPr>
        <p:grpSpPr>
          <a:xfrm>
            <a:off x="6695176" y="2273408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2">
              <a:extLst>
                <a:ext uri="{FF2B5EF4-FFF2-40B4-BE49-F238E27FC236}">
                  <a16:creationId xmlns:a16="http://schemas.microsoft.com/office/drawing/2014/main" id="{3DBE8901-34A6-434B-9ADA-8FE5870967E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C0A6FE3-EC1F-494F-ABE1-C1620F11CC5E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D9595D-1BE0-4E50-A80C-CAE1B575C1E4}"/>
              </a:ext>
            </a:extLst>
          </p:cNvPr>
          <p:cNvGrpSpPr/>
          <p:nvPr/>
        </p:nvGrpSpPr>
        <p:grpSpPr>
          <a:xfrm>
            <a:off x="4036403" y="432229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" name="同心圆 15">
              <a:extLst>
                <a:ext uri="{FF2B5EF4-FFF2-40B4-BE49-F238E27FC236}">
                  <a16:creationId xmlns:a16="http://schemas.microsoft.com/office/drawing/2014/main" id="{A8DF1CDC-F44D-4248-986A-E75305D7A6E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6646A63-4144-403C-B466-86DC2AF09632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077F9FF-8F7A-453F-9006-27BD0CD4B946}"/>
              </a:ext>
            </a:extLst>
          </p:cNvPr>
          <p:cNvGrpSpPr/>
          <p:nvPr/>
        </p:nvGrpSpPr>
        <p:grpSpPr>
          <a:xfrm>
            <a:off x="1787683" y="530643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0" name="同心圆 18">
              <a:extLst>
                <a:ext uri="{FF2B5EF4-FFF2-40B4-BE49-F238E27FC236}">
                  <a16:creationId xmlns:a16="http://schemas.microsoft.com/office/drawing/2014/main" id="{5EE95321-FD5C-4880-9E5E-70A08D6D7D5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76691E6-0B00-4C25-BAFF-CED35390BDCF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12734651-CE08-4DFF-A7B6-0D810A4F776A}"/>
              </a:ext>
            </a:extLst>
          </p:cNvPr>
          <p:cNvSpPr/>
          <p:nvPr/>
        </p:nvSpPr>
        <p:spPr>
          <a:xfrm>
            <a:off x="5890249" y="201224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A656328-E14B-419E-94E5-E7CC5B022919}"/>
              </a:ext>
            </a:extLst>
          </p:cNvPr>
          <p:cNvSpPr/>
          <p:nvPr/>
        </p:nvSpPr>
        <p:spPr>
          <a:xfrm>
            <a:off x="5904762" y="5468357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51A49E5-D1D8-4FBB-A03F-36544C02D2B9}"/>
              </a:ext>
            </a:extLst>
          </p:cNvPr>
          <p:cNvGrpSpPr/>
          <p:nvPr/>
        </p:nvGrpSpPr>
        <p:grpSpPr>
          <a:xfrm>
            <a:off x="4924365" y="4080900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3">
              <a:extLst>
                <a:ext uri="{FF2B5EF4-FFF2-40B4-BE49-F238E27FC236}">
                  <a16:creationId xmlns:a16="http://schemas.microsoft.com/office/drawing/2014/main" id="{1E1E6A04-B4F3-4C56-98F3-FB127B7D027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6924DCE-68D0-44D4-A666-58AF6AC227A4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80">
            <a:extLst>
              <a:ext uri="{FF2B5EF4-FFF2-40B4-BE49-F238E27FC236}">
                <a16:creationId xmlns:a16="http://schemas.microsoft.com/office/drawing/2014/main" id="{323AA135-39B8-441E-B144-8401596926F2}"/>
              </a:ext>
            </a:extLst>
          </p:cNvPr>
          <p:cNvSpPr txBox="1"/>
          <p:nvPr/>
        </p:nvSpPr>
        <p:spPr>
          <a:xfrm>
            <a:off x="3240986" y="2514089"/>
            <a:ext cx="1630575" cy="4924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造字工房俊雅锐宋体验版常规体" pitchFamily="50" charset="-122"/>
              </a:rPr>
              <a:t>THANKS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造字工房俊雅锐宋体验版常规体" pitchFamily="50" charset="-122"/>
            </a:endParaRPr>
          </a:p>
        </p:txBody>
      </p:sp>
      <p:sp>
        <p:nvSpPr>
          <p:cNvPr id="28" name="TextBox 82">
            <a:extLst>
              <a:ext uri="{FF2B5EF4-FFF2-40B4-BE49-F238E27FC236}">
                <a16:creationId xmlns:a16="http://schemas.microsoft.com/office/drawing/2014/main" id="{A9FD132B-ADD1-4916-B21A-B9361C794F49}"/>
              </a:ext>
            </a:extLst>
          </p:cNvPr>
          <p:cNvSpPr txBox="1"/>
          <p:nvPr/>
        </p:nvSpPr>
        <p:spPr>
          <a:xfrm>
            <a:off x="7511640" y="4151456"/>
            <a:ext cx="25442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dirty="0">
                <a:latin typeface="微软雅黑" pitchFamily="34" charset="-122"/>
                <a:ea typeface="微软雅黑" pitchFamily="34" charset="-122"/>
              </a:rPr>
              <a:t>演示完毕</a:t>
            </a:r>
            <a:endParaRPr lang="en-US" altLang="zh-CN" sz="4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600" dirty="0">
                <a:latin typeface="微软雅黑" pitchFamily="34" charset="-122"/>
                <a:ea typeface="微软雅黑" pitchFamily="34" charset="-122"/>
              </a:rPr>
              <a:t>感谢观看</a:t>
            </a:r>
            <a:endParaRPr lang="en-US" altLang="zh-CN" sz="4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标题 28">
            <a:extLst>
              <a:ext uri="{FF2B5EF4-FFF2-40B4-BE49-F238E27FC236}">
                <a16:creationId xmlns:a16="http://schemas.microsoft.com/office/drawing/2014/main" id="{BA831438-7B32-4248-9676-8539533E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9962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.55112E-17 4.44444E-6 L 0.38867 0.8432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5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E-6 -4.81481E-6 L 0.39376 -0.33796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2.96296E-6 L 0.20455 0.58426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2921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52461 -0.50949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7" y="-2548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4.07407E-6 L 0.21706 -0.3706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1854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2.59259E-6 L -0.18854 -1.11366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69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75E-6 1.11022E-16 L 0.12304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5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3.7037E-6 L -0.71731 -0.40556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59" y="-202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4.07407E-6 L 1.0349 -0.87338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5" y="-436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7 -2.59259E-6 L -0.64115 -0.94953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7" y="-4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29167E-6 3.7037E-6 L -2.29167E-6 -0.07223 " pathEditMode="relative" rAng="0" ptsTypes="AA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7" grpId="0"/>
      <p:bldP spid="27" grpId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6FAB1-8F74-4865-AB27-73238D78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36" y="1807042"/>
            <a:ext cx="8940944" cy="43926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[1]Zeng et al. Relation classification via convolutional deep neural network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A4595-B68F-442A-B675-D0A5374DB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88280B-B4CB-46B9-960E-54279C64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20" y="294773"/>
            <a:ext cx="10176933" cy="523747"/>
          </a:xfrm>
        </p:spPr>
        <p:txBody>
          <a:bodyPr/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624587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27A81-2E4D-4A8D-8459-14DB0067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24" y="1438805"/>
            <a:ext cx="10856383" cy="4392612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489BD5-E6AE-4D94-BE2E-FF179CF2C6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4126091-50F3-4CFF-92AE-9F92DCBA0499}"/>
              </a:ext>
            </a:extLst>
          </p:cNvPr>
          <p:cNvSpPr txBox="1">
            <a:spLocks/>
          </p:cNvSpPr>
          <p:nvPr/>
        </p:nvSpPr>
        <p:spPr bwMode="auto">
          <a:xfrm>
            <a:off x="597821" y="289460"/>
            <a:ext cx="10176933" cy="52374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关系抽取方法的分类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3D66FB-01BF-4C17-9725-00856AC52F7B}"/>
              </a:ext>
            </a:extLst>
          </p:cNvPr>
          <p:cNvSpPr txBox="1"/>
          <p:nvPr/>
        </p:nvSpPr>
        <p:spPr>
          <a:xfrm>
            <a:off x="667753" y="1497932"/>
            <a:ext cx="1077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30B633-C42D-4520-B001-D9E336B2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68" y="1285975"/>
            <a:ext cx="7166811" cy="441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20824"/>
      </p:ext>
    </p:extLst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4E793-5F6B-49E4-8CCE-8D9FF6D8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284498"/>
            <a:ext cx="10176933" cy="576262"/>
          </a:xfrm>
        </p:spPr>
        <p:txBody>
          <a:bodyPr/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02726C-CA43-426A-9BC8-BE903E0390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1984AE-6973-4547-9623-9FEA02CC2854}"/>
              </a:ext>
            </a:extLst>
          </p:cNvPr>
          <p:cNvSpPr txBox="1"/>
          <p:nvPr/>
        </p:nvSpPr>
        <p:spPr>
          <a:xfrm>
            <a:off x="782053" y="1558089"/>
            <a:ext cx="10088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</a:t>
            </a:r>
            <a:r>
              <a:rPr lang="zh-CN" altLang="en-US" sz="2000" dirty="0"/>
              <a:t>任务定义：给定一个句子</a:t>
            </a:r>
            <a:r>
              <a:rPr lang="en-US" altLang="zh-CN" sz="2000" dirty="0"/>
              <a:t>S</a:t>
            </a:r>
            <a:r>
              <a:rPr lang="zh-CN" altLang="en-US" sz="2000" dirty="0"/>
              <a:t>，</a:t>
            </a:r>
            <a:r>
              <a:rPr lang="en-US" altLang="zh-CN" sz="2000" dirty="0"/>
              <a:t>S</a:t>
            </a:r>
            <a:r>
              <a:rPr lang="zh-CN" altLang="en-US" sz="2000" dirty="0"/>
              <a:t>带有一对被标记的名词</a:t>
            </a:r>
            <a:r>
              <a:rPr lang="en-US" altLang="zh-CN" sz="2000" dirty="0"/>
              <a:t>e1</a:t>
            </a:r>
            <a:r>
              <a:rPr lang="zh-CN" altLang="en-US" sz="2000" dirty="0"/>
              <a:t>和</a:t>
            </a:r>
            <a:r>
              <a:rPr lang="en-US" altLang="zh-CN" sz="2000" dirty="0"/>
              <a:t>e2</a:t>
            </a:r>
            <a:r>
              <a:rPr lang="zh-CN" altLang="en-US" sz="2000" dirty="0"/>
              <a:t>，需要给这对名词确定一个预先定义的关系种类。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6FBA63-122B-470F-A590-90C4A8C6CCB9}"/>
              </a:ext>
            </a:extLst>
          </p:cNvPr>
          <p:cNvSpPr txBox="1"/>
          <p:nvPr/>
        </p:nvSpPr>
        <p:spPr>
          <a:xfrm>
            <a:off x="1251284" y="3074068"/>
            <a:ext cx="940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、本文提出方法的体系结构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、体系结构中每个部分的详细介绍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、实验解读</a:t>
            </a:r>
          </a:p>
        </p:txBody>
      </p:sp>
    </p:spTree>
    <p:extLst>
      <p:ext uri="{BB962C8B-B14F-4D97-AF65-F5344CB8AC3E}">
        <p14:creationId xmlns:p14="http://schemas.microsoft.com/office/powerpoint/2010/main" val="217593119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B0A65-39A6-43EA-9DAC-089D45AA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290513"/>
            <a:ext cx="10176933" cy="576262"/>
          </a:xfrm>
        </p:spPr>
        <p:txBody>
          <a:bodyPr/>
          <a:lstStyle/>
          <a:p>
            <a:r>
              <a:rPr lang="zh-CN" altLang="en-US" dirty="0"/>
              <a:t>体系结构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415679-C495-42C6-B3CB-F9A40E2003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98ACA6-8F38-4819-9D50-89901023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59" y="1287380"/>
            <a:ext cx="5713647" cy="457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29955"/>
      </p:ext>
    </p:extLst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F5E75-569B-4FC4-A68A-96C970D5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326607"/>
            <a:ext cx="10176933" cy="576262"/>
          </a:xfrm>
        </p:spPr>
        <p:txBody>
          <a:bodyPr/>
          <a:lstStyle/>
          <a:p>
            <a:r>
              <a:rPr lang="en-US" altLang="zh-CN" dirty="0"/>
              <a:t>Word Representation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64BEA-951C-4641-82CB-476A7D00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8" y="1484312"/>
            <a:ext cx="10856383" cy="331027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词的表示方式：独热表示（</a:t>
            </a:r>
            <a:r>
              <a:rPr lang="en-US" altLang="zh-CN" sz="2400" dirty="0"/>
              <a:t>one-hot representation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		    </a:t>
            </a:r>
            <a:r>
              <a:rPr lang="zh-CN" altLang="en-US" sz="2400" dirty="0"/>
              <a:t>分布表示（</a:t>
            </a:r>
            <a:r>
              <a:rPr lang="en-US" altLang="zh-CN" sz="2400" dirty="0"/>
              <a:t>distributed representation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Harris </a:t>
            </a:r>
            <a:r>
              <a:rPr lang="zh-CN" altLang="en-US" sz="2400" dirty="0"/>
              <a:t>：上下文相似的词，其语义也相似（分布假说）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252905-13C6-4578-9112-16CA129055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751D6C-8CE2-4E67-A053-13BEB1E4176E}"/>
              </a:ext>
            </a:extLst>
          </p:cNvPr>
          <p:cNvSpPr txBox="1"/>
          <p:nvPr/>
        </p:nvSpPr>
        <p:spPr>
          <a:xfrm>
            <a:off x="624418" y="4866509"/>
            <a:ext cx="995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 embedding:</a:t>
            </a:r>
            <a:r>
              <a:rPr lang="zh-CN" altLang="en-US" dirty="0"/>
              <a:t>词嵌入是神经网络训练语言模型所得到的副产物</a:t>
            </a:r>
          </a:p>
        </p:txBody>
      </p:sp>
    </p:spTree>
    <p:extLst>
      <p:ext uri="{BB962C8B-B14F-4D97-AF65-F5344CB8AC3E}">
        <p14:creationId xmlns:p14="http://schemas.microsoft.com/office/powerpoint/2010/main" val="2982429356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DBD9-306D-49E8-B38F-53724C02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290513"/>
            <a:ext cx="10176933" cy="576262"/>
          </a:xfrm>
        </p:spPr>
        <p:txBody>
          <a:bodyPr/>
          <a:lstStyle/>
          <a:p>
            <a:r>
              <a:rPr lang="en-US" altLang="zh-CN" dirty="0"/>
              <a:t>Feature Extraction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D1BEE1-CEF3-417B-9645-2E95645805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       </a:t>
                </a:r>
                <a:r>
                  <a:rPr lang="zh-CN" altLang="en-US" sz="2000" dirty="0"/>
                  <a:t>词汇级特征     </a:t>
                </a:r>
                <a:r>
                  <a:rPr lang="en-US" altLang="zh-CN" sz="2000" dirty="0"/>
                  <a:t>+    </a:t>
                </a:r>
                <a:r>
                  <a:rPr lang="zh-CN" altLang="en-US" sz="2000" dirty="0"/>
                  <a:t>句子级特征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1800" dirty="0"/>
                  <a:t>词汇级特征：以前面的词嵌入为基础，通过选取多个词的词嵌入表示进行连接得到的特征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18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D1BEE1-CEF3-417B-9645-2E9564580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F09B0-2E1D-45F7-97CC-DD643D17F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82C4F7-117A-4548-9FEB-7A321181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970" y="1341144"/>
            <a:ext cx="4193758" cy="10090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97AE12-4D79-4513-8094-27FAD02DD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853" y="3873031"/>
            <a:ext cx="5421480" cy="205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6768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2B607-C3B3-4949-8755-09D1DEFA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404813"/>
            <a:ext cx="10176933" cy="576262"/>
          </a:xfrm>
        </p:spPr>
        <p:txBody>
          <a:bodyPr/>
          <a:lstStyle/>
          <a:p>
            <a:r>
              <a:rPr lang="en-US" altLang="zh-CN" dirty="0"/>
              <a:t>Sentence Level Feature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EECB7B-D2CD-4083-B5E3-F4248CD7A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227" y="1357982"/>
            <a:ext cx="5076759" cy="439261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A2225-442F-478B-B87D-456042E2D5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8CEE9E-CA03-4948-A9D4-FAD50AF74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884" y="2202552"/>
            <a:ext cx="6342260" cy="3712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D6D4159-F10F-437E-960A-A9F0564609BE}"/>
              </a:ext>
            </a:extLst>
          </p:cNvPr>
          <p:cNvSpPr txBox="1"/>
          <p:nvPr/>
        </p:nvSpPr>
        <p:spPr>
          <a:xfrm>
            <a:off x="5955632" y="1552074"/>
            <a:ext cx="516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WF: word feature            PF: position feature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E4DFD7F-3D44-46DC-8506-1E634BF3D6C1}"/>
                  </a:ext>
                </a:extLst>
              </p:cNvPr>
              <p:cNvSpPr/>
              <p:nvPr/>
            </p:nvSpPr>
            <p:spPr>
              <a:xfrm>
                <a:off x="7109436" y="2686750"/>
                <a:ext cx="2761889" cy="371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E4DFD7F-3D44-46DC-8506-1E634BF3D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436" y="2686750"/>
                <a:ext cx="2761889" cy="371224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1D35902-03D4-439C-AC11-2AD7364A5070}"/>
                  </a:ext>
                </a:extLst>
              </p:cNvPr>
              <p:cNvSpPr txBox="1"/>
              <p:nvPr/>
            </p:nvSpPr>
            <p:spPr>
              <a:xfrm>
                <a:off x="5955632" y="3290500"/>
                <a:ext cx="2747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/>
                  <a:t>超参数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1D35902-03D4-439C-AC11-2AD7364A5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632" y="3290500"/>
                <a:ext cx="2747099" cy="276999"/>
              </a:xfrm>
              <a:prstGeom prst="rect">
                <a:avLst/>
              </a:prstGeom>
              <a:blipFill>
                <a:blip r:embed="rId5"/>
                <a:stretch>
                  <a:fillRect l="-5322" t="-33333" r="-2217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CB8BC63-CD72-4008-AF8D-3C0EDCEF3D19}"/>
                  </a:ext>
                </a:extLst>
              </p:cNvPr>
              <p:cNvSpPr txBox="1"/>
              <p:nvPr/>
            </p:nvSpPr>
            <p:spPr>
              <a:xfrm>
                <a:off x="6577430" y="3774698"/>
                <a:ext cx="39239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,…,[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CB8BC63-CD72-4008-AF8D-3C0EDCEF3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430" y="3774698"/>
                <a:ext cx="3923966" cy="276999"/>
              </a:xfrm>
              <a:prstGeom prst="rect">
                <a:avLst/>
              </a:prstGeom>
              <a:blipFill>
                <a:blip r:embed="rId6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2AEEA8D-3F93-4FFE-B263-BB5FBEE40A93}"/>
              </a:ext>
            </a:extLst>
          </p:cNvPr>
          <p:cNvSpPr txBox="1"/>
          <p:nvPr/>
        </p:nvSpPr>
        <p:spPr>
          <a:xfrm>
            <a:off x="6027078" y="3251477"/>
            <a:ext cx="5351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位置特征：当前词与被标记名词相对距离所提取出的特征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</a:p>
          <a:p>
            <a:r>
              <a:rPr lang="en-US" altLang="zh-CN" sz="1600" dirty="0"/>
              <a:t>       </a:t>
            </a:r>
            <a:r>
              <a:rPr lang="zh-CN" altLang="en-US" sz="1600" dirty="0"/>
              <a:t>以单词‘</a:t>
            </a:r>
            <a:r>
              <a:rPr lang="en-US" altLang="zh-CN" sz="1600" dirty="0"/>
              <a:t>moving</a:t>
            </a:r>
            <a:r>
              <a:rPr lang="zh-CN" altLang="en-US" sz="1600" dirty="0"/>
              <a:t>’为例，它距离两个标记名词的相对距离为</a:t>
            </a:r>
            <a:r>
              <a:rPr lang="en-US" altLang="zh-CN" sz="1600" dirty="0"/>
              <a:t>3</a:t>
            </a:r>
            <a:r>
              <a:rPr lang="zh-CN" altLang="en-US" sz="1600" dirty="0"/>
              <a:t>和</a:t>
            </a:r>
            <a:r>
              <a:rPr lang="en-US" altLang="zh-CN" sz="1600" dirty="0"/>
              <a:t>-3</a:t>
            </a:r>
            <a:r>
              <a:rPr lang="zh-CN" altLang="en-US" sz="1600" dirty="0"/>
              <a:t>，然后通过映射将其转换为两个低维的向量</a:t>
            </a:r>
            <a:r>
              <a:rPr lang="en-US" altLang="zh-CN" sz="1600" dirty="0"/>
              <a:t>d1</a:t>
            </a:r>
            <a:r>
              <a:rPr lang="zh-CN" altLang="en-US" sz="1600" dirty="0"/>
              <a:t>和</a:t>
            </a:r>
            <a:r>
              <a:rPr lang="en-US" altLang="zh-CN" sz="1600" dirty="0"/>
              <a:t>d2</a:t>
            </a:r>
            <a:r>
              <a:rPr lang="zh-CN" altLang="en-US" sz="1600" dirty="0"/>
              <a:t>。</a:t>
            </a:r>
            <a:r>
              <a:rPr lang="en-US" altLang="zh-CN" sz="1600" dirty="0"/>
              <a:t>PF=[d1,d2]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A12310E-C0A0-45D7-A21E-6ED7A3BCAADA}"/>
                  </a:ext>
                </a:extLst>
              </p:cNvPr>
              <p:cNvSpPr txBox="1"/>
              <p:nvPr/>
            </p:nvSpPr>
            <p:spPr>
              <a:xfrm>
                <a:off x="6577430" y="4663126"/>
                <a:ext cx="3240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每个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词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向量特征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A12310E-C0A0-45D7-A21E-6ED7A3BCA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430" y="4663126"/>
                <a:ext cx="3240310" cy="276999"/>
              </a:xfrm>
              <a:prstGeom prst="rect">
                <a:avLst/>
              </a:prstGeom>
              <a:blipFill>
                <a:blip r:embed="rId7"/>
                <a:stretch>
                  <a:fillRect l="-1880" t="-8889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966458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4" grpId="0"/>
      <p:bldP spid="14" grpId="1"/>
      <p:bldP spid="15" grpId="0"/>
      <p:bldP spid="15" grpId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92F57-43F3-4A2B-9486-8FD594CE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Sentence Level Feature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B0C81A-C237-4304-9BE3-8145EFF01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91B5B39-1427-E241-9533-A425AAA6283D}" type="slidenum">
              <a:rPr lang="en-US" altLang="zh-CN" smtClean="0">
                <a:solidFill>
                  <a:srgbClr val="292929"/>
                </a:solidFill>
                <a:latin typeface="Times New Roman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 dirty="0">
              <a:solidFill>
                <a:srgbClr val="292929"/>
              </a:solidFill>
              <a:latin typeface="Times New Roman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D0C6FB-80C2-485D-8EE6-011EC755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0953" y="1397345"/>
            <a:ext cx="5076759" cy="43926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F52DF6-FEDE-4EFC-A3DA-72A0B70F7B3A}"/>
                  </a:ext>
                </a:extLst>
              </p:cNvPr>
              <p:cNvSpPr txBox="1"/>
              <p:nvPr/>
            </p:nvSpPr>
            <p:spPr>
              <a:xfrm>
                <a:off x="6934842" y="1629553"/>
                <a:ext cx="20324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F52DF6-FEDE-4EFC-A3DA-72A0B70F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42" y="1629553"/>
                <a:ext cx="2032426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100662DD-3ADA-492D-9406-EA995EF9C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175" y="2768825"/>
            <a:ext cx="3235617" cy="3602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2A70D1-49B1-4A30-9C80-2FFE04CAB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252" y="4169560"/>
            <a:ext cx="1974543" cy="435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71734D2-48F9-464C-8F74-447684DEE52F}"/>
                  </a:ext>
                </a:extLst>
              </p:cNvPr>
              <p:cNvSpPr txBox="1"/>
              <p:nvPr/>
            </p:nvSpPr>
            <p:spPr>
              <a:xfrm>
                <a:off x="6965718" y="3443257"/>
                <a:ext cx="2344423" cy="306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71734D2-48F9-464C-8F74-447684DEE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718" y="3443257"/>
                <a:ext cx="2344423" cy="306431"/>
              </a:xfrm>
              <a:prstGeom prst="rect">
                <a:avLst/>
              </a:prstGeom>
              <a:blipFill>
                <a:blip r:embed="rId6"/>
                <a:stretch>
                  <a:fillRect l="-781" r="-260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5420702F-AC60-4BFA-8291-C6A2EB1DB534}"/>
              </a:ext>
            </a:extLst>
          </p:cNvPr>
          <p:cNvSpPr/>
          <p:nvPr/>
        </p:nvSpPr>
        <p:spPr bwMode="auto">
          <a:xfrm rot="19275900">
            <a:off x="4717209" y="2663319"/>
            <a:ext cx="2691109" cy="6747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C9AE27FE-ED3A-4F96-9F4B-7B091DA09BB5}"/>
              </a:ext>
            </a:extLst>
          </p:cNvPr>
          <p:cNvSpPr/>
          <p:nvPr/>
        </p:nvSpPr>
        <p:spPr bwMode="auto">
          <a:xfrm rot="20202755">
            <a:off x="4295398" y="4151073"/>
            <a:ext cx="2811474" cy="4571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3651D0D-32C4-4DDF-9A4F-FEC090C3FB42}"/>
              </a:ext>
            </a:extLst>
          </p:cNvPr>
          <p:cNvSpPr/>
          <p:nvPr/>
        </p:nvSpPr>
        <p:spPr bwMode="auto">
          <a:xfrm rot="20160573">
            <a:off x="4454219" y="4912105"/>
            <a:ext cx="2785289" cy="7019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FD3009E-22E0-43E0-AF1C-990A356A56CD}"/>
                  </a:ext>
                </a:extLst>
              </p:cNvPr>
              <p:cNvSpPr txBox="1"/>
              <p:nvPr/>
            </p:nvSpPr>
            <p:spPr>
              <a:xfrm>
                <a:off x="9920037" y="2168913"/>
                <a:ext cx="1068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FD3009E-22E0-43E0-AF1C-990A356A5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037" y="2168913"/>
                <a:ext cx="1068626" cy="276999"/>
              </a:xfrm>
              <a:prstGeom prst="rect">
                <a:avLst/>
              </a:prstGeom>
              <a:blipFill>
                <a:blip r:embed="rId7"/>
                <a:stretch>
                  <a:fillRect l="-3977" r="-56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078AE4C-927A-45A4-BC49-94ACF9C2F853}"/>
                  </a:ext>
                </a:extLst>
              </p:cNvPr>
              <p:cNvSpPr txBox="1"/>
              <p:nvPr/>
            </p:nvSpPr>
            <p:spPr>
              <a:xfrm>
                <a:off x="8432955" y="2168914"/>
                <a:ext cx="1369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078AE4C-927A-45A4-BC49-94ACF9C2F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955" y="2168914"/>
                <a:ext cx="1369286" cy="276999"/>
              </a:xfrm>
              <a:prstGeom prst="rect">
                <a:avLst/>
              </a:prstGeom>
              <a:blipFill>
                <a:blip r:embed="rId8"/>
                <a:stretch>
                  <a:fillRect l="-133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284EF4-A575-4D58-8ABC-59E603D9B469}"/>
                  </a:ext>
                </a:extLst>
              </p:cNvPr>
              <p:cNvSpPr txBox="1"/>
              <p:nvPr/>
            </p:nvSpPr>
            <p:spPr>
              <a:xfrm>
                <a:off x="7106597" y="2175367"/>
                <a:ext cx="1055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284EF4-A575-4D58-8ABC-59E603D9B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597" y="2175367"/>
                <a:ext cx="1055802" cy="276999"/>
              </a:xfrm>
              <a:prstGeom prst="rect">
                <a:avLst/>
              </a:prstGeom>
              <a:blipFill>
                <a:blip r:embed="rId9"/>
                <a:stretch>
                  <a:fillRect l="-4624" r="-115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635B038-0338-40E8-99AC-55EE4367B91E}"/>
                  </a:ext>
                </a:extLst>
              </p:cNvPr>
              <p:cNvSpPr txBox="1"/>
              <p:nvPr/>
            </p:nvSpPr>
            <p:spPr>
              <a:xfrm>
                <a:off x="7412330" y="4778330"/>
                <a:ext cx="1374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635B038-0338-40E8-99AC-55EE4367B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330" y="4778330"/>
                <a:ext cx="1374607" cy="276999"/>
              </a:xfrm>
              <a:prstGeom prst="rect">
                <a:avLst/>
              </a:prstGeom>
              <a:blipFill>
                <a:blip r:embed="rId10"/>
                <a:stretch>
                  <a:fillRect l="-1778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89593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2" grpId="0" animBg="1"/>
      <p:bldP spid="13" grpId="0" animBg="1"/>
      <p:bldP spid="3" grpId="0"/>
      <p:bldP spid="14" grpId="0"/>
      <p:bldP spid="6" grpId="0"/>
      <p:bldP spid="15" grpId="0"/>
    </p:bldLst>
  </p:timing>
</p:sld>
</file>

<file path=ppt/theme/theme1.xml><?xml version="1.0" encoding="utf-8"?>
<a:theme xmlns:a="http://schemas.openxmlformats.org/drawingml/2006/main" name="Ax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十四周-演示文稿-李博文-.pptx" id="{A623B487-27BE-40BA-8842-36965B4BC2E0}" vid="{B588D266-A77D-41EC-988F-CFB3A0DFE44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422</Words>
  <Application>Microsoft Office PowerPoint</Application>
  <PresentationFormat>宽屏</PresentationFormat>
  <Paragraphs>76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</vt:lpstr>
      <vt:lpstr>Arial</vt:lpstr>
      <vt:lpstr>Cambria Math</vt:lpstr>
      <vt:lpstr>Times New Roman</vt:lpstr>
      <vt:lpstr>Wingdings</vt:lpstr>
      <vt:lpstr>Axis</vt:lpstr>
      <vt:lpstr>论文阅读汇报</vt:lpstr>
      <vt:lpstr>PowerPoint 演示文稿</vt:lpstr>
      <vt:lpstr>PowerPoint 演示文稿</vt:lpstr>
      <vt:lpstr>PowerPoint 演示文稿</vt:lpstr>
      <vt:lpstr>体系结构</vt:lpstr>
      <vt:lpstr>Word Representation</vt:lpstr>
      <vt:lpstr>Feature Extraction</vt:lpstr>
      <vt:lpstr>Sentence Level Feature</vt:lpstr>
      <vt:lpstr>Sentence Level Feature</vt:lpstr>
      <vt:lpstr>OUTPUT</vt:lpstr>
      <vt:lpstr>Experiments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Lyric Q</dc:creator>
  <cp:lastModifiedBy>zxh</cp:lastModifiedBy>
  <cp:revision>370</cp:revision>
  <dcterms:created xsi:type="dcterms:W3CDTF">2019-05-21T01:37:25Z</dcterms:created>
  <dcterms:modified xsi:type="dcterms:W3CDTF">2021-01-08T08:09:35Z</dcterms:modified>
</cp:coreProperties>
</file>