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307" r:id="rId4"/>
    <p:sldId id="308" r:id="rId5"/>
    <p:sldId id="312" r:id="rId6"/>
    <p:sldId id="313" r:id="rId7"/>
    <p:sldId id="314" r:id="rId8"/>
    <p:sldId id="315" r:id="rId9"/>
    <p:sldId id="316" r:id="rId10"/>
    <p:sldId id="318" r:id="rId11"/>
    <p:sldId id="317" r:id="rId12"/>
    <p:sldId id="319" r:id="rId13"/>
    <p:sldId id="29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ric Q" initials="LQ" lastIdx="1" clrIdx="0">
    <p:extLst>
      <p:ext uri="{19B8F6BF-5375-455C-9EA6-DF929625EA0E}">
        <p15:presenceInfo xmlns:p15="http://schemas.microsoft.com/office/powerpoint/2012/main" userId="31bb7f0ca6e23b4e" providerId="Windows Live"/>
      </p:ext>
    </p:extLst>
  </p:cmAuthor>
  <p:cmAuthor id="2" name="zxh" initials="z" lastIdx="1" clrIdx="1">
    <p:extLst>
      <p:ext uri="{19B8F6BF-5375-455C-9EA6-DF929625EA0E}">
        <p15:presenceInfo xmlns:p15="http://schemas.microsoft.com/office/powerpoint/2012/main" userId="zx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97C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3455" autoAdjust="0"/>
  </p:normalViewPr>
  <p:slideViewPr>
    <p:cSldViewPr snapToGrid="0">
      <p:cViewPr varScale="1">
        <p:scale>
          <a:sx n="91" d="100"/>
          <a:sy n="91" d="100"/>
        </p:scale>
        <p:origin x="38" y="8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60DC7-B5F2-4711-A3B3-D03C8EC76002}" type="datetimeFigureOut">
              <a:rPr lang="zh-CN" altLang="en-US" smtClean="0"/>
              <a:t>2020/8/4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A7650-A564-497B-8A1C-FEC1B54B7FB9}" type="slidenum">
              <a:rPr lang="zh-CN" altLang="en-US" smtClean="0"/>
              <a:t>‹#›</a:t>
            </a:fld>
            <a:endParaRPr lang="zh-CN" altLang="en-US"/>
          </a:p>
        </p:txBody>
      </p:sp>
    </p:spTree>
    <p:extLst>
      <p:ext uri="{BB962C8B-B14F-4D97-AF65-F5344CB8AC3E}">
        <p14:creationId xmlns:p14="http://schemas.microsoft.com/office/powerpoint/2010/main" val="329718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D9B0EB-E942-4443-BF55-328303DC5E6A}"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87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1A7650-A564-497B-8A1C-FEC1B54B7FB9}" type="slidenum">
              <a:rPr lang="zh-CN" altLang="en-US" smtClean="0"/>
              <a:t>2</a:t>
            </a:fld>
            <a:endParaRPr lang="zh-CN" altLang="en-US"/>
          </a:p>
        </p:txBody>
      </p:sp>
    </p:spTree>
    <p:extLst>
      <p:ext uri="{BB962C8B-B14F-4D97-AF65-F5344CB8AC3E}">
        <p14:creationId xmlns:p14="http://schemas.microsoft.com/office/powerpoint/2010/main" val="175380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1A7650-A564-497B-8A1C-FEC1B54B7FB9}" type="slidenum">
              <a:rPr lang="zh-CN" altLang="en-US" smtClean="0"/>
              <a:t>13</a:t>
            </a:fld>
            <a:endParaRPr lang="zh-CN" altLang="en-US"/>
          </a:p>
        </p:txBody>
      </p:sp>
    </p:spTree>
    <p:extLst>
      <p:ext uri="{BB962C8B-B14F-4D97-AF65-F5344CB8AC3E}">
        <p14:creationId xmlns:p14="http://schemas.microsoft.com/office/powerpoint/2010/main" val="3429883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304801" y="1346201"/>
            <a:ext cx="2391833" cy="1795463"/>
          </a:xfrm>
          <a:prstGeom prst="ellipse">
            <a:avLst/>
          </a:prstGeom>
          <a:noFill/>
          <a:ln w="12700">
            <a:solidFill>
              <a:srgbClr val="0078B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292929"/>
              </a:solidFill>
              <a:effectLst/>
              <a:uLnTx/>
              <a:uFillTx/>
              <a:latin typeface="Arial" charset="0"/>
              <a:ea typeface="宋体" charset="0"/>
            </a:endParaRPr>
          </a:p>
        </p:txBody>
      </p:sp>
      <p:sp>
        <p:nvSpPr>
          <p:cNvPr id="5" name="Rectangle 7"/>
          <p:cNvSpPr>
            <a:spLocks noChangeArrowheads="1"/>
          </p:cNvSpPr>
          <p:nvPr/>
        </p:nvSpPr>
        <p:spPr bwMode="hidden">
          <a:xfrm>
            <a:off x="0" y="1643063"/>
            <a:ext cx="6299200" cy="1143000"/>
          </a:xfrm>
          <a:prstGeom prst="rect">
            <a:avLst/>
          </a:prstGeom>
          <a:solidFill>
            <a:srgbClr val="0078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292929"/>
              </a:solidFill>
              <a:effectLst/>
              <a:uLnTx/>
              <a:uFillTx/>
              <a:latin typeface="Times New Roman" charset="0"/>
              <a:ea typeface="宋体" charset="0"/>
            </a:endParaRPr>
          </a:p>
        </p:txBody>
      </p:sp>
      <p:sp>
        <p:nvSpPr>
          <p:cNvPr id="6" name="Rectangle 8"/>
          <p:cNvSpPr>
            <a:spLocks noChangeArrowheads="1"/>
          </p:cNvSpPr>
          <p:nvPr/>
        </p:nvSpPr>
        <p:spPr bwMode="hidden">
          <a:xfrm>
            <a:off x="5283200" y="1643063"/>
            <a:ext cx="6299200" cy="1143000"/>
          </a:xfrm>
          <a:prstGeom prst="rect">
            <a:avLst/>
          </a:prstGeom>
          <a:gradFill rotWithShape="0">
            <a:gsLst>
              <a:gs pos="0">
                <a:srgbClr val="0078BF"/>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292929"/>
              </a:solidFill>
              <a:effectLst/>
              <a:uLnTx/>
              <a:uFillTx/>
              <a:latin typeface="Times New Roman" charset="0"/>
              <a:ea typeface="宋体" charset="0"/>
            </a:endParaRPr>
          </a:p>
        </p:txBody>
      </p:sp>
      <p:pic>
        <p:nvPicPr>
          <p:cNvPr id="9" name="Picture 12"/>
          <p:cNvPicPr>
            <a:picLocks noChangeAspect="1" noChangeArrowheads="1"/>
          </p:cNvPicPr>
          <p:nvPr/>
        </p:nvPicPr>
        <p:blipFill>
          <a:blip r:embed="rId2">
            <a:duotone>
              <a:prstClr val="black"/>
              <a:srgbClr val="0078BF">
                <a:tint val="45000"/>
                <a:satMod val="400000"/>
              </a:srgbClr>
            </a:duotone>
            <a:extLst>
              <a:ext uri="{28A0092B-C50C-407E-A947-70E740481C1C}">
                <a14:useLocalDpi xmlns:a14="http://schemas.microsoft.com/office/drawing/2010/main" val="0"/>
              </a:ext>
            </a:extLst>
          </a:blip>
          <a:srcRect/>
          <a:stretch>
            <a:fillRect/>
          </a:stretch>
        </p:blipFill>
        <p:spPr bwMode="auto">
          <a:xfrm>
            <a:off x="19051" y="6092826"/>
            <a:ext cx="12156016" cy="2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3"/>
          <p:cNvPicPr>
            <a:picLocks noChangeAspect="1" noChangeArrowheads="1"/>
          </p:cNvPicPr>
          <p:nvPr/>
        </p:nvPicPr>
        <p:blipFill>
          <a:blip r:embed="rId2">
            <a:duotone>
              <a:prstClr val="black"/>
              <a:srgbClr val="0078BF">
                <a:tint val="45000"/>
                <a:satMod val="400000"/>
              </a:srgbClr>
            </a:duotone>
            <a:extLst>
              <a:ext uri="{28A0092B-C50C-407E-A947-70E740481C1C}">
                <a14:useLocalDpi xmlns:a14="http://schemas.microsoft.com/office/drawing/2010/main" val="0"/>
              </a:ext>
            </a:extLst>
          </a:blip>
          <a:srcRect/>
          <a:stretch>
            <a:fillRect/>
          </a:stretch>
        </p:blipFill>
        <p:spPr bwMode="auto">
          <a:xfrm>
            <a:off x="1" y="1268414"/>
            <a:ext cx="12156017" cy="2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9442" name="Rectangle 2"/>
          <p:cNvSpPr>
            <a:spLocks noGrp="1" noChangeArrowheads="1"/>
          </p:cNvSpPr>
          <p:nvPr>
            <p:ph type="subTitle" idx="1"/>
          </p:nvPr>
        </p:nvSpPr>
        <p:spPr>
          <a:xfrm>
            <a:off x="4078818" y="4149726"/>
            <a:ext cx="6913033" cy="1336675"/>
          </a:xfrm>
        </p:spPr>
        <p:txBody>
          <a:bodyPr/>
          <a:lstStyle>
            <a:lvl1pPr marL="0" indent="0">
              <a:buFont typeface="Wingdings" pitchFamily="2" charset="2"/>
              <a:buNone/>
              <a:defRPr>
                <a:latin typeface="Arial" panose="020B0604020202020204" pitchFamily="34" charset="0"/>
                <a:ea typeface="等线" panose="02010600030101010101" pitchFamily="2" charset="-122"/>
                <a:cs typeface="Arial" panose="020B0604020202020204" pitchFamily="34"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117600" y="1412113"/>
            <a:ext cx="9874251" cy="1600200"/>
          </a:xfrm>
        </p:spPr>
        <p:txBody>
          <a:bodyPr anchor="ctr"/>
          <a:lstStyle>
            <a:lvl1pPr>
              <a:defRPr>
                <a:latin typeface="Arial" panose="020B0604020202020204" pitchFamily="34" charset="0"/>
                <a:ea typeface="等线" panose="02010600030101010101" pitchFamily="2" charset="-122"/>
                <a:cs typeface="Arial" panose="020B0604020202020204" pitchFamily="34" charset="0"/>
              </a:defRPr>
            </a:lvl1pPr>
          </a:lstStyle>
          <a:p>
            <a:r>
              <a:rPr lang="zh-CN" altLang="en-US" dirty="0"/>
              <a:t>单击此处编辑母版标题样式</a:t>
            </a:r>
          </a:p>
        </p:txBody>
      </p:sp>
      <p:pic>
        <p:nvPicPr>
          <p:cNvPr id="3" name="图片 2">
            <a:extLst>
              <a:ext uri="{FF2B5EF4-FFF2-40B4-BE49-F238E27FC236}">
                <a16:creationId xmlns:a16="http://schemas.microsoft.com/office/drawing/2014/main" id="{96FB30BD-9420-4578-B991-178307A370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1" y="201332"/>
            <a:ext cx="802495" cy="562901"/>
          </a:xfrm>
          <a:prstGeom prst="rect">
            <a:avLst/>
          </a:prstGeom>
        </p:spPr>
      </p:pic>
      <p:sp>
        <p:nvSpPr>
          <p:cNvPr id="11" name="文本框 10">
            <a:extLst>
              <a:ext uri="{FF2B5EF4-FFF2-40B4-BE49-F238E27FC236}">
                <a16:creationId xmlns:a16="http://schemas.microsoft.com/office/drawing/2014/main" id="{129C41D2-CF2E-474A-9E38-0A2101B8A1F8}"/>
              </a:ext>
            </a:extLst>
          </p:cNvPr>
          <p:cNvSpPr txBox="1"/>
          <p:nvPr userDrawn="1"/>
        </p:nvSpPr>
        <p:spPr>
          <a:xfrm>
            <a:off x="282574" y="734451"/>
            <a:ext cx="2628905" cy="307777"/>
          </a:xfrm>
          <a:prstGeom prst="rect">
            <a:avLst/>
          </a:prstGeom>
          <a:noFill/>
        </p:spPr>
        <p:txBody>
          <a:bodyPr wrap="square" rtlCol="0">
            <a:spAutoFit/>
          </a:bodyPr>
          <a:lstStyle/>
          <a:p>
            <a:pPr algn="dist"/>
            <a:r>
              <a:rPr lang="en-US" altLang="zh-CN" sz="1400" b="1" dirty="0">
                <a:solidFill>
                  <a:srgbClr val="0078BF"/>
                </a:solidFill>
                <a:latin typeface="+mn-lt"/>
                <a:cs typeface="Aharoni" panose="02010803020104030203" pitchFamily="2" charset="-79"/>
              </a:rPr>
              <a:t>HOHAI  UNIVERSITY</a:t>
            </a:r>
            <a:endParaRPr lang="zh-CN" altLang="en-US" sz="1400" b="1" dirty="0">
              <a:solidFill>
                <a:srgbClr val="0078BF"/>
              </a:solidFill>
              <a:latin typeface="+mn-lt"/>
              <a:cs typeface="Aharoni" panose="02010803020104030203" pitchFamily="2" charset="-79"/>
            </a:endParaRPr>
          </a:p>
        </p:txBody>
      </p:sp>
      <p:pic>
        <p:nvPicPr>
          <p:cNvPr id="18" name="图片 17" descr="图片包含 浅色, 交通, 天空, 停止&#10;&#10;自动生成的说明">
            <a:extLst>
              <a:ext uri="{FF2B5EF4-FFF2-40B4-BE49-F238E27FC236}">
                <a16:creationId xmlns:a16="http://schemas.microsoft.com/office/drawing/2014/main" id="{BB3F7E4D-1A8A-459D-BCC5-DEC60E69925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53385" y="292368"/>
            <a:ext cx="1758095" cy="436851"/>
          </a:xfrm>
          <a:prstGeom prst="rect">
            <a:avLst/>
          </a:prstGeom>
        </p:spPr>
      </p:pic>
      <p:pic>
        <p:nvPicPr>
          <p:cNvPr id="27" name="图片 26" descr="图片包含 树, 户外, 房屋, 草&#10;&#10;自动生成的说明">
            <a:extLst>
              <a:ext uri="{FF2B5EF4-FFF2-40B4-BE49-F238E27FC236}">
                <a16:creationId xmlns:a16="http://schemas.microsoft.com/office/drawing/2014/main" id="{0B0B9D09-B32B-40A1-934B-D3F1D1A06853}"/>
              </a:ext>
            </a:extLst>
          </p:cNvPr>
          <p:cNvPicPr>
            <a:picLocks noChangeAspect="1"/>
          </p:cNvPicPr>
          <p:nvPr userDrawn="1"/>
        </p:nvPicPr>
        <p:blipFill>
          <a:blip r:embed="rId5">
            <a:extLst>
              <a:ext uri="{BEBA8EAE-BF5A-486C-A8C5-ECC9F3942E4B}">
                <a14:imgProps xmlns:a14="http://schemas.microsoft.com/office/drawing/2010/main">
                  <a14:imgLayer r:embed="rId6">
                    <a14:imgEffect>
                      <a14:backgroundRemoval t="9416" b="97078" l="1319" r="99780">
                        <a14:foregroundMark x1="66593" y1="74351" x2="69011" y2="71429"/>
                        <a14:foregroundMark x1="70549" y1="68182" x2="72308" y2="64286"/>
                        <a14:foregroundMark x1="71648" y1="70779" x2="73407" y2="76299"/>
                        <a14:foregroundMark x1="73187" y1="75000" x2="75604" y2="64935"/>
                        <a14:foregroundMark x1="69231" y1="80844" x2="68571" y2="82792"/>
                        <a14:foregroundMark x1="65714" y1="83766" x2="69231" y2="88961"/>
                        <a14:foregroundMark x1="66593" y1="85714" x2="90139" y2="88921"/>
                        <a14:foregroundMark x1="88221" y1="80663" x2="86593" y2="66234"/>
                        <a14:foregroundMark x1="88571" y1="83766" x2="88318" y2="81524"/>
                        <a14:foregroundMark x1="4615" y1="98377" x2="35165" y2="88312"/>
                        <a14:foregroundMark x1="35165" y1="88312" x2="99560" y2="94481"/>
                        <a14:foregroundMark x1="75604" y1="94156" x2="10769" y2="95455"/>
                        <a14:foregroundMark x1="16923" y1="97078" x2="16923" y2="97078"/>
                        <a14:foregroundMark x1="19341" y1="96104" x2="1319" y2="93831"/>
                        <a14:foregroundMark x1="8352" y1="86688" x2="3736" y2="82143"/>
                        <a14:foregroundMark x1="92747" y1="88636" x2="97802" y2="68182"/>
                        <a14:foregroundMark x1="94725" y1="88636" x2="98462" y2="70779"/>
                        <a14:foregroundMark x1="98022" y1="87013" x2="98022" y2="60714"/>
                        <a14:foregroundMark x1="96484" y1="83117" x2="90330" y2="82468"/>
                        <a14:foregroundMark x1="92747" y1="84416" x2="95165" y2="86688"/>
                        <a14:foregroundMark x1="97582" y1="87662" x2="99780" y2="87987"/>
                        <a14:foregroundMark x1="96044" y1="88312" x2="93407" y2="88636"/>
                        <a14:foregroundMark x1="95385" y1="62338" x2="95385" y2="49675"/>
                        <a14:foregroundMark x1="98462" y1="55844" x2="98462" y2="43831"/>
                        <a14:foregroundMark x1="92967" y1="49351" x2="89890" y2="40260"/>
                        <a14:foregroundMark x1="83516" y1="41234" x2="89011" y2="37662"/>
                        <a14:foregroundMark x1="93407" y1="38312" x2="98022" y2="37338"/>
                        <a14:backgroundMark x1="13846" y1="39286" x2="15604" y2="39286"/>
                        <a14:backgroundMark x1="71648" y1="39935" x2="74286" y2="40260"/>
                        <a14:backgroundMark x1="76703" y1="41883" x2="75165" y2="39286"/>
                        <a14:backgroundMark x1="97281" y1="87712" x2="97358" y2="88150"/>
                        <a14:backgroundMark x1="39121" y1="37662" x2="50330" y2="36039"/>
                      </a14:backgroundRemoval>
                    </a14:imgEffect>
                  </a14:imgLayer>
                </a14:imgProps>
              </a:ext>
              <a:ext uri="{28A0092B-C50C-407E-A947-70E740481C1C}">
                <a14:useLocalDpi xmlns:a14="http://schemas.microsoft.com/office/drawing/2010/main" val="0"/>
              </a:ext>
            </a:extLst>
          </a:blip>
          <a:stretch>
            <a:fillRect/>
          </a:stretch>
        </p:blipFill>
        <p:spPr>
          <a:xfrm>
            <a:off x="9492289" y="-376928"/>
            <a:ext cx="3078224" cy="1562791"/>
          </a:xfrm>
          <a:prstGeom prst="ellipse">
            <a:avLst/>
          </a:prstGeom>
          <a:effectLst>
            <a:softEdge rad="127000"/>
          </a:effectLst>
        </p:spPr>
      </p:pic>
    </p:spTree>
    <p:extLst>
      <p:ext uri="{BB962C8B-B14F-4D97-AF65-F5344CB8AC3E}">
        <p14:creationId xmlns:p14="http://schemas.microsoft.com/office/powerpoint/2010/main" val="753405055"/>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等线"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panose="020B0604020202020204" pitchFamily="34" charset="0"/>
                <a:ea typeface="等线" panose="02010600030101010101" pitchFamily="2" charset="-122"/>
                <a:cs typeface="Arial" panose="020B0604020202020204" pitchFamily="34" charset="0"/>
              </a:defRPr>
            </a:lvl1pPr>
            <a:lvl2pPr>
              <a:defRPr>
                <a:latin typeface="Arial" panose="020B0604020202020204" pitchFamily="34" charset="0"/>
                <a:ea typeface="等线" panose="02010600030101010101" pitchFamily="2" charset="-122"/>
                <a:cs typeface="Arial" panose="020B0604020202020204" pitchFamily="34" charset="0"/>
              </a:defRPr>
            </a:lvl2pPr>
            <a:lvl3pPr>
              <a:defRPr>
                <a:latin typeface="Arial" panose="020B0604020202020204" pitchFamily="34" charset="0"/>
                <a:ea typeface="等线" panose="02010600030101010101" pitchFamily="2" charset="-122"/>
                <a:cs typeface="Arial" panose="020B0604020202020204" pitchFamily="34" charset="0"/>
              </a:defRPr>
            </a:lvl3pPr>
            <a:lvl4pPr>
              <a:defRPr>
                <a:latin typeface="Arial" panose="020B0604020202020204" pitchFamily="34" charset="0"/>
                <a:ea typeface="等线" panose="02010600030101010101" pitchFamily="2" charset="-122"/>
                <a:cs typeface="Arial" panose="020B0604020202020204" pitchFamily="34" charset="0"/>
              </a:defRPr>
            </a:lvl4pPr>
            <a:lvl5pPr>
              <a:defRPr>
                <a:latin typeface="Arial" panose="020B0604020202020204" pitchFamily="34" charset="0"/>
                <a:ea typeface="等线" panose="02010600030101010101" pitchFamily="2" charset="-122"/>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9"/>
          <p:cNvSpPr>
            <a:spLocks noGrp="1" noChangeArrowheads="1"/>
          </p:cNvSpPr>
          <p:nvPr>
            <p:ph type="sldNum" sz="quarter" idx="10"/>
          </p:nvPr>
        </p:nvSpPr>
        <p:spPr>
          <a:xfrm>
            <a:off x="11283951" y="6356350"/>
            <a:ext cx="668867" cy="457200"/>
          </a:xfrm>
          <a:prstGeom prst="rect">
            <a:avLst/>
          </a:prstGeom>
        </p:spPr>
        <p:txBody>
          <a:bodyPr/>
          <a:lstStyle>
            <a:lvl1pPr>
              <a:defRPr sz="1600" smtClean="0"/>
            </a:lvl1p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a:t>
            </a:fld>
            <a:endParaRPr lang="en-US" altLang="zh-CN" dirty="0">
              <a:solidFill>
                <a:srgbClr val="292929"/>
              </a:solidFill>
              <a:latin typeface="Times New Roman" charset="0"/>
            </a:endParaRPr>
          </a:p>
        </p:txBody>
      </p:sp>
    </p:spTree>
    <p:extLst>
      <p:ext uri="{BB962C8B-B14F-4D97-AF65-F5344CB8AC3E}">
        <p14:creationId xmlns:p14="http://schemas.microsoft.com/office/powerpoint/2010/main" val="3345651713"/>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B2CE2-5DBD-463E-9C3B-8D6DC8107D8D}"/>
              </a:ext>
            </a:extLst>
          </p:cNvPr>
          <p:cNvSpPr>
            <a:spLocks noGrp="1"/>
          </p:cNvSpPr>
          <p:nvPr>
            <p:ph type="title"/>
          </p:nvPr>
        </p:nvSpPr>
        <p:spPr/>
        <p:txBody>
          <a:bodyPr/>
          <a:lstStyle>
            <a:lvl1pPr>
              <a:defRPr>
                <a:latin typeface="Arial" panose="020B0604020202020204" pitchFamily="34" charset="0"/>
                <a:ea typeface="等线"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4DF9E62D-4244-437D-A1A0-4E5D668C72AF}"/>
              </a:ext>
            </a:extLst>
          </p:cNvPr>
          <p:cNvSpPr>
            <a:spLocks noGrp="1"/>
          </p:cNvSpPr>
          <p:nvPr>
            <p:ph idx="1"/>
          </p:nvPr>
        </p:nvSpPr>
        <p:spPr>
          <a:xfrm>
            <a:off x="1" y="1278195"/>
            <a:ext cx="11480800" cy="922080"/>
          </a:xfrm>
        </p:spPr>
        <p:txBody>
          <a:bodyPr/>
          <a:lstStyle>
            <a:lvl1pPr>
              <a:defRPr>
                <a:latin typeface="Arial" panose="020B0604020202020204" pitchFamily="34" charset="0"/>
                <a:ea typeface="等线" panose="02010600030101010101" pitchFamily="2" charset="-122"/>
                <a:cs typeface="Arial" panose="020B0604020202020204" pitchFamily="34" charset="0"/>
              </a:defRPr>
            </a:lvl1pPr>
          </a:lstStyle>
          <a:p>
            <a:endParaRPr lang="en-US" altLang="zh-CN" sz="2400" dirty="0"/>
          </a:p>
        </p:txBody>
      </p:sp>
      <p:sp>
        <p:nvSpPr>
          <p:cNvPr id="4" name="Rectangle 9">
            <a:extLst>
              <a:ext uri="{FF2B5EF4-FFF2-40B4-BE49-F238E27FC236}">
                <a16:creationId xmlns:a16="http://schemas.microsoft.com/office/drawing/2014/main" id="{EEC62FC4-4B03-4D66-9817-87768A304564}"/>
              </a:ext>
            </a:extLst>
          </p:cNvPr>
          <p:cNvSpPr>
            <a:spLocks noGrp="1" noChangeArrowheads="1"/>
          </p:cNvSpPr>
          <p:nvPr>
            <p:ph type="sldNum" sz="quarter" idx="10"/>
          </p:nvPr>
        </p:nvSpPr>
        <p:spPr>
          <a:xfrm>
            <a:off x="11283951" y="6356350"/>
            <a:ext cx="668867" cy="457200"/>
          </a:xfrm>
          <a:prstGeom prst="rect">
            <a:avLst/>
          </a:prstGeom>
        </p:spPr>
        <p:txBody>
          <a:bodyPr/>
          <a:lstStyle>
            <a:lvl1pPr>
              <a:defRPr sz="1600" smtClean="0"/>
            </a:lvl1p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a:t>
            </a:fld>
            <a:endParaRPr lang="en-US" altLang="zh-CN" dirty="0">
              <a:solidFill>
                <a:srgbClr val="292929"/>
              </a:solidFill>
              <a:latin typeface="Times New Roman" charset="0"/>
            </a:endParaRPr>
          </a:p>
        </p:txBody>
      </p:sp>
    </p:spTree>
    <p:extLst>
      <p:ext uri="{BB962C8B-B14F-4D97-AF65-F5344CB8AC3E}">
        <p14:creationId xmlns:p14="http://schemas.microsoft.com/office/powerpoint/2010/main" val="1863649912"/>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844800" cy="101600"/>
          </a:xfrm>
          <a:prstGeom prst="rect">
            <a:avLst/>
          </a:prstGeom>
          <a:solidFill>
            <a:srgbClr val="0078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292929"/>
              </a:solidFill>
              <a:effectLst/>
              <a:uLnTx/>
              <a:uFillTx/>
              <a:latin typeface="Times New Roman" charset="0"/>
              <a:ea typeface="宋体" charset="0"/>
            </a:endParaRPr>
          </a:p>
        </p:txBody>
      </p:sp>
      <p:sp>
        <p:nvSpPr>
          <p:cNvPr id="1027" name="Rectangle 3"/>
          <p:cNvSpPr>
            <a:spLocks noChangeArrowheads="1"/>
          </p:cNvSpPr>
          <p:nvPr/>
        </p:nvSpPr>
        <p:spPr bwMode="auto">
          <a:xfrm>
            <a:off x="1930400" y="1125538"/>
            <a:ext cx="9652000" cy="101600"/>
          </a:xfrm>
          <a:prstGeom prst="rect">
            <a:avLst/>
          </a:prstGeom>
          <a:gradFill rotWithShape="0">
            <a:gsLst>
              <a:gs pos="0">
                <a:srgbClr val="0078BF"/>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292929"/>
              </a:solidFill>
              <a:effectLst/>
              <a:uLnTx/>
              <a:uFillTx/>
              <a:latin typeface="Times New Roman" charset="0"/>
              <a:ea typeface="宋体" charset="0"/>
            </a:endParaRPr>
          </a:p>
        </p:txBody>
      </p:sp>
      <p:sp>
        <p:nvSpPr>
          <p:cNvPr id="1028" name="Rectangle 5"/>
          <p:cNvSpPr>
            <a:spLocks noGrp="1" noChangeArrowheads="1"/>
          </p:cNvSpPr>
          <p:nvPr>
            <p:ph type="body" idx="1"/>
          </p:nvPr>
        </p:nvSpPr>
        <p:spPr bwMode="auto">
          <a:xfrm>
            <a:off x="624418" y="1484313"/>
            <a:ext cx="10856383" cy="43926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10"/>
          <p:cNvPicPr>
            <a:picLocks noChangeAspect="1" noChangeArrowheads="1"/>
          </p:cNvPicPr>
          <p:nvPr/>
        </p:nvPicPr>
        <p:blipFill>
          <a:blip r:embed="rId5">
            <a:duotone>
              <a:prstClr val="black"/>
              <a:srgbClr val="0078BF">
                <a:tint val="45000"/>
                <a:satMod val="400000"/>
              </a:srgbClr>
            </a:duotone>
            <a:extLst>
              <a:ext uri="{28A0092B-C50C-407E-A947-70E740481C1C}">
                <a14:useLocalDpi xmlns:a14="http://schemas.microsoft.com/office/drawing/2010/main" val="0"/>
              </a:ext>
            </a:extLst>
          </a:blip>
          <a:srcRect/>
          <a:stretch>
            <a:fillRect/>
          </a:stretch>
        </p:blipFill>
        <p:spPr bwMode="auto">
          <a:xfrm>
            <a:off x="19051" y="6208714"/>
            <a:ext cx="12156016" cy="2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Picture 11" descr="校徽"/>
          <p:cNvSpPr>
            <a:spLocks noChangeAspect="1" noChangeArrowheads="1"/>
          </p:cNvSpPr>
          <p:nvPr/>
        </p:nvSpPr>
        <p:spPr bwMode="auto">
          <a:xfrm>
            <a:off x="0" y="49213"/>
            <a:ext cx="1126067" cy="100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292929"/>
              </a:solidFill>
              <a:effectLst/>
              <a:uLnTx/>
              <a:uFillTx/>
              <a:latin typeface="Times New Roman" charset="0"/>
              <a:ea typeface="宋体" charset="0"/>
            </a:endParaRPr>
          </a:p>
        </p:txBody>
      </p:sp>
      <p:sp>
        <p:nvSpPr>
          <p:cNvPr id="1032" name="Rectangle 4"/>
          <p:cNvSpPr>
            <a:spLocks noGrp="1" noChangeArrowheads="1"/>
          </p:cNvSpPr>
          <p:nvPr>
            <p:ph type="title"/>
          </p:nvPr>
        </p:nvSpPr>
        <p:spPr bwMode="auto">
          <a:xfrm>
            <a:off x="1007534" y="404813"/>
            <a:ext cx="10176933" cy="57626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33" name="Picture 11" descr="校徽"/>
          <p:cNvSpPr>
            <a:spLocks noChangeAspect="1" noChangeArrowheads="1"/>
          </p:cNvSpPr>
          <p:nvPr userDrawn="1"/>
        </p:nvSpPr>
        <p:spPr bwMode="auto">
          <a:xfrm>
            <a:off x="143934" y="188914"/>
            <a:ext cx="886884" cy="7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292929"/>
              </a:solidFill>
              <a:effectLst/>
              <a:uLnTx/>
              <a:uFillTx/>
              <a:latin typeface="Times New Roman" charset="0"/>
              <a:ea typeface="宋体" charset="0"/>
            </a:endParaRPr>
          </a:p>
        </p:txBody>
      </p:sp>
      <p:pic>
        <p:nvPicPr>
          <p:cNvPr id="11" name="图片 10">
            <a:extLst>
              <a:ext uri="{FF2B5EF4-FFF2-40B4-BE49-F238E27FC236}">
                <a16:creationId xmlns:a16="http://schemas.microsoft.com/office/drawing/2014/main" id="{49B52361-6395-4F1E-9E64-13AF5BA0906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6127" y="269413"/>
            <a:ext cx="802495" cy="562901"/>
          </a:xfrm>
          <a:prstGeom prst="rect">
            <a:avLst/>
          </a:prstGeom>
        </p:spPr>
      </p:pic>
      <p:pic>
        <p:nvPicPr>
          <p:cNvPr id="13" name="图片 12" descr="图片包含 树, 户外, 房屋, 草&#10;&#10;自动生成的说明">
            <a:extLst>
              <a:ext uri="{FF2B5EF4-FFF2-40B4-BE49-F238E27FC236}">
                <a16:creationId xmlns:a16="http://schemas.microsoft.com/office/drawing/2014/main" id="{AD28BCA7-5F2C-4164-AEC9-BDCCA54DB349}"/>
              </a:ext>
            </a:extLst>
          </p:cNvPr>
          <p:cNvPicPr>
            <a:picLocks noChangeAspect="1"/>
          </p:cNvPicPr>
          <p:nvPr userDrawn="1"/>
        </p:nvPicPr>
        <p:blipFill>
          <a:blip r:embed="rId7">
            <a:extLst>
              <a:ext uri="{BEBA8EAE-BF5A-486C-A8C5-ECC9F3942E4B}">
                <a14:imgProps xmlns:a14="http://schemas.microsoft.com/office/drawing/2010/main">
                  <a14:imgLayer r:embed="rId8">
                    <a14:imgEffect>
                      <a14:backgroundRemoval t="9416" b="97078" l="1319" r="99780">
                        <a14:foregroundMark x1="66593" y1="74351" x2="69011" y2="71429"/>
                        <a14:foregroundMark x1="70549" y1="68182" x2="72308" y2="64286"/>
                        <a14:foregroundMark x1="71648" y1="70779" x2="73407" y2="76299"/>
                        <a14:foregroundMark x1="73187" y1="75000" x2="75604" y2="64935"/>
                        <a14:foregroundMark x1="69231" y1="80844" x2="68571" y2="82792"/>
                        <a14:foregroundMark x1="65714" y1="83766" x2="69231" y2="88961"/>
                        <a14:foregroundMark x1="66593" y1="85714" x2="90139" y2="88921"/>
                        <a14:foregroundMark x1="88221" y1="80663" x2="86593" y2="66234"/>
                        <a14:foregroundMark x1="88571" y1="83766" x2="88318" y2="81524"/>
                        <a14:foregroundMark x1="4615" y1="98377" x2="35165" y2="88312"/>
                        <a14:foregroundMark x1="35165" y1="88312" x2="99560" y2="94481"/>
                        <a14:foregroundMark x1="75604" y1="94156" x2="10769" y2="95455"/>
                        <a14:foregroundMark x1="16923" y1="97078" x2="16923" y2="97078"/>
                        <a14:foregroundMark x1="19341" y1="96104" x2="1319" y2="93831"/>
                        <a14:foregroundMark x1="8352" y1="86688" x2="3736" y2="82143"/>
                        <a14:foregroundMark x1="92747" y1="88636" x2="97802" y2="68182"/>
                        <a14:foregroundMark x1="94725" y1="88636" x2="98462" y2="70779"/>
                        <a14:foregroundMark x1="98022" y1="87013" x2="98022" y2="60714"/>
                        <a14:foregroundMark x1="96484" y1="83117" x2="90330" y2="82468"/>
                        <a14:foregroundMark x1="92747" y1="84416" x2="95165" y2="86688"/>
                        <a14:foregroundMark x1="97582" y1="87662" x2="99780" y2="87987"/>
                        <a14:foregroundMark x1="96044" y1="88312" x2="93407" y2="88636"/>
                        <a14:foregroundMark x1="95385" y1="62338" x2="95385" y2="49675"/>
                        <a14:foregroundMark x1="98462" y1="55844" x2="98462" y2="43831"/>
                        <a14:foregroundMark x1="92967" y1="49351" x2="89890" y2="40260"/>
                        <a14:foregroundMark x1="83516" y1="41234" x2="89011" y2="37662"/>
                        <a14:foregroundMark x1="93407" y1="38312" x2="98022" y2="37338"/>
                        <a14:backgroundMark x1="13846" y1="39286" x2="15604" y2="39286"/>
                        <a14:backgroundMark x1="71648" y1="39935" x2="74286" y2="40260"/>
                        <a14:backgroundMark x1="76703" y1="41883" x2="75165" y2="39286"/>
                        <a14:backgroundMark x1="97281" y1="87712" x2="97358" y2="88150"/>
                        <a14:backgroundMark x1="39121" y1="37662" x2="50330" y2="36039"/>
                      </a14:backgroundRemoval>
                    </a14:imgEffect>
                  </a14:imgLayer>
                </a14:imgProps>
              </a:ext>
              <a:ext uri="{28A0092B-C50C-407E-A947-70E740481C1C}">
                <a14:useLocalDpi xmlns:a14="http://schemas.microsoft.com/office/drawing/2010/main" val="0"/>
              </a:ext>
            </a:extLst>
          </a:blip>
          <a:stretch>
            <a:fillRect/>
          </a:stretch>
        </p:blipFill>
        <p:spPr>
          <a:xfrm>
            <a:off x="9664267" y="-437253"/>
            <a:ext cx="3078224" cy="1562791"/>
          </a:xfrm>
          <a:prstGeom prst="ellipse">
            <a:avLst/>
          </a:prstGeom>
          <a:effectLst>
            <a:softEdge rad="127000"/>
          </a:effectLst>
        </p:spPr>
      </p:pic>
    </p:spTree>
    <p:extLst>
      <p:ext uri="{BB962C8B-B14F-4D97-AF65-F5344CB8AC3E}">
        <p14:creationId xmlns:p14="http://schemas.microsoft.com/office/powerpoint/2010/main" val="3436907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wedge/>
  </p:transition>
  <p:hf hdr="0" ftr="0"/>
  <p:txStyles>
    <p:titleStyle>
      <a:lvl1pPr algn="ctr" rtl="0" eaLnBrk="0" fontAlgn="base" hangingPunct="0">
        <a:spcBef>
          <a:spcPct val="0"/>
        </a:spcBef>
        <a:spcAft>
          <a:spcPct val="0"/>
        </a:spcAft>
        <a:defRPr kumimoji="1" sz="3200">
          <a:solidFill>
            <a:schemeClr val="tx1"/>
          </a:solidFill>
          <a:latin typeface="Arial" panose="020B0604020202020204" pitchFamily="34" charset="0"/>
          <a:ea typeface="等线" panose="02010600030101010101" pitchFamily="2" charset="-122"/>
          <a:cs typeface="Arial" panose="020B0604020202020204" pitchFamily="34" charset="0"/>
        </a:defRPr>
      </a:lvl1pPr>
      <a:lvl2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2pPr>
      <a:lvl3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3pPr>
      <a:lvl4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4pPr>
      <a:lvl5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rgbClr val="0078BF"/>
        </a:buClr>
        <a:buSzPct val="70000"/>
        <a:buFont typeface="Wingdings" charset="0"/>
        <a:buChar char="n"/>
        <a:defRPr kumimoji="1" sz="2800">
          <a:solidFill>
            <a:schemeClr val="tx1"/>
          </a:solidFill>
          <a:latin typeface="Arial" panose="020B0604020202020204" pitchFamily="34" charset="0"/>
          <a:ea typeface="等线" panose="02010600030101010101" pitchFamily="2" charset="-122"/>
          <a:cs typeface="Arial" panose="020B0604020202020204" pitchFamily="34" charset="0"/>
        </a:defRPr>
      </a:lvl1pPr>
      <a:lvl2pPr marL="889000" indent="-439738" algn="l" rtl="0" eaLnBrk="0" fontAlgn="base" hangingPunct="0">
        <a:spcBef>
          <a:spcPct val="20000"/>
        </a:spcBef>
        <a:spcAft>
          <a:spcPct val="0"/>
        </a:spcAft>
        <a:buClr>
          <a:srgbClr val="0078BF"/>
        </a:buClr>
        <a:buSzPct val="65000"/>
        <a:buFont typeface="Wingdings" panose="05000000000000000000" pitchFamily="2" charset="2"/>
        <a:buChar char="l"/>
        <a:defRPr kumimoji="1" sz="2400">
          <a:solidFill>
            <a:schemeClr val="tx1"/>
          </a:solidFill>
          <a:latin typeface="Arial" panose="020B0604020202020204" pitchFamily="34" charset="0"/>
          <a:ea typeface="等线" panose="02010600030101010101" pitchFamily="2" charset="-122"/>
          <a:cs typeface="Arial" panose="020B0604020202020204" pitchFamily="34" charset="0"/>
        </a:defRPr>
      </a:lvl2pPr>
      <a:lvl3pPr marL="1293813" indent="-403225" algn="l" rtl="0" eaLnBrk="0" fontAlgn="base" hangingPunct="0">
        <a:spcBef>
          <a:spcPct val="20000"/>
        </a:spcBef>
        <a:spcAft>
          <a:spcPct val="0"/>
        </a:spcAft>
        <a:buClr>
          <a:srgbClr val="0078BF"/>
        </a:buClr>
        <a:buSzPct val="70000"/>
        <a:buFont typeface="Wingdings" panose="05000000000000000000" pitchFamily="2" charset="2"/>
        <a:buChar char="p"/>
        <a:defRPr kumimoji="1" sz="2000">
          <a:solidFill>
            <a:schemeClr val="tx1"/>
          </a:solidFill>
          <a:latin typeface="Arial" panose="020B0604020202020204" pitchFamily="34" charset="0"/>
          <a:ea typeface="等线" panose="02010600030101010101" pitchFamily="2" charset="-122"/>
          <a:cs typeface="Arial" panose="020B0604020202020204" pitchFamily="34" charset="0"/>
        </a:defRPr>
      </a:lvl3pPr>
      <a:lvl4pPr marL="1681163" indent="-385763" algn="l" rtl="0" eaLnBrk="0" fontAlgn="base" hangingPunct="0">
        <a:spcBef>
          <a:spcPct val="20000"/>
        </a:spcBef>
        <a:spcAft>
          <a:spcPct val="0"/>
        </a:spcAft>
        <a:buClr>
          <a:srgbClr val="0078BF"/>
        </a:buClr>
        <a:buSzPct val="75000"/>
        <a:buFont typeface="Arial" panose="020B0604020202020204" pitchFamily="34" charset="0"/>
        <a:buChar char="•"/>
        <a:defRPr kumimoji="1" sz="2000">
          <a:solidFill>
            <a:schemeClr val="tx1"/>
          </a:solidFill>
          <a:latin typeface="Arial" panose="020B0604020202020204" pitchFamily="34" charset="0"/>
          <a:ea typeface="等线" panose="02010600030101010101" pitchFamily="2" charset="-122"/>
          <a:cs typeface="Arial" panose="020B0604020202020204" pitchFamily="34" charset="0"/>
        </a:defRPr>
      </a:lvl4pPr>
      <a:lvl5pPr marL="2070100" indent="-387350" algn="l" rtl="0" eaLnBrk="0" fontAlgn="base" hangingPunct="0">
        <a:spcBef>
          <a:spcPct val="20000"/>
        </a:spcBef>
        <a:spcAft>
          <a:spcPct val="0"/>
        </a:spcAft>
        <a:buClr>
          <a:srgbClr val="0078BF"/>
        </a:buClr>
        <a:buSzPct val="70000"/>
        <a:buFont typeface="Wingdings" panose="05000000000000000000" pitchFamily="2" charset="2"/>
        <a:buChar char="u"/>
        <a:defRPr kumimoji="1" sz="1600">
          <a:solidFill>
            <a:schemeClr val="tx1"/>
          </a:solidFill>
          <a:latin typeface="Arial" panose="020B0604020202020204" pitchFamily="34" charset="0"/>
          <a:ea typeface="等线" panose="02010600030101010101" pitchFamily="2" charset="-122"/>
          <a:cs typeface="Arial" panose="020B0604020202020204" pitchFamily="34"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530F5A58-D492-4721-ACAD-F5AEC8665819}"/>
              </a:ext>
            </a:extLst>
          </p:cNvPr>
          <p:cNvSpPr>
            <a:spLocks noGrp="1"/>
          </p:cNvSpPr>
          <p:nvPr>
            <p:ph type="subTitle" idx="1"/>
          </p:nvPr>
        </p:nvSpPr>
        <p:spPr>
          <a:xfrm>
            <a:off x="2092421" y="3917358"/>
            <a:ext cx="7924607" cy="606972"/>
          </a:xfrm>
        </p:spPr>
        <p:txBody>
          <a:bodyPr/>
          <a:lstStyle/>
          <a:p>
            <a:pPr algn="ctr"/>
            <a:r>
              <a:rPr lang="zh-CN" altLang="en-US" sz="3200" baseline="30000" dirty="0">
                <a:latin typeface="微软雅黑" panose="020B0503020204020204" pitchFamily="34" charset="-122"/>
                <a:ea typeface="微软雅黑" panose="020B0503020204020204" pitchFamily="34" charset="-122"/>
              </a:rPr>
              <a:t>关系抽取</a:t>
            </a:r>
          </a:p>
        </p:txBody>
      </p:sp>
      <p:sp>
        <p:nvSpPr>
          <p:cNvPr id="3" name="标题 2">
            <a:extLst>
              <a:ext uri="{FF2B5EF4-FFF2-40B4-BE49-F238E27FC236}">
                <a16:creationId xmlns:a16="http://schemas.microsoft.com/office/drawing/2014/main" id="{6327FC52-9BC0-4100-B26B-972B8BE156A5}"/>
              </a:ext>
            </a:extLst>
          </p:cNvPr>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论文阅读汇报</a:t>
            </a:r>
          </a:p>
        </p:txBody>
      </p:sp>
      <p:sp>
        <p:nvSpPr>
          <p:cNvPr id="4" name="副标题 1">
            <a:extLst>
              <a:ext uri="{FF2B5EF4-FFF2-40B4-BE49-F238E27FC236}">
                <a16:creationId xmlns:a16="http://schemas.microsoft.com/office/drawing/2014/main" id="{2B3D7344-8188-4E03-8B01-8591E63361AD}"/>
              </a:ext>
            </a:extLst>
          </p:cNvPr>
          <p:cNvSpPr txBox="1">
            <a:spLocks/>
          </p:cNvSpPr>
          <p:nvPr/>
        </p:nvSpPr>
        <p:spPr bwMode="auto">
          <a:xfrm>
            <a:off x="2291448" y="5429376"/>
            <a:ext cx="7405688" cy="373626"/>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0078BF"/>
              </a:buClr>
              <a:buSzPct val="70000"/>
              <a:buFont typeface="Wingdings" pitchFamily="2" charset="2"/>
              <a:buNone/>
              <a:defRPr kumimoji="1" sz="2800">
                <a:solidFill>
                  <a:schemeClr val="tx1"/>
                </a:solidFill>
                <a:latin typeface="等线" panose="02010600030101010101" pitchFamily="2" charset="-122"/>
                <a:ea typeface="等线" panose="02010600030101010101" pitchFamily="2" charset="-122"/>
                <a:cs typeface="Arial" panose="020B0604020202020204" pitchFamily="34" charset="0"/>
              </a:defRPr>
            </a:lvl1pPr>
            <a:lvl2pPr marL="889000" indent="-439738" algn="l" rtl="0" eaLnBrk="0" fontAlgn="base" hangingPunct="0">
              <a:spcBef>
                <a:spcPct val="20000"/>
              </a:spcBef>
              <a:spcAft>
                <a:spcPct val="0"/>
              </a:spcAft>
              <a:buClr>
                <a:srgbClr val="0078BF"/>
              </a:buClr>
              <a:buSzPct val="65000"/>
              <a:buFont typeface="Wingdings" panose="05000000000000000000" pitchFamily="2" charset="2"/>
              <a:buChar char="l"/>
              <a:defRPr kumimoji="1" sz="2400">
                <a:solidFill>
                  <a:schemeClr val="tx1"/>
                </a:solidFill>
                <a:latin typeface="Arial" panose="020B0604020202020204" pitchFamily="34" charset="0"/>
                <a:ea typeface="等线" panose="02010600030101010101" pitchFamily="2" charset="-122"/>
                <a:cs typeface="Arial" panose="020B0604020202020204" pitchFamily="34" charset="0"/>
              </a:defRPr>
            </a:lvl2pPr>
            <a:lvl3pPr marL="1293813" indent="-403225" algn="l" rtl="0" eaLnBrk="0" fontAlgn="base" hangingPunct="0">
              <a:spcBef>
                <a:spcPct val="20000"/>
              </a:spcBef>
              <a:spcAft>
                <a:spcPct val="0"/>
              </a:spcAft>
              <a:buClr>
                <a:srgbClr val="0078BF"/>
              </a:buClr>
              <a:buSzPct val="70000"/>
              <a:buFont typeface="Wingdings" panose="05000000000000000000" pitchFamily="2" charset="2"/>
              <a:buChar char="p"/>
              <a:defRPr kumimoji="1" sz="2000">
                <a:solidFill>
                  <a:schemeClr val="tx1"/>
                </a:solidFill>
                <a:latin typeface="Arial" panose="020B0604020202020204" pitchFamily="34" charset="0"/>
                <a:ea typeface="等线" panose="02010600030101010101" pitchFamily="2" charset="-122"/>
                <a:cs typeface="Arial" panose="020B0604020202020204" pitchFamily="34" charset="0"/>
              </a:defRPr>
            </a:lvl3pPr>
            <a:lvl4pPr marL="1681163" indent="-385763" algn="l" rtl="0" eaLnBrk="0" fontAlgn="base" hangingPunct="0">
              <a:spcBef>
                <a:spcPct val="20000"/>
              </a:spcBef>
              <a:spcAft>
                <a:spcPct val="0"/>
              </a:spcAft>
              <a:buClr>
                <a:srgbClr val="0078BF"/>
              </a:buClr>
              <a:buSzPct val="75000"/>
              <a:buFont typeface="Arial" panose="020B0604020202020204" pitchFamily="34" charset="0"/>
              <a:buChar char="•"/>
              <a:defRPr kumimoji="1" sz="2000">
                <a:solidFill>
                  <a:schemeClr val="tx1"/>
                </a:solidFill>
                <a:latin typeface="Arial" panose="020B0604020202020204" pitchFamily="34" charset="0"/>
                <a:ea typeface="等线" panose="02010600030101010101" pitchFamily="2" charset="-122"/>
                <a:cs typeface="Arial" panose="020B0604020202020204" pitchFamily="34" charset="0"/>
              </a:defRPr>
            </a:lvl4pPr>
            <a:lvl5pPr marL="2070100" indent="-387350" algn="l" rtl="0" eaLnBrk="0" fontAlgn="base" hangingPunct="0">
              <a:spcBef>
                <a:spcPct val="20000"/>
              </a:spcBef>
              <a:spcAft>
                <a:spcPct val="0"/>
              </a:spcAft>
              <a:buClr>
                <a:srgbClr val="0078BF"/>
              </a:buClr>
              <a:buSzPct val="70000"/>
              <a:buFont typeface="Wingdings" panose="05000000000000000000" pitchFamily="2" charset="2"/>
              <a:buChar char="u"/>
              <a:defRPr kumimoji="1" sz="1600">
                <a:solidFill>
                  <a:schemeClr val="tx1"/>
                </a:solidFill>
                <a:latin typeface="Arial" panose="020B0604020202020204" pitchFamily="34" charset="0"/>
                <a:ea typeface="等线" panose="02010600030101010101" pitchFamily="2" charset="-122"/>
                <a:cs typeface="Arial" panose="020B0604020202020204" pitchFamily="34"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a:r>
              <a:rPr lang="zh-CN" altLang="en-US" sz="1800" kern="0" dirty="0">
                <a:solidFill>
                  <a:srgbClr val="002060"/>
                </a:solidFill>
                <a:latin typeface="Arial"/>
              </a:rPr>
              <a:t>赵小涵</a:t>
            </a:r>
            <a:endParaRPr lang="en-US" altLang="zh-CN" sz="1800" kern="0" dirty="0">
              <a:solidFill>
                <a:srgbClr val="002060"/>
              </a:solidFill>
              <a:latin typeface="Arial"/>
            </a:endParaRPr>
          </a:p>
          <a:p>
            <a:pPr algn="ctr"/>
            <a:r>
              <a:rPr lang="en-US" altLang="zh-CN" sz="1800" kern="0" dirty="0">
                <a:solidFill>
                  <a:srgbClr val="002060"/>
                </a:solidFill>
                <a:latin typeface="Arial"/>
              </a:rPr>
              <a:t>2020.8.4</a:t>
            </a:r>
            <a:endParaRPr lang="en-US" altLang="zh-CN" sz="2000" kern="0" dirty="0">
              <a:solidFill>
                <a:srgbClr val="0070C0"/>
              </a:solidFill>
            </a:endParaRPr>
          </a:p>
        </p:txBody>
      </p:sp>
    </p:spTree>
    <p:extLst>
      <p:ext uri="{BB962C8B-B14F-4D97-AF65-F5344CB8AC3E}">
        <p14:creationId xmlns:p14="http://schemas.microsoft.com/office/powerpoint/2010/main" val="2597717959"/>
      </p:ext>
    </p:extLst>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B0C81A-C237-4304-9BE3-8145EFF01CCE}"/>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10</a:t>
            </a:fld>
            <a:endParaRPr lang="en-US" altLang="zh-CN" dirty="0">
              <a:solidFill>
                <a:srgbClr val="292929"/>
              </a:solidFill>
              <a:latin typeface="Times New Roman" charset="0"/>
            </a:endParaRPr>
          </a:p>
        </p:txBody>
      </p:sp>
      <p:sp>
        <p:nvSpPr>
          <p:cNvPr id="17" name="标题 16">
            <a:extLst>
              <a:ext uri="{FF2B5EF4-FFF2-40B4-BE49-F238E27FC236}">
                <a16:creationId xmlns:a16="http://schemas.microsoft.com/office/drawing/2014/main" id="{66C3175A-B04E-4BD3-A0E6-AC1EDBD56F9C}"/>
              </a:ext>
            </a:extLst>
          </p:cNvPr>
          <p:cNvSpPr>
            <a:spLocks noGrp="1"/>
          </p:cNvSpPr>
          <p:nvPr>
            <p:ph type="title"/>
          </p:nvPr>
        </p:nvSpPr>
        <p:spPr/>
        <p:txBody>
          <a:bodyPr/>
          <a:lstStyle/>
          <a:p>
            <a:r>
              <a:rPr lang="en-US" altLang="zh-CN" dirty="0"/>
              <a:t>Multi-instances learning</a:t>
            </a:r>
            <a:endParaRPr lang="zh-CN" altLang="en-US" dirty="0"/>
          </a:p>
        </p:txBody>
      </p:sp>
      <p:pic>
        <p:nvPicPr>
          <p:cNvPr id="2" name="图片 1">
            <a:extLst>
              <a:ext uri="{FF2B5EF4-FFF2-40B4-BE49-F238E27FC236}">
                <a16:creationId xmlns:a16="http://schemas.microsoft.com/office/drawing/2014/main" id="{F587DD2D-FDC0-468A-A3AF-B92C4E0FCFAE}"/>
              </a:ext>
            </a:extLst>
          </p:cNvPr>
          <p:cNvPicPr>
            <a:picLocks noChangeAspect="1"/>
          </p:cNvPicPr>
          <p:nvPr/>
        </p:nvPicPr>
        <p:blipFill>
          <a:blip r:embed="rId2"/>
          <a:stretch>
            <a:fillRect/>
          </a:stretch>
        </p:blipFill>
        <p:spPr>
          <a:xfrm>
            <a:off x="2584785" y="1294298"/>
            <a:ext cx="6577264" cy="4703693"/>
          </a:xfrm>
          <a:prstGeom prst="rect">
            <a:avLst/>
          </a:prstGeom>
        </p:spPr>
      </p:pic>
    </p:spTree>
    <p:extLst>
      <p:ext uri="{BB962C8B-B14F-4D97-AF65-F5344CB8AC3E}">
        <p14:creationId xmlns:p14="http://schemas.microsoft.com/office/powerpoint/2010/main" val="1815771953"/>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B0C81A-C237-4304-9BE3-8145EFF01CCE}"/>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11</a:t>
            </a:fld>
            <a:endParaRPr lang="en-US" altLang="zh-CN" dirty="0">
              <a:solidFill>
                <a:srgbClr val="292929"/>
              </a:solidFill>
              <a:latin typeface="Times New Roman" charset="0"/>
            </a:endParaRPr>
          </a:p>
        </p:txBody>
      </p:sp>
      <p:sp>
        <p:nvSpPr>
          <p:cNvPr id="17" name="标题 16">
            <a:extLst>
              <a:ext uri="{FF2B5EF4-FFF2-40B4-BE49-F238E27FC236}">
                <a16:creationId xmlns:a16="http://schemas.microsoft.com/office/drawing/2014/main" id="{66C3175A-B04E-4BD3-A0E6-AC1EDBD56F9C}"/>
              </a:ext>
            </a:extLst>
          </p:cNvPr>
          <p:cNvSpPr>
            <a:spLocks noGrp="1"/>
          </p:cNvSpPr>
          <p:nvPr>
            <p:ph type="title"/>
          </p:nvPr>
        </p:nvSpPr>
        <p:spPr/>
        <p:txBody>
          <a:bodyPr/>
          <a:lstStyle/>
          <a:p>
            <a:r>
              <a:rPr lang="en-US" altLang="zh-CN" dirty="0"/>
              <a:t>Experiments</a:t>
            </a:r>
            <a:endParaRPr lang="zh-CN" altLang="en-US" dirty="0"/>
          </a:p>
        </p:txBody>
      </p:sp>
      <p:sp>
        <p:nvSpPr>
          <p:cNvPr id="2" name="文本框 1">
            <a:extLst>
              <a:ext uri="{FF2B5EF4-FFF2-40B4-BE49-F238E27FC236}">
                <a16:creationId xmlns:a16="http://schemas.microsoft.com/office/drawing/2014/main" id="{2BC571AC-BBEB-42F6-9ADD-E3FE6485F0EB}"/>
              </a:ext>
            </a:extLst>
          </p:cNvPr>
          <p:cNvSpPr txBox="1"/>
          <p:nvPr/>
        </p:nvSpPr>
        <p:spPr>
          <a:xfrm>
            <a:off x="914400" y="1558089"/>
            <a:ext cx="9354553" cy="369332"/>
          </a:xfrm>
          <a:prstGeom prst="rect">
            <a:avLst/>
          </a:prstGeom>
          <a:noFill/>
        </p:spPr>
        <p:txBody>
          <a:bodyPr wrap="square" rtlCol="0">
            <a:spAutoFit/>
          </a:bodyPr>
          <a:lstStyle/>
          <a:p>
            <a:r>
              <a:rPr lang="zh-CN" altLang="en-US" dirty="0"/>
              <a:t>数据集：</a:t>
            </a:r>
            <a:r>
              <a:rPr lang="en-US" altLang="zh-CN" dirty="0"/>
              <a:t>NYT</a:t>
            </a:r>
            <a:r>
              <a:rPr lang="zh-CN" altLang="en-US" dirty="0"/>
              <a:t>（通过将</a:t>
            </a:r>
            <a:r>
              <a:rPr lang="en-US" altLang="zh-CN" dirty="0"/>
              <a:t>freebase</a:t>
            </a:r>
            <a:r>
              <a:rPr lang="zh-CN" altLang="en-US" dirty="0"/>
              <a:t>中的关系与纽约时报（</a:t>
            </a:r>
            <a:r>
              <a:rPr lang="en-US" altLang="zh-CN" dirty="0"/>
              <a:t>NYT</a:t>
            </a:r>
            <a:r>
              <a:rPr lang="zh-CN" altLang="en-US" dirty="0"/>
              <a:t>）语料库对齐而生成的）</a:t>
            </a:r>
          </a:p>
        </p:txBody>
      </p:sp>
      <p:sp>
        <p:nvSpPr>
          <p:cNvPr id="3" name="文本框 2">
            <a:extLst>
              <a:ext uri="{FF2B5EF4-FFF2-40B4-BE49-F238E27FC236}">
                <a16:creationId xmlns:a16="http://schemas.microsoft.com/office/drawing/2014/main" id="{B7202696-BCBD-4B03-AD6D-8055E4F34B34}"/>
              </a:ext>
            </a:extLst>
          </p:cNvPr>
          <p:cNvSpPr txBox="1"/>
          <p:nvPr/>
        </p:nvSpPr>
        <p:spPr>
          <a:xfrm>
            <a:off x="914400" y="2207795"/>
            <a:ext cx="8635777" cy="369332"/>
          </a:xfrm>
          <a:prstGeom prst="rect">
            <a:avLst/>
          </a:prstGeom>
          <a:noFill/>
        </p:spPr>
        <p:txBody>
          <a:bodyPr wrap="square" rtlCol="0">
            <a:spAutoFit/>
          </a:bodyPr>
          <a:lstStyle/>
          <a:p>
            <a:r>
              <a:rPr lang="zh-CN" altLang="en-US" dirty="0"/>
              <a:t>两种评估的方法：留出法和人工校验法</a:t>
            </a:r>
          </a:p>
        </p:txBody>
      </p:sp>
      <p:pic>
        <p:nvPicPr>
          <p:cNvPr id="5" name="图片 4">
            <a:extLst>
              <a:ext uri="{FF2B5EF4-FFF2-40B4-BE49-F238E27FC236}">
                <a16:creationId xmlns:a16="http://schemas.microsoft.com/office/drawing/2014/main" id="{9BB69A3D-0405-4CEB-B3B6-7580B12F375D}"/>
              </a:ext>
            </a:extLst>
          </p:cNvPr>
          <p:cNvPicPr>
            <a:picLocks noChangeAspect="1"/>
          </p:cNvPicPr>
          <p:nvPr/>
        </p:nvPicPr>
        <p:blipFill>
          <a:blip r:embed="rId2"/>
          <a:stretch>
            <a:fillRect/>
          </a:stretch>
        </p:blipFill>
        <p:spPr>
          <a:xfrm>
            <a:off x="5046243" y="2055137"/>
            <a:ext cx="5305035" cy="4062937"/>
          </a:xfrm>
          <a:prstGeom prst="rect">
            <a:avLst/>
          </a:prstGeom>
        </p:spPr>
      </p:pic>
      <p:pic>
        <p:nvPicPr>
          <p:cNvPr id="6" name="图片 5">
            <a:extLst>
              <a:ext uri="{FF2B5EF4-FFF2-40B4-BE49-F238E27FC236}">
                <a16:creationId xmlns:a16="http://schemas.microsoft.com/office/drawing/2014/main" id="{4697D9ED-A466-4004-A5FA-A7023C78A424}"/>
              </a:ext>
            </a:extLst>
          </p:cNvPr>
          <p:cNvPicPr>
            <a:picLocks noChangeAspect="1"/>
          </p:cNvPicPr>
          <p:nvPr/>
        </p:nvPicPr>
        <p:blipFill>
          <a:blip r:embed="rId3"/>
          <a:stretch>
            <a:fillRect/>
          </a:stretch>
        </p:blipFill>
        <p:spPr>
          <a:xfrm>
            <a:off x="4124468" y="3036813"/>
            <a:ext cx="7148584" cy="2099584"/>
          </a:xfrm>
          <a:prstGeom prst="rect">
            <a:avLst/>
          </a:prstGeom>
        </p:spPr>
      </p:pic>
    </p:spTree>
    <p:extLst>
      <p:ext uri="{BB962C8B-B14F-4D97-AF65-F5344CB8AC3E}">
        <p14:creationId xmlns:p14="http://schemas.microsoft.com/office/powerpoint/2010/main" val="1836154214"/>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B0C81A-C237-4304-9BE3-8145EFF01CCE}"/>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12</a:t>
            </a:fld>
            <a:endParaRPr lang="en-US" altLang="zh-CN" dirty="0">
              <a:solidFill>
                <a:srgbClr val="292929"/>
              </a:solidFill>
              <a:latin typeface="Times New Roman" charset="0"/>
            </a:endParaRPr>
          </a:p>
        </p:txBody>
      </p:sp>
      <p:sp>
        <p:nvSpPr>
          <p:cNvPr id="17" name="标题 16">
            <a:extLst>
              <a:ext uri="{FF2B5EF4-FFF2-40B4-BE49-F238E27FC236}">
                <a16:creationId xmlns:a16="http://schemas.microsoft.com/office/drawing/2014/main" id="{66C3175A-B04E-4BD3-A0E6-AC1EDBD56F9C}"/>
              </a:ext>
            </a:extLst>
          </p:cNvPr>
          <p:cNvSpPr>
            <a:spLocks noGrp="1"/>
          </p:cNvSpPr>
          <p:nvPr>
            <p:ph type="title"/>
          </p:nvPr>
        </p:nvSpPr>
        <p:spPr/>
        <p:txBody>
          <a:bodyPr/>
          <a:lstStyle/>
          <a:p>
            <a:r>
              <a:rPr lang="en-US" altLang="zh-CN" dirty="0"/>
              <a:t>Experiments</a:t>
            </a:r>
            <a:endParaRPr lang="zh-CN" altLang="en-US" dirty="0"/>
          </a:p>
        </p:txBody>
      </p:sp>
      <p:pic>
        <p:nvPicPr>
          <p:cNvPr id="2" name="图片 1">
            <a:extLst>
              <a:ext uri="{FF2B5EF4-FFF2-40B4-BE49-F238E27FC236}">
                <a16:creationId xmlns:a16="http://schemas.microsoft.com/office/drawing/2014/main" id="{24916D5B-798E-484B-82F5-146F7069331D}"/>
              </a:ext>
            </a:extLst>
          </p:cNvPr>
          <p:cNvPicPr>
            <a:picLocks noChangeAspect="1"/>
          </p:cNvPicPr>
          <p:nvPr/>
        </p:nvPicPr>
        <p:blipFill>
          <a:blip r:embed="rId2"/>
          <a:stretch>
            <a:fillRect/>
          </a:stretch>
        </p:blipFill>
        <p:spPr>
          <a:xfrm>
            <a:off x="2504574" y="1321872"/>
            <a:ext cx="6344653" cy="4819496"/>
          </a:xfrm>
          <a:prstGeom prst="rect">
            <a:avLst/>
          </a:prstGeom>
        </p:spPr>
      </p:pic>
    </p:spTree>
    <p:extLst>
      <p:ext uri="{BB962C8B-B14F-4D97-AF65-F5344CB8AC3E}">
        <p14:creationId xmlns:p14="http://schemas.microsoft.com/office/powerpoint/2010/main" val="2722674670"/>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3126BFC-AA69-4E29-ABAC-64ABAD8CE03C}"/>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13</a:t>
            </a:fld>
            <a:endParaRPr lang="en-US" altLang="zh-CN" dirty="0">
              <a:solidFill>
                <a:srgbClr val="292929"/>
              </a:solidFill>
              <a:latin typeface="Times New Roman" charset="0"/>
            </a:endParaRPr>
          </a:p>
        </p:txBody>
      </p:sp>
      <p:grpSp>
        <p:nvGrpSpPr>
          <p:cNvPr id="5" name="组合 4">
            <a:extLst>
              <a:ext uri="{FF2B5EF4-FFF2-40B4-BE49-F238E27FC236}">
                <a16:creationId xmlns:a16="http://schemas.microsoft.com/office/drawing/2014/main" id="{D3FB42BA-B78B-440F-A6FC-BEBA732235DA}"/>
              </a:ext>
            </a:extLst>
          </p:cNvPr>
          <p:cNvGrpSpPr/>
          <p:nvPr/>
        </p:nvGrpSpPr>
        <p:grpSpPr>
          <a:xfrm>
            <a:off x="3103278" y="1803840"/>
            <a:ext cx="1870428" cy="1870428"/>
            <a:chOff x="304800" y="673100"/>
            <a:chExt cx="4000500" cy="4000500"/>
          </a:xfrm>
          <a:effectLst>
            <a:outerShdw blurRad="444500" dist="254000" dir="8100000" algn="tr" rotWithShape="0">
              <a:prstClr val="black">
                <a:alpha val="50000"/>
              </a:prstClr>
            </a:outerShdw>
          </a:effectLst>
        </p:grpSpPr>
        <p:sp>
          <p:nvSpPr>
            <p:cNvPr id="6" name="同心圆 4">
              <a:extLst>
                <a:ext uri="{FF2B5EF4-FFF2-40B4-BE49-F238E27FC236}">
                  <a16:creationId xmlns:a16="http://schemas.microsoft.com/office/drawing/2014/main" id="{600CE68F-66C5-485B-AD88-E4AA533ABA0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6">
              <a:extLst>
                <a:ext uri="{FF2B5EF4-FFF2-40B4-BE49-F238E27FC236}">
                  <a16:creationId xmlns:a16="http://schemas.microsoft.com/office/drawing/2014/main" id="{354B54B8-F329-4DF8-BA94-040E76A6D315}"/>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a:extLst>
              <a:ext uri="{FF2B5EF4-FFF2-40B4-BE49-F238E27FC236}">
                <a16:creationId xmlns:a16="http://schemas.microsoft.com/office/drawing/2014/main" id="{9046A007-33A3-439D-8AFD-F3CCDA91EA3A}"/>
              </a:ext>
            </a:extLst>
          </p:cNvPr>
          <p:cNvSpPr/>
          <p:nvPr/>
        </p:nvSpPr>
        <p:spPr>
          <a:xfrm>
            <a:off x="2376661" y="4248632"/>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158C162-CA14-43D3-B168-38D2510ECB41}"/>
              </a:ext>
            </a:extLst>
          </p:cNvPr>
          <p:cNvSpPr/>
          <p:nvPr/>
        </p:nvSpPr>
        <p:spPr>
          <a:xfrm>
            <a:off x="3254362" y="1465111"/>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8B0A0624-0C6C-4F51-8CF2-9A50A23F222E}"/>
              </a:ext>
            </a:extLst>
          </p:cNvPr>
          <p:cNvGrpSpPr/>
          <p:nvPr/>
        </p:nvGrpSpPr>
        <p:grpSpPr>
          <a:xfrm>
            <a:off x="6225899" y="3624298"/>
            <a:ext cx="301060" cy="301060"/>
            <a:chOff x="304800" y="673100"/>
            <a:chExt cx="4000500" cy="4000500"/>
          </a:xfrm>
          <a:effectLst>
            <a:outerShdw blurRad="381000" dist="152400" dir="8100000" algn="tr" rotWithShape="0">
              <a:prstClr val="black">
                <a:alpha val="70000"/>
              </a:prstClr>
            </a:outerShdw>
          </a:effectLst>
        </p:grpSpPr>
        <p:sp>
          <p:nvSpPr>
            <p:cNvPr id="11" name="同心圆 9">
              <a:extLst>
                <a:ext uri="{FF2B5EF4-FFF2-40B4-BE49-F238E27FC236}">
                  <a16:creationId xmlns:a16="http://schemas.microsoft.com/office/drawing/2014/main" id="{3BF6FEF4-FC06-44FA-96D3-12CB6A89292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a:extLst>
                <a:ext uri="{FF2B5EF4-FFF2-40B4-BE49-F238E27FC236}">
                  <a16:creationId xmlns:a16="http://schemas.microsoft.com/office/drawing/2014/main" id="{01D69613-93B8-448B-A24E-97CAA3DBE721}"/>
                </a:ext>
              </a:extLst>
            </p:cNvPr>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C8FC6987-A75C-4FB1-A390-4F6E4939C1C4}"/>
              </a:ext>
            </a:extLst>
          </p:cNvPr>
          <p:cNvGrpSpPr/>
          <p:nvPr/>
        </p:nvGrpSpPr>
        <p:grpSpPr>
          <a:xfrm>
            <a:off x="6695176" y="2273408"/>
            <a:ext cx="623903" cy="623903"/>
            <a:chOff x="304800" y="673100"/>
            <a:chExt cx="4000500" cy="4000500"/>
          </a:xfrm>
          <a:effectLst>
            <a:outerShdw blurRad="317500" dist="190500" dir="8100000" algn="tr" rotWithShape="0">
              <a:prstClr val="black">
                <a:alpha val="50000"/>
              </a:prstClr>
            </a:outerShdw>
          </a:effectLst>
        </p:grpSpPr>
        <p:sp>
          <p:nvSpPr>
            <p:cNvPr id="14" name="同心圆 12">
              <a:extLst>
                <a:ext uri="{FF2B5EF4-FFF2-40B4-BE49-F238E27FC236}">
                  <a16:creationId xmlns:a16="http://schemas.microsoft.com/office/drawing/2014/main" id="{3DBE8901-34A6-434B-9ADA-8FE5870967E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a:extLst>
                <a:ext uri="{FF2B5EF4-FFF2-40B4-BE49-F238E27FC236}">
                  <a16:creationId xmlns:a16="http://schemas.microsoft.com/office/drawing/2014/main" id="{3C0A6FE3-EC1F-494F-ABE1-C1620F11CC5E}"/>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37D9595D-1BE0-4E50-A80C-CAE1B575C1E4}"/>
              </a:ext>
            </a:extLst>
          </p:cNvPr>
          <p:cNvGrpSpPr/>
          <p:nvPr/>
        </p:nvGrpSpPr>
        <p:grpSpPr>
          <a:xfrm>
            <a:off x="4036403" y="4322294"/>
            <a:ext cx="219777" cy="219777"/>
            <a:chOff x="304800" y="673100"/>
            <a:chExt cx="4000500" cy="4000500"/>
          </a:xfrm>
          <a:effectLst>
            <a:outerShdw blurRad="381000" dist="152400" dir="8100000" algn="tr" rotWithShape="0">
              <a:prstClr val="black">
                <a:alpha val="70000"/>
              </a:prstClr>
            </a:outerShdw>
          </a:effectLst>
        </p:grpSpPr>
        <p:sp>
          <p:nvSpPr>
            <p:cNvPr id="17" name="同心圆 15">
              <a:extLst>
                <a:ext uri="{FF2B5EF4-FFF2-40B4-BE49-F238E27FC236}">
                  <a16:creationId xmlns:a16="http://schemas.microsoft.com/office/drawing/2014/main" id="{A8DF1CDC-F44D-4248-986A-E75305D7A6E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extLst>
                <a:ext uri="{FF2B5EF4-FFF2-40B4-BE49-F238E27FC236}">
                  <a16:creationId xmlns:a16="http://schemas.microsoft.com/office/drawing/2014/main" id="{46646A63-4144-403C-B466-86DC2AF09632}"/>
                </a:ext>
              </a:extLst>
            </p:cNvPr>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7077F9FF-8F7A-453F-9006-27BD0CD4B946}"/>
              </a:ext>
            </a:extLst>
          </p:cNvPr>
          <p:cNvGrpSpPr/>
          <p:nvPr/>
        </p:nvGrpSpPr>
        <p:grpSpPr>
          <a:xfrm>
            <a:off x="1787683" y="5306439"/>
            <a:ext cx="287919" cy="287919"/>
            <a:chOff x="304800" y="673100"/>
            <a:chExt cx="4000500" cy="4000500"/>
          </a:xfrm>
          <a:effectLst>
            <a:outerShdw blurRad="381000" dist="152400" dir="8100000" algn="tr" rotWithShape="0">
              <a:prstClr val="black">
                <a:alpha val="70000"/>
              </a:prstClr>
            </a:outerShdw>
          </a:effectLst>
        </p:grpSpPr>
        <p:sp>
          <p:nvSpPr>
            <p:cNvPr id="20" name="同心圆 18">
              <a:extLst>
                <a:ext uri="{FF2B5EF4-FFF2-40B4-BE49-F238E27FC236}">
                  <a16:creationId xmlns:a16="http://schemas.microsoft.com/office/drawing/2014/main" id="{5EE95321-FD5C-4880-9E5E-70A08D6D7D5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a:extLst>
                <a:ext uri="{FF2B5EF4-FFF2-40B4-BE49-F238E27FC236}">
                  <a16:creationId xmlns:a16="http://schemas.microsoft.com/office/drawing/2014/main" id="{776691E6-0B00-4C25-BAFF-CED35390BDCF}"/>
                </a:ext>
              </a:extLst>
            </p:cNvPr>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椭圆 21">
            <a:extLst>
              <a:ext uri="{FF2B5EF4-FFF2-40B4-BE49-F238E27FC236}">
                <a16:creationId xmlns:a16="http://schemas.microsoft.com/office/drawing/2014/main" id="{12734651-CE08-4DFF-A7B6-0D810A4F776A}"/>
              </a:ext>
            </a:extLst>
          </p:cNvPr>
          <p:cNvSpPr/>
          <p:nvPr/>
        </p:nvSpPr>
        <p:spPr>
          <a:xfrm>
            <a:off x="5890249" y="201224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A656328-E14B-419E-94E5-E7CC5B022919}"/>
              </a:ext>
            </a:extLst>
          </p:cNvPr>
          <p:cNvSpPr/>
          <p:nvPr/>
        </p:nvSpPr>
        <p:spPr>
          <a:xfrm>
            <a:off x="5904762" y="5468357"/>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651A49E5-D1D8-4FBB-A03F-36544C02D2B9}"/>
              </a:ext>
            </a:extLst>
          </p:cNvPr>
          <p:cNvGrpSpPr/>
          <p:nvPr/>
        </p:nvGrpSpPr>
        <p:grpSpPr>
          <a:xfrm>
            <a:off x="4924365" y="4080900"/>
            <a:ext cx="824609" cy="824609"/>
            <a:chOff x="304800" y="673100"/>
            <a:chExt cx="4000500" cy="4000500"/>
          </a:xfrm>
          <a:effectLst>
            <a:outerShdw blurRad="317500" dist="190500" dir="8100000" algn="tr" rotWithShape="0">
              <a:prstClr val="black">
                <a:alpha val="50000"/>
              </a:prstClr>
            </a:outerShdw>
          </a:effectLst>
        </p:grpSpPr>
        <p:sp>
          <p:nvSpPr>
            <p:cNvPr id="25" name="同心圆 23">
              <a:extLst>
                <a:ext uri="{FF2B5EF4-FFF2-40B4-BE49-F238E27FC236}">
                  <a16:creationId xmlns:a16="http://schemas.microsoft.com/office/drawing/2014/main" id="{1E1E6A04-B4F3-4C56-98F3-FB127B7D027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a:extLst>
                <a:ext uri="{FF2B5EF4-FFF2-40B4-BE49-F238E27FC236}">
                  <a16:creationId xmlns:a16="http://schemas.microsoft.com/office/drawing/2014/main" id="{66924DCE-68D0-44D4-A666-58AF6AC227A4}"/>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80">
            <a:extLst>
              <a:ext uri="{FF2B5EF4-FFF2-40B4-BE49-F238E27FC236}">
                <a16:creationId xmlns:a16="http://schemas.microsoft.com/office/drawing/2014/main" id="{323AA135-39B8-441E-B144-8401596926F2}"/>
              </a:ext>
            </a:extLst>
          </p:cNvPr>
          <p:cNvSpPr txBox="1"/>
          <p:nvPr/>
        </p:nvSpPr>
        <p:spPr>
          <a:xfrm>
            <a:off x="3240986" y="2514089"/>
            <a:ext cx="1630575" cy="492443"/>
          </a:xfrm>
          <a:prstGeom prst="rect">
            <a:avLst/>
          </a:prstGeom>
          <a:noFill/>
          <a:effectLst/>
        </p:spPr>
        <p:txBody>
          <a:bodyPr wrap="none" rtlCol="0">
            <a:spAutoFit/>
          </a:bodyPr>
          <a:lstStyle/>
          <a:p>
            <a:r>
              <a:rPr lang="en-US" altLang="zh-CN" sz="2600" b="1" dirty="0">
                <a:solidFill>
                  <a:schemeClr val="tx1">
                    <a:lumMod val="75000"/>
                    <a:lumOff val="25000"/>
                  </a:schemeClr>
                </a:solidFill>
                <a:latin typeface="微软雅黑" pitchFamily="34" charset="-122"/>
                <a:ea typeface="造字工房俊雅锐宋体验版常规体" pitchFamily="50" charset="-122"/>
              </a:rPr>
              <a:t>THANKS</a:t>
            </a:r>
            <a:endParaRPr lang="zh-CN" altLang="en-US" sz="2600" b="1" dirty="0">
              <a:solidFill>
                <a:schemeClr val="tx1">
                  <a:lumMod val="75000"/>
                  <a:lumOff val="25000"/>
                </a:schemeClr>
              </a:solidFill>
              <a:latin typeface="微软雅黑" pitchFamily="34" charset="-122"/>
              <a:ea typeface="造字工房俊雅锐宋体验版常规体" pitchFamily="50" charset="-122"/>
            </a:endParaRPr>
          </a:p>
        </p:txBody>
      </p:sp>
      <p:sp>
        <p:nvSpPr>
          <p:cNvPr id="28" name="TextBox 82">
            <a:extLst>
              <a:ext uri="{FF2B5EF4-FFF2-40B4-BE49-F238E27FC236}">
                <a16:creationId xmlns:a16="http://schemas.microsoft.com/office/drawing/2014/main" id="{A9FD132B-ADD1-4916-B21A-B9361C794F49}"/>
              </a:ext>
            </a:extLst>
          </p:cNvPr>
          <p:cNvSpPr txBox="1"/>
          <p:nvPr/>
        </p:nvSpPr>
        <p:spPr>
          <a:xfrm>
            <a:off x="7511640" y="4151456"/>
            <a:ext cx="2544286" cy="1508105"/>
          </a:xfrm>
          <a:prstGeom prst="rect">
            <a:avLst/>
          </a:prstGeom>
          <a:noFill/>
        </p:spPr>
        <p:txBody>
          <a:bodyPr wrap="none" rtlCol="0">
            <a:spAutoFit/>
          </a:bodyPr>
          <a:lstStyle/>
          <a:p>
            <a:r>
              <a:rPr lang="zh-CN" altLang="en-US" sz="4600" dirty="0">
                <a:latin typeface="微软雅黑" pitchFamily="34" charset="-122"/>
                <a:ea typeface="微软雅黑" pitchFamily="34" charset="-122"/>
              </a:rPr>
              <a:t>演示完毕</a:t>
            </a:r>
            <a:endParaRPr lang="en-US" altLang="zh-CN" sz="4600" dirty="0">
              <a:latin typeface="微软雅黑" pitchFamily="34" charset="-122"/>
              <a:ea typeface="微软雅黑" pitchFamily="34" charset="-122"/>
            </a:endParaRPr>
          </a:p>
          <a:p>
            <a:r>
              <a:rPr lang="zh-CN" altLang="en-US" sz="4600" dirty="0">
                <a:latin typeface="微软雅黑" pitchFamily="34" charset="-122"/>
                <a:ea typeface="微软雅黑" pitchFamily="34" charset="-122"/>
              </a:rPr>
              <a:t>感谢观看</a:t>
            </a:r>
            <a:endParaRPr lang="en-US" altLang="zh-CN" sz="4600" dirty="0">
              <a:latin typeface="微软雅黑" pitchFamily="34" charset="-122"/>
              <a:ea typeface="微软雅黑" pitchFamily="34" charset="-122"/>
            </a:endParaRPr>
          </a:p>
        </p:txBody>
      </p:sp>
      <p:sp>
        <p:nvSpPr>
          <p:cNvPr id="29" name="标题 28">
            <a:extLst>
              <a:ext uri="{FF2B5EF4-FFF2-40B4-BE49-F238E27FC236}">
                <a16:creationId xmlns:a16="http://schemas.microsoft.com/office/drawing/2014/main" id="{BA831438-7B32-4248-9676-8539533E2B6A}"/>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48499620"/>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
                                        </p:tgtEl>
                                        <p:attrNameLst>
                                          <p:attrName>style.visibility</p:attrName>
                                        </p:attrNameLst>
                                      </p:cBhvr>
                                      <p:to>
                                        <p:strVal val="visible"/>
                                      </p:to>
                                    </p:set>
                                    <p:anim calcmode="lin" valueType="num">
                                      <p:cBhvr>
                                        <p:cTn id="9" dur="1000" fill="hold"/>
                                        <p:tgtEl>
                                          <p:spTgt spid="5"/>
                                        </p:tgtEl>
                                        <p:attrNameLst>
                                          <p:attrName>ppt_w</p:attrName>
                                        </p:attrNameLst>
                                      </p:cBhvr>
                                      <p:tavLst>
                                        <p:tav tm="0">
                                          <p:val>
                                            <p:fltVal val="0"/>
                                          </p:val>
                                        </p:tav>
                                        <p:tav tm="100000">
                                          <p:val>
                                            <p:strVal val="#ppt_w"/>
                                          </p:val>
                                        </p:tav>
                                      </p:tavLst>
                                    </p:anim>
                                    <p:anim calcmode="lin" valueType="num">
                                      <p:cBhvr>
                                        <p:cTn id="10" dur="1000" fill="hold"/>
                                        <p:tgtEl>
                                          <p:spTgt spid="5"/>
                                        </p:tgtEl>
                                        <p:attrNameLst>
                                          <p:attrName>ppt_h</p:attrName>
                                        </p:attrNameLst>
                                      </p:cBhvr>
                                      <p:tavLst>
                                        <p:tav tm="0">
                                          <p:val>
                                            <p:fltVal val="0"/>
                                          </p:val>
                                        </p:tav>
                                        <p:tav tm="100000">
                                          <p:val>
                                            <p:strVal val="#ppt_h"/>
                                          </p:val>
                                        </p:tav>
                                      </p:tavLst>
                                    </p:anim>
                                    <p:animEffect transition="in" filter="fade">
                                      <p:cBhvr>
                                        <p:cTn id="11" dur="1000"/>
                                        <p:tgtEl>
                                          <p:spTgt spid="5"/>
                                        </p:tgtEl>
                                      </p:cBhvr>
                                    </p:animEffect>
                                  </p:childTnLst>
                                </p:cTn>
                              </p:par>
                              <p:par>
                                <p:cTn id="12" presetID="64" presetClass="path" presetSubtype="0" fill="hold" nodeType="withEffect">
                                  <p:stCondLst>
                                    <p:cond delay="400"/>
                                  </p:stCondLst>
                                  <p:childTnLst>
                                    <p:animMotion origin="layout" path="M 5.55112E-17 4.44444E-6 L 0.38867 0.84328 " pathEditMode="relative" rAng="0" ptsTypes="AA">
                                      <p:cBhvr>
                                        <p:cTn id="13" dur="1000" spd="-100000" fill="hold"/>
                                        <p:tgtEl>
                                          <p:spTgt spid="5"/>
                                        </p:tgtEl>
                                        <p:attrNameLst>
                                          <p:attrName>ppt_x</p:attrName>
                                          <p:attrName>ppt_y</p:attrName>
                                        </p:attrNameLst>
                                      </p:cBhvr>
                                      <p:rCtr x="19427" y="42153"/>
                                    </p:animMotion>
                                  </p:childTnLst>
                                </p:cTn>
                              </p:par>
                              <p:par>
                                <p:cTn id="14" presetID="1" presetClass="entr" presetSubtype="0" fill="hold" grpId="0" nodeType="withEffect">
                                  <p:stCondLst>
                                    <p:cond delay="300"/>
                                  </p:stCondLst>
                                  <p:childTnLst>
                                    <p:set>
                                      <p:cBhvr>
                                        <p:cTn id="15" dur="1" fill="hold">
                                          <p:stCondLst>
                                            <p:cond delay="0"/>
                                          </p:stCondLst>
                                        </p:cTn>
                                        <p:tgtEl>
                                          <p:spTgt spid="9"/>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Effect transition="in" filter="fade">
                                      <p:cBhvr>
                                        <p:cTn id="20" dur="1000"/>
                                        <p:tgtEl>
                                          <p:spTgt spid="9"/>
                                        </p:tgtEl>
                                      </p:cBhvr>
                                    </p:animEffect>
                                  </p:childTnLst>
                                </p:cTn>
                              </p:par>
                              <p:par>
                                <p:cTn id="21" presetID="64" presetClass="path" presetSubtype="0" fill="hold" grpId="2" nodeType="withEffect">
                                  <p:stCondLst>
                                    <p:cond delay="300"/>
                                  </p:stCondLst>
                                  <p:childTnLst>
                                    <p:animMotion origin="layout" path="M 5E-6 -4.81481E-6 L 0.39376 -0.33796 " pathEditMode="relative" rAng="0" ptsTypes="AA">
                                      <p:cBhvr>
                                        <p:cTn id="22" dur="1000" spd="-100000" fill="hold"/>
                                        <p:tgtEl>
                                          <p:spTgt spid="9"/>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10"/>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Effect transition="in" filter="fade">
                                      <p:cBhvr>
                                        <p:cTn id="29" dur="1000"/>
                                        <p:tgtEl>
                                          <p:spTgt spid="10"/>
                                        </p:tgtEl>
                                      </p:cBhvr>
                                    </p:animEffect>
                                  </p:childTnLst>
                                </p:cTn>
                              </p:par>
                              <p:par>
                                <p:cTn id="30" presetID="64" presetClass="path" presetSubtype="0" fill="hold" nodeType="withEffect">
                                  <p:stCondLst>
                                    <p:cond delay="300"/>
                                  </p:stCondLst>
                                  <p:childTnLst>
                                    <p:animMotion origin="layout" path="M 3.33333E-6 -2.96296E-6 L 0.20455 0.58426 " pathEditMode="relative" rAng="0" ptsTypes="AA">
                                      <p:cBhvr>
                                        <p:cTn id="31" dur="1000" spd="-100000" fill="hold"/>
                                        <p:tgtEl>
                                          <p:spTgt spid="10"/>
                                        </p:tgtEl>
                                        <p:attrNameLst>
                                          <p:attrName>ppt_x</p:attrName>
                                          <p:attrName>ppt_y</p:attrName>
                                        </p:attrNameLst>
                                      </p:cBhvr>
                                      <p:rCtr x="10221" y="29213"/>
                                    </p:animMotion>
                                  </p:childTnLst>
                                </p:cTn>
                              </p:par>
                              <p:par>
                                <p:cTn id="32" presetID="1"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Effect transition="in" filter="fade">
                                      <p:cBhvr>
                                        <p:cTn id="38" dur="1000"/>
                                        <p:tgtEl>
                                          <p:spTgt spid="13"/>
                                        </p:tgtEl>
                                      </p:cBhvr>
                                    </p:animEffect>
                                  </p:childTnLst>
                                </p:cTn>
                              </p:par>
                              <p:par>
                                <p:cTn id="39" presetID="64" presetClass="path" presetSubtype="0" fill="hold" nodeType="withEffect">
                                  <p:stCondLst>
                                    <p:cond delay="0"/>
                                  </p:stCondLst>
                                  <p:childTnLst>
                                    <p:animMotion origin="layout" path="M 6.25E-7 -1.85185E-6 L -0.52461 -0.50949 " pathEditMode="relative" rAng="0" ptsTypes="AA">
                                      <p:cBhvr>
                                        <p:cTn id="40" dur="1000" spd="-100000" fill="hold"/>
                                        <p:tgtEl>
                                          <p:spTgt spid="13"/>
                                        </p:tgtEl>
                                        <p:attrNameLst>
                                          <p:attrName>ppt_x</p:attrName>
                                          <p:attrName>ppt_y</p:attrName>
                                        </p:attrNameLst>
                                      </p:cBhvr>
                                      <p:rCtr x="-26237" y="-25486"/>
                                    </p:animMotion>
                                  </p:childTnLst>
                                </p:cTn>
                              </p:par>
                              <p:par>
                                <p:cTn id="41" presetID="1" presetClass="entr" presetSubtype="0" fill="hold" grpId="0" nodeType="withEffect">
                                  <p:stCondLst>
                                    <p:cond delay="200"/>
                                  </p:stCondLst>
                                  <p:childTnLst>
                                    <p:set>
                                      <p:cBhvr>
                                        <p:cTn id="42" dur="1" fill="hold">
                                          <p:stCondLst>
                                            <p:cond delay="0"/>
                                          </p:stCondLst>
                                        </p:cTn>
                                        <p:tgtEl>
                                          <p:spTgt spid="22"/>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fltVal val="0"/>
                                          </p:val>
                                        </p:tav>
                                        <p:tav tm="100000">
                                          <p:val>
                                            <p:strVal val="#ppt_w"/>
                                          </p:val>
                                        </p:tav>
                                      </p:tavLst>
                                    </p:anim>
                                    <p:anim calcmode="lin" valueType="num">
                                      <p:cBhvr>
                                        <p:cTn id="46" dur="1000" fill="hold"/>
                                        <p:tgtEl>
                                          <p:spTgt spid="22"/>
                                        </p:tgtEl>
                                        <p:attrNameLst>
                                          <p:attrName>ppt_h</p:attrName>
                                        </p:attrNameLst>
                                      </p:cBhvr>
                                      <p:tavLst>
                                        <p:tav tm="0">
                                          <p:val>
                                            <p:fltVal val="0"/>
                                          </p:val>
                                        </p:tav>
                                        <p:tav tm="100000">
                                          <p:val>
                                            <p:strVal val="#ppt_h"/>
                                          </p:val>
                                        </p:tav>
                                      </p:tavLst>
                                    </p:anim>
                                    <p:animEffect transition="in" filter="fade">
                                      <p:cBhvr>
                                        <p:cTn id="47" dur="1000"/>
                                        <p:tgtEl>
                                          <p:spTgt spid="22"/>
                                        </p:tgtEl>
                                      </p:cBhvr>
                                    </p:animEffect>
                                  </p:childTnLst>
                                </p:cTn>
                              </p:par>
                              <p:par>
                                <p:cTn id="48" presetID="64" presetClass="path" presetSubtype="0" fill="hold" grpId="2" nodeType="withEffect">
                                  <p:stCondLst>
                                    <p:cond delay="200"/>
                                  </p:stCondLst>
                                  <p:childTnLst>
                                    <p:animMotion origin="layout" path="M -8.33333E-7 4.07407E-6 L 0.21706 -0.37061 " pathEditMode="relative" rAng="0" ptsTypes="AA">
                                      <p:cBhvr>
                                        <p:cTn id="49" dur="1000" spd="-100000" fill="hold"/>
                                        <p:tgtEl>
                                          <p:spTgt spid="22"/>
                                        </p:tgtEl>
                                        <p:attrNameLst>
                                          <p:attrName>ppt_x</p:attrName>
                                          <p:attrName>ppt_y</p:attrName>
                                        </p:attrNameLst>
                                      </p:cBhvr>
                                      <p:rCtr x="10846" y="-18542"/>
                                    </p:animMotion>
                                  </p:childTnLst>
                                </p:cTn>
                              </p:par>
                              <p:par>
                                <p:cTn id="50" presetID="1" presetClass="entr" presetSubtype="0" fill="hold" grpId="0" nodeType="withEffect">
                                  <p:stCondLst>
                                    <p:cond delay="400"/>
                                  </p:stCondLst>
                                  <p:childTnLst>
                                    <p:set>
                                      <p:cBhvr>
                                        <p:cTn id="51" dur="1" fill="hold">
                                          <p:stCondLst>
                                            <p:cond delay="0"/>
                                          </p:stCondLst>
                                        </p:cTn>
                                        <p:tgtEl>
                                          <p:spTgt spid="23"/>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1000" fill="hold"/>
                                        <p:tgtEl>
                                          <p:spTgt spid="23"/>
                                        </p:tgtEl>
                                        <p:attrNameLst>
                                          <p:attrName>ppt_w</p:attrName>
                                        </p:attrNameLst>
                                      </p:cBhvr>
                                      <p:tavLst>
                                        <p:tav tm="0">
                                          <p:val>
                                            <p:fltVal val="0"/>
                                          </p:val>
                                        </p:tav>
                                        <p:tav tm="100000">
                                          <p:val>
                                            <p:strVal val="#ppt_w"/>
                                          </p:val>
                                        </p:tav>
                                      </p:tavLst>
                                    </p:anim>
                                    <p:anim calcmode="lin" valueType="num">
                                      <p:cBhvr>
                                        <p:cTn id="55" dur="1000" fill="hold"/>
                                        <p:tgtEl>
                                          <p:spTgt spid="23"/>
                                        </p:tgtEl>
                                        <p:attrNameLst>
                                          <p:attrName>ppt_h</p:attrName>
                                        </p:attrNameLst>
                                      </p:cBhvr>
                                      <p:tavLst>
                                        <p:tav tm="0">
                                          <p:val>
                                            <p:fltVal val="0"/>
                                          </p:val>
                                        </p:tav>
                                        <p:tav tm="100000">
                                          <p:val>
                                            <p:strVal val="#ppt_h"/>
                                          </p:val>
                                        </p:tav>
                                      </p:tavLst>
                                    </p:anim>
                                    <p:animEffect transition="in" filter="fade">
                                      <p:cBhvr>
                                        <p:cTn id="56" dur="1000"/>
                                        <p:tgtEl>
                                          <p:spTgt spid="23"/>
                                        </p:tgtEl>
                                      </p:cBhvr>
                                    </p:animEffect>
                                  </p:childTnLst>
                                </p:cTn>
                              </p:par>
                              <p:par>
                                <p:cTn id="57" presetID="64" presetClass="path" presetSubtype="0" fill="hold" grpId="2" nodeType="withEffect">
                                  <p:stCondLst>
                                    <p:cond delay="400"/>
                                  </p:stCondLst>
                                  <p:childTnLst>
                                    <p:animMotion origin="layout" path="M -3.95833E-6 2.59259E-6 L -0.18854 -1.11366 " pathEditMode="relative" rAng="0" ptsTypes="AA">
                                      <p:cBhvr>
                                        <p:cTn id="58" dur="1000" spd="-100000" fill="hold"/>
                                        <p:tgtEl>
                                          <p:spTgt spid="23"/>
                                        </p:tgtEl>
                                        <p:attrNameLst>
                                          <p:attrName>ppt_x</p:attrName>
                                          <p:attrName>ppt_y</p:attrName>
                                        </p:attrNameLst>
                                      </p:cBhvr>
                                      <p:rCtr x="-9427" y="-55694"/>
                                    </p:animMotion>
                                  </p:childTnLst>
                                </p:cTn>
                              </p:par>
                              <p:par>
                                <p:cTn id="59" presetID="1" presetClass="entr" presetSubtype="0" fill="hold" grpId="0" nodeType="withEffect">
                                  <p:stCondLst>
                                    <p:cond delay="200"/>
                                  </p:stCondLst>
                                  <p:childTnLst>
                                    <p:set>
                                      <p:cBhvr>
                                        <p:cTn id="60" dur="1" fill="hold">
                                          <p:stCondLst>
                                            <p:cond delay="0"/>
                                          </p:stCondLst>
                                        </p:cTn>
                                        <p:tgtEl>
                                          <p:spTgt spid="8"/>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0" fill="hold"/>
                                        <p:tgtEl>
                                          <p:spTgt spid="8"/>
                                        </p:tgtEl>
                                        <p:attrNameLst>
                                          <p:attrName>ppt_w</p:attrName>
                                        </p:attrNameLst>
                                      </p:cBhvr>
                                      <p:tavLst>
                                        <p:tav tm="0">
                                          <p:val>
                                            <p:fltVal val="0"/>
                                          </p:val>
                                        </p:tav>
                                        <p:tav tm="100000">
                                          <p:val>
                                            <p:strVal val="#ppt_w"/>
                                          </p:val>
                                        </p:tav>
                                      </p:tavLst>
                                    </p:anim>
                                    <p:anim calcmode="lin" valueType="num">
                                      <p:cBhvr>
                                        <p:cTn id="64" dur="1000" fill="hold"/>
                                        <p:tgtEl>
                                          <p:spTgt spid="8"/>
                                        </p:tgtEl>
                                        <p:attrNameLst>
                                          <p:attrName>ppt_h</p:attrName>
                                        </p:attrNameLst>
                                      </p:cBhvr>
                                      <p:tavLst>
                                        <p:tav tm="0">
                                          <p:val>
                                            <p:fltVal val="0"/>
                                          </p:val>
                                        </p:tav>
                                        <p:tav tm="100000">
                                          <p:val>
                                            <p:strVal val="#ppt_h"/>
                                          </p:val>
                                        </p:tav>
                                      </p:tavLst>
                                    </p:anim>
                                    <p:animEffect transition="in" filter="fade">
                                      <p:cBhvr>
                                        <p:cTn id="65" dur="1000"/>
                                        <p:tgtEl>
                                          <p:spTgt spid="8"/>
                                        </p:tgtEl>
                                      </p:cBhvr>
                                    </p:animEffect>
                                  </p:childTnLst>
                                </p:cTn>
                              </p:par>
                              <p:par>
                                <p:cTn id="66" presetID="64" presetClass="path" presetSubtype="0" fill="hold" grpId="2" nodeType="withEffect">
                                  <p:stCondLst>
                                    <p:cond delay="200"/>
                                  </p:stCondLst>
                                  <p:childTnLst>
                                    <p:animMotion origin="layout" path="M 3.75E-6 1.11022E-16 L 0.12304 0.575 " pathEditMode="relative" rAng="0" ptsTypes="AA">
                                      <p:cBhvr>
                                        <p:cTn id="67" dur="1000" spd="-100000" fill="hold"/>
                                        <p:tgtEl>
                                          <p:spTgt spid="8"/>
                                        </p:tgtEl>
                                        <p:attrNameLst>
                                          <p:attrName>ppt_x</p:attrName>
                                          <p:attrName>ppt_y</p:attrName>
                                        </p:attrNameLst>
                                      </p:cBhvr>
                                      <p:rCtr x="6146" y="28750"/>
                                    </p:animMotion>
                                  </p:childTnLst>
                                </p:cTn>
                              </p:par>
                              <p:par>
                                <p:cTn id="68" presetID="1" presetClass="entr" presetSubtype="0" fill="hold" nodeType="withEffect">
                                  <p:stCondLst>
                                    <p:cond delay="400"/>
                                  </p:stCondLst>
                                  <p:childTnLst>
                                    <p:set>
                                      <p:cBhvr>
                                        <p:cTn id="69" dur="1" fill="hold">
                                          <p:stCondLst>
                                            <p:cond delay="0"/>
                                          </p:stCondLst>
                                        </p:cTn>
                                        <p:tgtEl>
                                          <p:spTgt spid="16"/>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6"/>
                                        </p:tgtEl>
                                        <p:attrNameLst>
                                          <p:attrName>style.visibility</p:attrName>
                                        </p:attrNameLst>
                                      </p:cBhvr>
                                      <p:to>
                                        <p:strVal val="visible"/>
                                      </p:to>
                                    </p:set>
                                    <p:anim calcmode="lin" valueType="num">
                                      <p:cBhvr>
                                        <p:cTn id="72" dur="1000" fill="hold"/>
                                        <p:tgtEl>
                                          <p:spTgt spid="16"/>
                                        </p:tgtEl>
                                        <p:attrNameLst>
                                          <p:attrName>ppt_w</p:attrName>
                                        </p:attrNameLst>
                                      </p:cBhvr>
                                      <p:tavLst>
                                        <p:tav tm="0">
                                          <p:val>
                                            <p:fltVal val="0"/>
                                          </p:val>
                                        </p:tav>
                                        <p:tav tm="100000">
                                          <p:val>
                                            <p:strVal val="#ppt_w"/>
                                          </p:val>
                                        </p:tav>
                                      </p:tavLst>
                                    </p:anim>
                                    <p:anim calcmode="lin" valueType="num">
                                      <p:cBhvr>
                                        <p:cTn id="73" dur="1000" fill="hold"/>
                                        <p:tgtEl>
                                          <p:spTgt spid="16"/>
                                        </p:tgtEl>
                                        <p:attrNameLst>
                                          <p:attrName>ppt_h</p:attrName>
                                        </p:attrNameLst>
                                      </p:cBhvr>
                                      <p:tavLst>
                                        <p:tav tm="0">
                                          <p:val>
                                            <p:fltVal val="0"/>
                                          </p:val>
                                        </p:tav>
                                        <p:tav tm="100000">
                                          <p:val>
                                            <p:strVal val="#ppt_h"/>
                                          </p:val>
                                        </p:tav>
                                      </p:tavLst>
                                    </p:anim>
                                    <p:animEffect transition="in" filter="fade">
                                      <p:cBhvr>
                                        <p:cTn id="74" dur="1000"/>
                                        <p:tgtEl>
                                          <p:spTgt spid="16"/>
                                        </p:tgtEl>
                                      </p:cBhvr>
                                    </p:animEffect>
                                  </p:childTnLst>
                                </p:cTn>
                              </p:par>
                              <p:par>
                                <p:cTn id="75" presetID="64" presetClass="path" presetSubtype="0" fill="hold" nodeType="withEffect">
                                  <p:stCondLst>
                                    <p:cond delay="400"/>
                                  </p:stCondLst>
                                  <p:childTnLst>
                                    <p:animMotion origin="layout" path="M -4.16667E-6 3.7037E-6 L -0.71731 -0.40556 " pathEditMode="relative" rAng="0" ptsTypes="AA">
                                      <p:cBhvr>
                                        <p:cTn id="76" dur="1000" spd="-100000" fill="hold"/>
                                        <p:tgtEl>
                                          <p:spTgt spid="16"/>
                                        </p:tgtEl>
                                        <p:attrNameLst>
                                          <p:attrName>ppt_x</p:attrName>
                                          <p:attrName>ppt_y</p:attrName>
                                        </p:attrNameLst>
                                      </p:cBhvr>
                                      <p:rCtr x="-35859" y="-20278"/>
                                    </p:animMotion>
                                  </p:childTnLst>
                                </p:cTn>
                              </p:par>
                              <p:par>
                                <p:cTn id="77" presetID="1" presetClass="entr" presetSubtype="0" fill="hold" nodeType="withEffect">
                                  <p:stCondLst>
                                    <p:cond delay="300"/>
                                  </p:stCondLst>
                                  <p:childTnLst>
                                    <p:set>
                                      <p:cBhvr>
                                        <p:cTn id="78" dur="1" fill="hold">
                                          <p:stCondLst>
                                            <p:cond delay="0"/>
                                          </p:stCondLst>
                                        </p:cTn>
                                        <p:tgtEl>
                                          <p:spTgt spid="19"/>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19"/>
                                        </p:tgtEl>
                                        <p:attrNameLst>
                                          <p:attrName>style.visibility</p:attrName>
                                        </p:attrNameLst>
                                      </p:cBhvr>
                                      <p:to>
                                        <p:strVal val="visible"/>
                                      </p:to>
                                    </p:set>
                                    <p:anim calcmode="lin" valueType="num">
                                      <p:cBhvr>
                                        <p:cTn id="81" dur="1000" fill="hold"/>
                                        <p:tgtEl>
                                          <p:spTgt spid="19"/>
                                        </p:tgtEl>
                                        <p:attrNameLst>
                                          <p:attrName>ppt_w</p:attrName>
                                        </p:attrNameLst>
                                      </p:cBhvr>
                                      <p:tavLst>
                                        <p:tav tm="0">
                                          <p:val>
                                            <p:fltVal val="0"/>
                                          </p:val>
                                        </p:tav>
                                        <p:tav tm="100000">
                                          <p:val>
                                            <p:strVal val="#ppt_w"/>
                                          </p:val>
                                        </p:tav>
                                      </p:tavLst>
                                    </p:anim>
                                    <p:anim calcmode="lin" valueType="num">
                                      <p:cBhvr>
                                        <p:cTn id="82" dur="1000" fill="hold"/>
                                        <p:tgtEl>
                                          <p:spTgt spid="19"/>
                                        </p:tgtEl>
                                        <p:attrNameLst>
                                          <p:attrName>ppt_h</p:attrName>
                                        </p:attrNameLst>
                                      </p:cBhvr>
                                      <p:tavLst>
                                        <p:tav tm="0">
                                          <p:val>
                                            <p:fltVal val="0"/>
                                          </p:val>
                                        </p:tav>
                                        <p:tav tm="100000">
                                          <p:val>
                                            <p:strVal val="#ppt_h"/>
                                          </p:val>
                                        </p:tav>
                                      </p:tavLst>
                                    </p:anim>
                                    <p:animEffect transition="in" filter="fade">
                                      <p:cBhvr>
                                        <p:cTn id="83" dur="1000"/>
                                        <p:tgtEl>
                                          <p:spTgt spid="19"/>
                                        </p:tgtEl>
                                      </p:cBhvr>
                                    </p:animEffect>
                                  </p:childTnLst>
                                </p:cTn>
                              </p:par>
                              <p:par>
                                <p:cTn id="84" presetID="64" presetClass="path" presetSubtype="0" fill="hold" nodeType="withEffect">
                                  <p:stCondLst>
                                    <p:cond delay="300"/>
                                  </p:stCondLst>
                                  <p:childTnLst>
                                    <p:animMotion origin="layout" path="M -3.33333E-6 4.07407E-6 L 1.0349 -0.87338 " pathEditMode="relative" rAng="0" ptsTypes="AA">
                                      <p:cBhvr>
                                        <p:cTn id="85" dur="1000" spd="-100000" fill="hold"/>
                                        <p:tgtEl>
                                          <p:spTgt spid="19"/>
                                        </p:tgtEl>
                                        <p:attrNameLst>
                                          <p:attrName>ppt_x</p:attrName>
                                          <p:attrName>ppt_y</p:attrName>
                                        </p:attrNameLst>
                                      </p:cBhvr>
                                      <p:rCtr x="51745" y="-43681"/>
                                    </p:animMotion>
                                  </p:childTnLst>
                                </p:cTn>
                              </p:par>
                              <p:par>
                                <p:cTn id="86" presetID="1" presetClass="entr" presetSubtype="0" fill="hold" nodeType="withEffect">
                                  <p:stCondLst>
                                    <p:cond delay="200"/>
                                  </p:stCondLst>
                                  <p:childTnLst>
                                    <p:set>
                                      <p:cBhvr>
                                        <p:cTn id="87" dur="1" fill="hold">
                                          <p:stCondLst>
                                            <p:cond delay="0"/>
                                          </p:stCondLst>
                                        </p:cTn>
                                        <p:tgtEl>
                                          <p:spTgt spid="24"/>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4"/>
                                        </p:tgtEl>
                                        <p:attrNameLst>
                                          <p:attrName>style.visibility</p:attrName>
                                        </p:attrNameLst>
                                      </p:cBhvr>
                                      <p:to>
                                        <p:strVal val="visible"/>
                                      </p:to>
                                    </p:set>
                                    <p:anim calcmode="lin" valueType="num">
                                      <p:cBhvr>
                                        <p:cTn id="90" dur="1000" fill="hold"/>
                                        <p:tgtEl>
                                          <p:spTgt spid="24"/>
                                        </p:tgtEl>
                                        <p:attrNameLst>
                                          <p:attrName>ppt_w</p:attrName>
                                        </p:attrNameLst>
                                      </p:cBhvr>
                                      <p:tavLst>
                                        <p:tav tm="0">
                                          <p:val>
                                            <p:fltVal val="0"/>
                                          </p:val>
                                        </p:tav>
                                        <p:tav tm="100000">
                                          <p:val>
                                            <p:strVal val="#ppt_w"/>
                                          </p:val>
                                        </p:tav>
                                      </p:tavLst>
                                    </p:anim>
                                    <p:anim calcmode="lin" valueType="num">
                                      <p:cBhvr>
                                        <p:cTn id="91" dur="1000" fill="hold"/>
                                        <p:tgtEl>
                                          <p:spTgt spid="24"/>
                                        </p:tgtEl>
                                        <p:attrNameLst>
                                          <p:attrName>ppt_h</p:attrName>
                                        </p:attrNameLst>
                                      </p:cBhvr>
                                      <p:tavLst>
                                        <p:tav tm="0">
                                          <p:val>
                                            <p:fltVal val="0"/>
                                          </p:val>
                                        </p:tav>
                                        <p:tav tm="100000">
                                          <p:val>
                                            <p:strVal val="#ppt_h"/>
                                          </p:val>
                                        </p:tav>
                                      </p:tavLst>
                                    </p:anim>
                                    <p:animEffect transition="in" filter="fade">
                                      <p:cBhvr>
                                        <p:cTn id="92" dur="1000"/>
                                        <p:tgtEl>
                                          <p:spTgt spid="24"/>
                                        </p:tgtEl>
                                      </p:cBhvr>
                                    </p:animEffect>
                                  </p:childTnLst>
                                </p:cTn>
                              </p:par>
                              <p:par>
                                <p:cTn id="93" presetID="64" presetClass="path" presetSubtype="0" fill="hold" nodeType="withEffect">
                                  <p:stCondLst>
                                    <p:cond delay="200"/>
                                  </p:stCondLst>
                                  <p:childTnLst>
                                    <p:animMotion origin="layout" path="M -2.08333E-7 -2.59259E-6 L -0.64115 -0.94953 " pathEditMode="relative" rAng="0" ptsTypes="AA">
                                      <p:cBhvr>
                                        <p:cTn id="94" dur="1000" spd="-100000" fill="hold"/>
                                        <p:tgtEl>
                                          <p:spTgt spid="24"/>
                                        </p:tgtEl>
                                        <p:attrNameLst>
                                          <p:attrName>ppt_x</p:attrName>
                                          <p:attrName>ppt_y</p:attrName>
                                        </p:attrNameLst>
                                      </p:cBhvr>
                                      <p:rCtr x="-32057" y="-47477"/>
                                    </p:animMotion>
                                  </p:childTnLst>
                                </p:cTn>
                              </p:par>
                            </p:childTnLst>
                          </p:cTn>
                        </p:par>
                        <p:par>
                          <p:cTn id="95" fill="hold">
                            <p:stCondLst>
                              <p:cond delay="1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par>
                          <p:cTn id="99" fill="hold">
                            <p:stCondLst>
                              <p:cond delay="1900"/>
                            </p:stCondLst>
                            <p:childTnLst>
                              <p:par>
                                <p:cTn id="100" presetID="34" presetClass="emph" presetSubtype="0" fill="hold" grpId="1" nodeType="afterEffect">
                                  <p:stCondLst>
                                    <p:cond delay="0"/>
                                  </p:stCondLst>
                                  <p:iterate type="lt">
                                    <p:tmPct val="10000"/>
                                  </p:iterate>
                                  <p:childTnLst>
                                    <p:animMotion origin="layout" path="M -2.29167E-6 3.7037E-6 L -2.29167E-6 -0.07223 " pathEditMode="relative" rAng="0" ptsTypes="AA">
                                      <p:cBhvr>
                                        <p:cTn id="101" dur="250" accel="50000" decel="50000" autoRev="1" fill="hold">
                                          <p:stCondLst>
                                            <p:cond delay="0"/>
                                          </p:stCondLst>
                                        </p:cTn>
                                        <p:tgtEl>
                                          <p:spTgt spid="27"/>
                                        </p:tgtEl>
                                        <p:attrNameLst>
                                          <p:attrName>ppt_x</p:attrName>
                                          <p:attrName>ppt_y</p:attrName>
                                        </p:attrNameLst>
                                      </p:cBhvr>
                                      <p:rCtr x="0" y="-3611"/>
                                    </p:animMotion>
                                    <p:animRot by="1500000">
                                      <p:cBhvr>
                                        <p:cTn id="102" dur="125" fill="hold">
                                          <p:stCondLst>
                                            <p:cond delay="0"/>
                                          </p:stCondLst>
                                        </p:cTn>
                                        <p:tgtEl>
                                          <p:spTgt spid="27"/>
                                        </p:tgtEl>
                                        <p:attrNameLst>
                                          <p:attrName>r</p:attrName>
                                        </p:attrNameLst>
                                      </p:cBhvr>
                                    </p:animRot>
                                    <p:animRot by="-1500000">
                                      <p:cBhvr>
                                        <p:cTn id="103" dur="125" fill="hold">
                                          <p:stCondLst>
                                            <p:cond delay="125"/>
                                          </p:stCondLst>
                                        </p:cTn>
                                        <p:tgtEl>
                                          <p:spTgt spid="27"/>
                                        </p:tgtEl>
                                        <p:attrNameLst>
                                          <p:attrName>r</p:attrName>
                                        </p:attrNameLst>
                                      </p:cBhvr>
                                    </p:animRot>
                                    <p:animRot by="-1500000">
                                      <p:cBhvr>
                                        <p:cTn id="104" dur="125" fill="hold">
                                          <p:stCondLst>
                                            <p:cond delay="250"/>
                                          </p:stCondLst>
                                        </p:cTn>
                                        <p:tgtEl>
                                          <p:spTgt spid="27"/>
                                        </p:tgtEl>
                                        <p:attrNameLst>
                                          <p:attrName>r</p:attrName>
                                        </p:attrNameLst>
                                      </p:cBhvr>
                                    </p:animRot>
                                    <p:animRot by="1500000">
                                      <p:cBhvr>
                                        <p:cTn id="105" dur="125" fill="hold">
                                          <p:stCondLst>
                                            <p:cond delay="375"/>
                                          </p:stCondLst>
                                        </p:cTn>
                                        <p:tgtEl>
                                          <p:spTgt spid="27"/>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fade">
                                      <p:cBhvr>
                                        <p:cTn id="109" dur="3000"/>
                                        <p:tgtEl>
                                          <p:spTgt spid="28"/>
                                        </p:tgtEl>
                                      </p:cBhvr>
                                    </p:animEffect>
                                    <p:anim calcmode="lin" valueType="num">
                                      <p:cBhvr>
                                        <p:cTn id="110" dur="3000" fill="hold"/>
                                        <p:tgtEl>
                                          <p:spTgt spid="28"/>
                                        </p:tgtEl>
                                        <p:attrNameLst>
                                          <p:attrName>ppt_x</p:attrName>
                                        </p:attrNameLst>
                                      </p:cBhvr>
                                      <p:tavLst>
                                        <p:tav tm="0">
                                          <p:val>
                                            <p:strVal val="#ppt_x"/>
                                          </p:val>
                                        </p:tav>
                                        <p:tav tm="100000">
                                          <p:val>
                                            <p:strVal val="#ppt_x"/>
                                          </p:val>
                                        </p:tav>
                                      </p:tavLst>
                                    </p:anim>
                                    <p:anim calcmode="lin" valueType="num">
                                      <p:cBhvr>
                                        <p:cTn id="111" dur="3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22" grpId="0" animBg="1"/>
      <p:bldP spid="22" grpId="1" animBg="1"/>
      <p:bldP spid="22" grpId="2" animBg="1"/>
      <p:bldP spid="23" grpId="0" animBg="1"/>
      <p:bldP spid="23" grpId="1" animBg="1"/>
      <p:bldP spid="23" grpId="2" animBg="1"/>
      <p:bldP spid="27" grpId="0"/>
      <p:bldP spid="27" grpId="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746FAB1-8F74-4865-AB27-73238D788EBB}"/>
              </a:ext>
            </a:extLst>
          </p:cNvPr>
          <p:cNvSpPr>
            <a:spLocks noGrp="1"/>
          </p:cNvSpPr>
          <p:nvPr>
            <p:ph idx="1"/>
          </p:nvPr>
        </p:nvSpPr>
        <p:spPr>
          <a:xfrm>
            <a:off x="1096436" y="1807042"/>
            <a:ext cx="8940944" cy="4392612"/>
          </a:xfrm>
        </p:spPr>
        <p:txBody>
          <a:bodyPr/>
          <a:lstStyle/>
          <a:p>
            <a:pPr marL="0" indent="0">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[1]Zeng et al. Distant Supervision for Relation Extraction via Piecewise</a:t>
            </a:r>
          </a:p>
          <a:p>
            <a:pPr marL="0" indent="0">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Convolutional Neural Networks.</a:t>
            </a:r>
          </a:p>
        </p:txBody>
      </p:sp>
      <p:sp>
        <p:nvSpPr>
          <p:cNvPr id="4" name="灯片编号占位符 3">
            <a:extLst>
              <a:ext uri="{FF2B5EF4-FFF2-40B4-BE49-F238E27FC236}">
                <a16:creationId xmlns:a16="http://schemas.microsoft.com/office/drawing/2014/main" id="{C3CA4595-B68F-442A-B675-D0A5374DB2E0}"/>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2</a:t>
            </a:fld>
            <a:endParaRPr lang="en-US" altLang="zh-CN" dirty="0">
              <a:solidFill>
                <a:srgbClr val="292929"/>
              </a:solidFill>
              <a:latin typeface="Times New Roman" charset="0"/>
            </a:endParaRPr>
          </a:p>
        </p:txBody>
      </p:sp>
      <p:sp>
        <p:nvSpPr>
          <p:cNvPr id="8" name="标题 1">
            <a:extLst>
              <a:ext uri="{FF2B5EF4-FFF2-40B4-BE49-F238E27FC236}">
                <a16:creationId xmlns:a16="http://schemas.microsoft.com/office/drawing/2014/main" id="{5088280B-B4CB-46B9-960E-54279C641B7F}"/>
              </a:ext>
            </a:extLst>
          </p:cNvPr>
          <p:cNvSpPr>
            <a:spLocks noGrp="1"/>
          </p:cNvSpPr>
          <p:nvPr>
            <p:ph type="title"/>
          </p:nvPr>
        </p:nvSpPr>
        <p:spPr>
          <a:xfrm>
            <a:off x="597820" y="294773"/>
            <a:ext cx="10176933" cy="523747"/>
          </a:xfrm>
        </p:spPr>
        <p:txBody>
          <a:bodyPr/>
          <a:lstStyle/>
          <a:p>
            <a:endParaRPr lang="zh-CN" altLang="en-US" sz="24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EB47229-69D9-4E69-A66D-7EFE59275AD8}"/>
              </a:ext>
            </a:extLst>
          </p:cNvPr>
          <p:cNvSpPr txBox="1"/>
          <p:nvPr/>
        </p:nvSpPr>
        <p:spPr>
          <a:xfrm>
            <a:off x="1461836" y="3212432"/>
            <a:ext cx="1836715" cy="461665"/>
          </a:xfrm>
          <a:prstGeom prst="rect">
            <a:avLst/>
          </a:prstGeom>
          <a:noFill/>
        </p:spPr>
        <p:txBody>
          <a:bodyPr wrap="square" rtlCol="0">
            <a:spAutoFit/>
          </a:bodyPr>
          <a:lstStyle/>
          <a:p>
            <a:r>
              <a:rPr lang="en-US" altLang="zh-CN" sz="2400" dirty="0"/>
              <a:t>CNNs</a:t>
            </a:r>
            <a:endParaRPr lang="zh-CN" altLang="en-US" sz="2400" dirty="0"/>
          </a:p>
        </p:txBody>
      </p:sp>
      <p:sp>
        <p:nvSpPr>
          <p:cNvPr id="5" name="文本框 4">
            <a:extLst>
              <a:ext uri="{FF2B5EF4-FFF2-40B4-BE49-F238E27FC236}">
                <a16:creationId xmlns:a16="http://schemas.microsoft.com/office/drawing/2014/main" id="{AA29A492-AD3F-4E9A-83E9-62818CA48A4F}"/>
              </a:ext>
            </a:extLst>
          </p:cNvPr>
          <p:cNvSpPr txBox="1"/>
          <p:nvPr/>
        </p:nvSpPr>
        <p:spPr>
          <a:xfrm>
            <a:off x="4734426" y="3198167"/>
            <a:ext cx="2983832" cy="461665"/>
          </a:xfrm>
          <a:prstGeom prst="rect">
            <a:avLst/>
          </a:prstGeom>
          <a:noFill/>
        </p:spPr>
        <p:txBody>
          <a:bodyPr wrap="square" rtlCol="0">
            <a:spAutoFit/>
          </a:bodyPr>
          <a:lstStyle/>
          <a:p>
            <a:r>
              <a:rPr lang="en-US" altLang="zh-CN" sz="2400" dirty="0"/>
              <a:t>PCNNs+</a:t>
            </a:r>
            <a:r>
              <a:rPr lang="zh-CN" altLang="en-US" sz="2400" dirty="0"/>
              <a:t>多实例学习</a:t>
            </a:r>
          </a:p>
        </p:txBody>
      </p:sp>
      <p:sp>
        <p:nvSpPr>
          <p:cNvPr id="6" name="箭头: 右 5">
            <a:extLst>
              <a:ext uri="{FF2B5EF4-FFF2-40B4-BE49-F238E27FC236}">
                <a16:creationId xmlns:a16="http://schemas.microsoft.com/office/drawing/2014/main" id="{FD89FFFD-2D97-4955-8BAC-604ACEA151F6}"/>
              </a:ext>
            </a:extLst>
          </p:cNvPr>
          <p:cNvSpPr/>
          <p:nvPr/>
        </p:nvSpPr>
        <p:spPr bwMode="auto">
          <a:xfrm>
            <a:off x="2851819" y="3293644"/>
            <a:ext cx="1624263" cy="270711"/>
          </a:xfrm>
          <a:prstGeom prst="rightArrow">
            <a:avLst/>
          </a:prstGeom>
          <a:solidFill>
            <a:schemeClr val="bg1"/>
          </a:solidFill>
          <a:ln w="9525" cap="flat" cmpd="sng" algn="ctr">
            <a:solidFill>
              <a:srgbClr val="00206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873EE6CB-5BCC-487F-B87A-4CDCF4C67387}"/>
              </a:ext>
            </a:extLst>
          </p:cNvPr>
          <p:cNvSpPr txBox="1"/>
          <p:nvPr/>
        </p:nvSpPr>
        <p:spPr>
          <a:xfrm>
            <a:off x="3298551" y="2924312"/>
            <a:ext cx="1010653" cy="369332"/>
          </a:xfrm>
          <a:prstGeom prst="rect">
            <a:avLst/>
          </a:prstGeom>
          <a:noFill/>
        </p:spPr>
        <p:txBody>
          <a:bodyPr wrap="square" rtlCol="0">
            <a:spAutoFit/>
          </a:bodyPr>
          <a:lstStyle/>
          <a:p>
            <a:r>
              <a:rPr lang="zh-CN" altLang="en-US" dirty="0"/>
              <a:t>扩展</a:t>
            </a:r>
          </a:p>
        </p:txBody>
      </p:sp>
      <p:sp>
        <p:nvSpPr>
          <p:cNvPr id="9" name="文本框 8">
            <a:extLst>
              <a:ext uri="{FF2B5EF4-FFF2-40B4-BE49-F238E27FC236}">
                <a16:creationId xmlns:a16="http://schemas.microsoft.com/office/drawing/2014/main" id="{2D8DABFA-88CB-4D51-AF35-CC1C015DAE3A}"/>
              </a:ext>
            </a:extLst>
          </p:cNvPr>
          <p:cNvSpPr txBox="1"/>
          <p:nvPr/>
        </p:nvSpPr>
        <p:spPr>
          <a:xfrm>
            <a:off x="1389647" y="4410914"/>
            <a:ext cx="3146258" cy="369332"/>
          </a:xfrm>
          <a:prstGeom prst="rect">
            <a:avLst/>
          </a:prstGeom>
          <a:noFill/>
        </p:spPr>
        <p:txBody>
          <a:bodyPr wrap="square" rtlCol="0">
            <a:spAutoFit/>
          </a:bodyPr>
          <a:lstStyle/>
          <a:p>
            <a:r>
              <a:rPr lang="zh-CN" altLang="en-US" dirty="0"/>
              <a:t>任务环境：少量的训练实例</a:t>
            </a:r>
          </a:p>
        </p:txBody>
      </p:sp>
      <p:sp>
        <p:nvSpPr>
          <p:cNvPr id="11" name="箭头: 右 10">
            <a:extLst>
              <a:ext uri="{FF2B5EF4-FFF2-40B4-BE49-F238E27FC236}">
                <a16:creationId xmlns:a16="http://schemas.microsoft.com/office/drawing/2014/main" id="{0A7E24D7-578F-4188-AA56-0F2867A50254}"/>
              </a:ext>
            </a:extLst>
          </p:cNvPr>
          <p:cNvSpPr/>
          <p:nvPr/>
        </p:nvSpPr>
        <p:spPr bwMode="auto">
          <a:xfrm>
            <a:off x="4382384" y="4447740"/>
            <a:ext cx="1624263" cy="270711"/>
          </a:xfrm>
          <a:prstGeom prst="rightArrow">
            <a:avLst/>
          </a:prstGeom>
          <a:solidFill>
            <a:schemeClr val="bg1"/>
          </a:solidFill>
          <a:ln w="9525" cap="flat" cmpd="sng" algn="ctr">
            <a:solidFill>
              <a:srgbClr val="00206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FB85C7DC-A446-4700-B3D7-4B8121100C40}"/>
              </a:ext>
            </a:extLst>
          </p:cNvPr>
          <p:cNvSpPr txBox="1"/>
          <p:nvPr/>
        </p:nvSpPr>
        <p:spPr>
          <a:xfrm>
            <a:off x="4734426" y="4078408"/>
            <a:ext cx="1010653" cy="369332"/>
          </a:xfrm>
          <a:prstGeom prst="rect">
            <a:avLst/>
          </a:prstGeom>
          <a:noFill/>
        </p:spPr>
        <p:txBody>
          <a:bodyPr wrap="square" rtlCol="0">
            <a:spAutoFit/>
          </a:bodyPr>
          <a:lstStyle/>
          <a:p>
            <a:r>
              <a:rPr lang="en-US" altLang="zh-CN" dirty="0"/>
              <a:t>solution</a:t>
            </a:r>
            <a:endParaRPr lang="zh-CN" altLang="en-US" dirty="0"/>
          </a:p>
        </p:txBody>
      </p:sp>
      <p:sp>
        <p:nvSpPr>
          <p:cNvPr id="14" name="文本框 13">
            <a:extLst>
              <a:ext uri="{FF2B5EF4-FFF2-40B4-BE49-F238E27FC236}">
                <a16:creationId xmlns:a16="http://schemas.microsoft.com/office/drawing/2014/main" id="{46F5054B-E666-4641-BBF2-B47883B5998E}"/>
              </a:ext>
            </a:extLst>
          </p:cNvPr>
          <p:cNvSpPr txBox="1"/>
          <p:nvPr/>
        </p:nvSpPr>
        <p:spPr>
          <a:xfrm>
            <a:off x="6446923" y="4383101"/>
            <a:ext cx="2171700" cy="369332"/>
          </a:xfrm>
          <a:prstGeom prst="rect">
            <a:avLst/>
          </a:prstGeom>
          <a:noFill/>
        </p:spPr>
        <p:txBody>
          <a:bodyPr wrap="square" rtlCol="0">
            <a:spAutoFit/>
          </a:bodyPr>
          <a:lstStyle/>
          <a:p>
            <a:r>
              <a:rPr lang="zh-CN" altLang="en-US" dirty="0"/>
              <a:t>远程监督</a:t>
            </a:r>
          </a:p>
        </p:txBody>
      </p:sp>
    </p:spTree>
    <p:extLst>
      <p:ext uri="{BB962C8B-B14F-4D97-AF65-F5344CB8AC3E}">
        <p14:creationId xmlns:p14="http://schemas.microsoft.com/office/powerpoint/2010/main" val="263462458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7" grpId="0"/>
      <p:bldP spid="9" grpId="0"/>
      <p:bldP spid="11"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4E793-5F6B-49E4-8CCE-8D9FF6D80DA5}"/>
              </a:ext>
            </a:extLst>
          </p:cNvPr>
          <p:cNvSpPr>
            <a:spLocks noGrp="1"/>
          </p:cNvSpPr>
          <p:nvPr>
            <p:ph type="title"/>
          </p:nvPr>
        </p:nvSpPr>
        <p:spPr>
          <a:xfrm>
            <a:off x="624418" y="284498"/>
            <a:ext cx="10176933" cy="576262"/>
          </a:xfrm>
        </p:spPr>
        <p:txBody>
          <a:bodyPr/>
          <a:lstStyle/>
          <a:p>
            <a:r>
              <a:rPr lang="zh-CN" altLang="en-US" sz="2400" dirty="0">
                <a:latin typeface="微软雅黑" panose="020B0503020204020204" pitchFamily="34" charset="-122"/>
                <a:ea typeface="微软雅黑" panose="020B0503020204020204" pitchFamily="34" charset="-122"/>
              </a:rPr>
              <a:t>远程监督与多实例学习</a:t>
            </a:r>
          </a:p>
        </p:txBody>
      </p:sp>
      <p:sp>
        <p:nvSpPr>
          <p:cNvPr id="4" name="灯片编号占位符 3">
            <a:extLst>
              <a:ext uri="{FF2B5EF4-FFF2-40B4-BE49-F238E27FC236}">
                <a16:creationId xmlns:a16="http://schemas.microsoft.com/office/drawing/2014/main" id="{8D02726C-CA43-426A-9BC8-BE903E0390FD}"/>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3</a:t>
            </a:fld>
            <a:endParaRPr lang="en-US" altLang="zh-CN" dirty="0">
              <a:solidFill>
                <a:srgbClr val="292929"/>
              </a:solidFill>
              <a:latin typeface="Times New Roman" charset="0"/>
            </a:endParaRPr>
          </a:p>
        </p:txBody>
      </p:sp>
      <p:sp>
        <p:nvSpPr>
          <p:cNvPr id="3" name="文本框 2">
            <a:extLst>
              <a:ext uri="{FF2B5EF4-FFF2-40B4-BE49-F238E27FC236}">
                <a16:creationId xmlns:a16="http://schemas.microsoft.com/office/drawing/2014/main" id="{ACA0375E-DE2A-4B72-879C-BEB7A7A2B306}"/>
              </a:ext>
            </a:extLst>
          </p:cNvPr>
          <p:cNvSpPr txBox="1"/>
          <p:nvPr/>
        </p:nvSpPr>
        <p:spPr>
          <a:xfrm>
            <a:off x="697832" y="1606216"/>
            <a:ext cx="10341142" cy="646331"/>
          </a:xfrm>
          <a:prstGeom prst="rect">
            <a:avLst/>
          </a:prstGeom>
          <a:noFill/>
        </p:spPr>
        <p:txBody>
          <a:bodyPr wrap="square" rtlCol="0">
            <a:spAutoFit/>
          </a:bodyPr>
          <a:lstStyle/>
          <a:p>
            <a:r>
              <a:rPr lang="en-US" altLang="zh-CN" dirty="0"/>
              <a:t>       </a:t>
            </a:r>
            <a:r>
              <a:rPr lang="zh-CN" altLang="en-US" dirty="0"/>
              <a:t>远程监督的假设：</a:t>
            </a:r>
            <a:r>
              <a:rPr lang="zh-CN" altLang="zh-CN" dirty="0"/>
              <a:t>如果两个实体在一个已知的知识图谱中具有一种关系，那么在关联的外部语料库中所有包含这两个实体的句子都在某种程度上表达了这个关系。</a:t>
            </a:r>
            <a:endParaRPr lang="zh-CN" altLang="en-US" dirty="0"/>
          </a:p>
        </p:txBody>
      </p:sp>
      <p:pic>
        <p:nvPicPr>
          <p:cNvPr id="6" name="图片 5">
            <a:extLst>
              <a:ext uri="{FF2B5EF4-FFF2-40B4-BE49-F238E27FC236}">
                <a16:creationId xmlns:a16="http://schemas.microsoft.com/office/drawing/2014/main" id="{01472118-0455-416E-B5F0-BE653A4EAAC8}"/>
              </a:ext>
            </a:extLst>
          </p:cNvPr>
          <p:cNvPicPr>
            <a:picLocks noChangeAspect="1"/>
          </p:cNvPicPr>
          <p:nvPr/>
        </p:nvPicPr>
        <p:blipFill>
          <a:blip r:embed="rId2"/>
          <a:stretch>
            <a:fillRect/>
          </a:stretch>
        </p:blipFill>
        <p:spPr>
          <a:xfrm>
            <a:off x="1778668" y="2252547"/>
            <a:ext cx="6565416" cy="2297896"/>
          </a:xfrm>
          <a:prstGeom prst="rect">
            <a:avLst/>
          </a:prstGeom>
        </p:spPr>
      </p:pic>
      <p:cxnSp>
        <p:nvCxnSpPr>
          <p:cNvPr id="8" name="直接连接符 7">
            <a:extLst>
              <a:ext uri="{FF2B5EF4-FFF2-40B4-BE49-F238E27FC236}">
                <a16:creationId xmlns:a16="http://schemas.microsoft.com/office/drawing/2014/main" id="{4AFAABDB-CAD4-47D2-BD89-BED7C9AA22DB}"/>
              </a:ext>
            </a:extLst>
          </p:cNvPr>
          <p:cNvCxnSpPr>
            <a:cxnSpLocks/>
          </p:cNvCxnSpPr>
          <p:nvPr/>
        </p:nvCxnSpPr>
        <p:spPr bwMode="auto">
          <a:xfrm>
            <a:off x="3495174" y="3970421"/>
            <a:ext cx="1094873" cy="0"/>
          </a:xfrm>
          <a:prstGeom prst="line">
            <a:avLst/>
          </a:prstGeom>
          <a:solidFill>
            <a:schemeClr val="bg1"/>
          </a:solidFill>
          <a:ln w="38100" cap="flat" cmpd="sng" algn="ctr">
            <a:solidFill>
              <a:srgbClr val="FF0000"/>
            </a:solidFill>
            <a:prstDash val="solid"/>
            <a:round/>
            <a:headEnd type="none" w="med" len="med"/>
            <a:tailEnd type="none" w="med" len="med"/>
          </a:ln>
          <a:effectLst/>
        </p:spPr>
      </p:cxnSp>
      <p:sp>
        <p:nvSpPr>
          <p:cNvPr id="12" name="文本框 11">
            <a:extLst>
              <a:ext uri="{FF2B5EF4-FFF2-40B4-BE49-F238E27FC236}">
                <a16:creationId xmlns:a16="http://schemas.microsoft.com/office/drawing/2014/main" id="{0D964B39-ACF3-421E-933F-21FD1DBFEBE3}"/>
              </a:ext>
            </a:extLst>
          </p:cNvPr>
          <p:cNvSpPr txBox="1"/>
          <p:nvPr/>
        </p:nvSpPr>
        <p:spPr>
          <a:xfrm>
            <a:off x="697832" y="4605454"/>
            <a:ext cx="10166685" cy="646331"/>
          </a:xfrm>
          <a:prstGeom prst="rect">
            <a:avLst/>
          </a:prstGeom>
          <a:noFill/>
        </p:spPr>
        <p:txBody>
          <a:bodyPr wrap="square" rtlCol="0">
            <a:spAutoFit/>
          </a:bodyPr>
          <a:lstStyle/>
          <a:p>
            <a:r>
              <a:rPr lang="zh-CN" altLang="en-US" dirty="0"/>
              <a:t>        远程监督的缺点：错误标注的问题</a:t>
            </a:r>
            <a:endParaRPr lang="en-US" altLang="zh-CN" dirty="0"/>
          </a:p>
          <a:p>
            <a:r>
              <a:rPr lang="en-US" altLang="zh-CN" dirty="0"/>
              <a:t>        </a:t>
            </a:r>
            <a:r>
              <a:rPr lang="zh-CN" altLang="en-US" dirty="0"/>
              <a:t>解决方法：多实例学习</a:t>
            </a:r>
          </a:p>
        </p:txBody>
      </p:sp>
    </p:spTree>
    <p:extLst>
      <p:ext uri="{BB962C8B-B14F-4D97-AF65-F5344CB8AC3E}">
        <p14:creationId xmlns:p14="http://schemas.microsoft.com/office/powerpoint/2010/main" val="217593119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B0A65-39A6-43EA-9DAC-089D45AA5F69}"/>
              </a:ext>
            </a:extLst>
          </p:cNvPr>
          <p:cNvSpPr>
            <a:spLocks noGrp="1"/>
          </p:cNvSpPr>
          <p:nvPr>
            <p:ph type="title"/>
          </p:nvPr>
        </p:nvSpPr>
        <p:spPr>
          <a:xfrm>
            <a:off x="624418" y="290513"/>
            <a:ext cx="10176933" cy="576262"/>
          </a:xfrm>
        </p:spPr>
        <p:txBody>
          <a:bodyPr/>
          <a:lstStyle/>
          <a:p>
            <a:r>
              <a:rPr lang="zh-CN" altLang="en-US" dirty="0"/>
              <a:t>分段卷积神经网络</a:t>
            </a:r>
          </a:p>
        </p:txBody>
      </p:sp>
      <p:sp>
        <p:nvSpPr>
          <p:cNvPr id="4" name="灯片编号占位符 3">
            <a:extLst>
              <a:ext uri="{FF2B5EF4-FFF2-40B4-BE49-F238E27FC236}">
                <a16:creationId xmlns:a16="http://schemas.microsoft.com/office/drawing/2014/main" id="{98415679-C495-42C6-B3CB-F9A40E20036F}"/>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4</a:t>
            </a:fld>
            <a:endParaRPr lang="en-US" altLang="zh-CN" dirty="0">
              <a:solidFill>
                <a:srgbClr val="292929"/>
              </a:solidFill>
              <a:latin typeface="Times New Roman" charset="0"/>
            </a:endParaRPr>
          </a:p>
        </p:txBody>
      </p:sp>
      <p:pic>
        <p:nvPicPr>
          <p:cNvPr id="3" name="图片 2">
            <a:extLst>
              <a:ext uri="{FF2B5EF4-FFF2-40B4-BE49-F238E27FC236}">
                <a16:creationId xmlns:a16="http://schemas.microsoft.com/office/drawing/2014/main" id="{6D8760AE-6F28-4D07-B27A-11B004A2EB26}"/>
              </a:ext>
            </a:extLst>
          </p:cNvPr>
          <p:cNvPicPr>
            <a:picLocks noChangeAspect="1"/>
          </p:cNvPicPr>
          <p:nvPr/>
        </p:nvPicPr>
        <p:blipFill>
          <a:blip r:embed="rId2"/>
          <a:stretch>
            <a:fillRect/>
          </a:stretch>
        </p:blipFill>
        <p:spPr>
          <a:xfrm>
            <a:off x="1707481" y="1644277"/>
            <a:ext cx="8777037" cy="4001489"/>
          </a:xfrm>
          <a:prstGeom prst="rect">
            <a:avLst/>
          </a:prstGeom>
        </p:spPr>
      </p:pic>
    </p:spTree>
    <p:extLst>
      <p:ext uri="{BB962C8B-B14F-4D97-AF65-F5344CB8AC3E}">
        <p14:creationId xmlns:p14="http://schemas.microsoft.com/office/powerpoint/2010/main" val="433929955"/>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F5E75-569B-4FC4-A68A-96C970D57A78}"/>
              </a:ext>
            </a:extLst>
          </p:cNvPr>
          <p:cNvSpPr>
            <a:spLocks noGrp="1"/>
          </p:cNvSpPr>
          <p:nvPr>
            <p:ph type="title"/>
          </p:nvPr>
        </p:nvSpPr>
        <p:spPr>
          <a:xfrm>
            <a:off x="624418" y="326607"/>
            <a:ext cx="10176933" cy="576262"/>
          </a:xfrm>
        </p:spPr>
        <p:txBody>
          <a:bodyPr/>
          <a:lstStyle/>
          <a:p>
            <a:r>
              <a:rPr lang="en-US" altLang="zh-CN" dirty="0"/>
              <a:t>Vector Representation</a:t>
            </a:r>
            <a:endParaRPr lang="zh-CN" altLang="en-US" dirty="0"/>
          </a:p>
        </p:txBody>
      </p:sp>
      <p:sp>
        <p:nvSpPr>
          <p:cNvPr id="4" name="灯片编号占位符 3">
            <a:extLst>
              <a:ext uri="{FF2B5EF4-FFF2-40B4-BE49-F238E27FC236}">
                <a16:creationId xmlns:a16="http://schemas.microsoft.com/office/drawing/2014/main" id="{80252905-13C6-4578-9112-16CA1290555A}"/>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5</a:t>
            </a:fld>
            <a:endParaRPr lang="en-US" altLang="zh-CN" dirty="0">
              <a:solidFill>
                <a:srgbClr val="292929"/>
              </a:solidFill>
              <a:latin typeface="Times New Roman" charset="0"/>
            </a:endParaRPr>
          </a:p>
        </p:txBody>
      </p:sp>
      <p:pic>
        <p:nvPicPr>
          <p:cNvPr id="8" name="内容占位符 7">
            <a:extLst>
              <a:ext uri="{FF2B5EF4-FFF2-40B4-BE49-F238E27FC236}">
                <a16:creationId xmlns:a16="http://schemas.microsoft.com/office/drawing/2014/main" id="{5D1746F8-24A5-49B6-89CC-229A70083E3C}"/>
              </a:ext>
            </a:extLst>
          </p:cNvPr>
          <p:cNvPicPr>
            <a:picLocks noGrp="1" noChangeAspect="1"/>
          </p:cNvPicPr>
          <p:nvPr>
            <p:ph idx="1"/>
          </p:nvPr>
        </p:nvPicPr>
        <p:blipFill>
          <a:blip r:embed="rId2"/>
          <a:stretch>
            <a:fillRect/>
          </a:stretch>
        </p:blipFill>
        <p:spPr>
          <a:xfrm>
            <a:off x="671719" y="1461835"/>
            <a:ext cx="3902270" cy="4324851"/>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C0BFF6-755A-4BFC-97B9-41BC8BD6C18C}"/>
                  </a:ext>
                </a:extLst>
              </p:cNvPr>
              <p:cNvSpPr txBox="1"/>
              <p:nvPr/>
            </p:nvSpPr>
            <p:spPr>
              <a:xfrm>
                <a:off x="6202279" y="2544678"/>
                <a:ext cx="1997242" cy="3758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ℝ</m:t>
                          </m:r>
                        </m:e>
                        <m:sup>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𝑑</m:t>
                          </m:r>
                        </m:sup>
                      </m:sSup>
                    </m:oMath>
                  </m:oMathPara>
                </a14:m>
                <a:endParaRPr lang="zh-CN" altLang="en-US" sz="2400" dirty="0"/>
              </a:p>
            </p:txBody>
          </p:sp>
        </mc:Choice>
        <mc:Fallback xmlns="">
          <p:sp>
            <p:nvSpPr>
              <p:cNvPr id="10" name="文本框 9">
                <a:extLst>
                  <a:ext uri="{FF2B5EF4-FFF2-40B4-BE49-F238E27FC236}">
                    <a16:creationId xmlns:a16="http://schemas.microsoft.com/office/drawing/2014/main" id="{00C0BFF6-755A-4BFC-97B9-41BC8BD6C18C}"/>
                  </a:ext>
                </a:extLst>
              </p:cNvPr>
              <p:cNvSpPr txBox="1">
                <a:spLocks noRot="1" noChangeAspect="1" noMove="1" noResize="1" noEditPoints="1" noAdjustHandles="1" noChangeArrowheads="1" noChangeShapeType="1" noTextEdit="1"/>
              </p:cNvSpPr>
              <p:nvPr/>
            </p:nvSpPr>
            <p:spPr>
              <a:xfrm>
                <a:off x="6202279" y="2544678"/>
                <a:ext cx="1997242" cy="375872"/>
              </a:xfrm>
              <a:prstGeom prst="rect">
                <a:avLst/>
              </a:prstGeom>
              <a:blipFill>
                <a:blip r:embed="rId3"/>
                <a:stretch>
                  <a:fillRect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3AE5935-5A4A-4A47-A289-B5D9BEB78D77}"/>
                  </a:ext>
                </a:extLst>
              </p:cNvPr>
              <p:cNvSpPr txBox="1"/>
              <p:nvPr/>
            </p:nvSpPr>
            <p:spPr>
              <a:xfrm>
                <a:off x="6268452" y="3429000"/>
                <a:ext cx="2179507"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𝑤𝑜𝑟𝑑</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∗2</m:t>
                      </m:r>
                    </m:oMath>
                  </m:oMathPara>
                </a14:m>
                <a:endParaRPr lang="zh-CN" altLang="en-US" sz="2000" dirty="0"/>
              </a:p>
            </p:txBody>
          </p:sp>
        </mc:Choice>
        <mc:Fallback xmlns="">
          <p:sp>
            <p:nvSpPr>
              <p:cNvPr id="11" name="文本框 10">
                <a:extLst>
                  <a:ext uri="{FF2B5EF4-FFF2-40B4-BE49-F238E27FC236}">
                    <a16:creationId xmlns:a16="http://schemas.microsoft.com/office/drawing/2014/main" id="{73AE5935-5A4A-4A47-A289-B5D9BEB78D77}"/>
                  </a:ext>
                </a:extLst>
              </p:cNvPr>
              <p:cNvSpPr txBox="1">
                <a:spLocks noRot="1" noChangeAspect="1" noMove="1" noResize="1" noEditPoints="1" noAdjustHandles="1" noChangeArrowheads="1" noChangeShapeType="1" noTextEdit="1"/>
              </p:cNvSpPr>
              <p:nvPr/>
            </p:nvSpPr>
            <p:spPr>
              <a:xfrm>
                <a:off x="6268452" y="3429000"/>
                <a:ext cx="2179507" cy="331437"/>
              </a:xfrm>
              <a:prstGeom prst="rect">
                <a:avLst/>
              </a:prstGeom>
              <a:blipFill>
                <a:blip r:embed="rId4"/>
                <a:stretch>
                  <a:fillRect l="-2235" r="-1955" b="-20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429356"/>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DBD9-306D-49E8-B38F-53724C02A9D1}"/>
              </a:ext>
            </a:extLst>
          </p:cNvPr>
          <p:cNvSpPr>
            <a:spLocks noGrp="1"/>
          </p:cNvSpPr>
          <p:nvPr>
            <p:ph type="title"/>
          </p:nvPr>
        </p:nvSpPr>
        <p:spPr>
          <a:xfrm>
            <a:off x="624418" y="290513"/>
            <a:ext cx="10176933" cy="576262"/>
          </a:xfrm>
        </p:spPr>
        <p:txBody>
          <a:bodyPr/>
          <a:lstStyle/>
          <a:p>
            <a:r>
              <a:rPr lang="en-US" altLang="zh-CN" dirty="0"/>
              <a:t>Convolution</a:t>
            </a:r>
            <a:endParaRPr lang="zh-CN" altLang="en-US" dirty="0"/>
          </a:p>
        </p:txBody>
      </p:sp>
      <p:sp>
        <p:nvSpPr>
          <p:cNvPr id="4" name="灯片编号占位符 3">
            <a:extLst>
              <a:ext uri="{FF2B5EF4-FFF2-40B4-BE49-F238E27FC236}">
                <a16:creationId xmlns:a16="http://schemas.microsoft.com/office/drawing/2014/main" id="{822F09B0-2E1D-45F7-97CC-DD643D17FB1B}"/>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6</a:t>
            </a:fld>
            <a:endParaRPr lang="en-US" altLang="zh-CN" dirty="0">
              <a:solidFill>
                <a:srgbClr val="292929"/>
              </a:solidFill>
              <a:latin typeface="Times New Roman" charset="0"/>
            </a:endParaRPr>
          </a:p>
        </p:txBody>
      </p:sp>
      <p:pic>
        <p:nvPicPr>
          <p:cNvPr id="9" name="图片 8">
            <a:extLst>
              <a:ext uri="{FF2B5EF4-FFF2-40B4-BE49-F238E27FC236}">
                <a16:creationId xmlns:a16="http://schemas.microsoft.com/office/drawing/2014/main" id="{440737DC-E08E-447E-B77B-E51BA2C7A41F}"/>
              </a:ext>
            </a:extLst>
          </p:cNvPr>
          <p:cNvPicPr>
            <a:picLocks noChangeAspect="1"/>
          </p:cNvPicPr>
          <p:nvPr/>
        </p:nvPicPr>
        <p:blipFill>
          <a:blip r:embed="rId2"/>
          <a:stretch>
            <a:fillRect/>
          </a:stretch>
        </p:blipFill>
        <p:spPr>
          <a:xfrm>
            <a:off x="319739" y="1564105"/>
            <a:ext cx="5251663" cy="4024814"/>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864F87B-4D39-4A78-B2B1-AF196DAD2C2E}"/>
                  </a:ext>
                </a:extLst>
              </p:cNvPr>
              <p:cNvSpPr txBox="1"/>
              <p:nvPr/>
            </p:nvSpPr>
            <p:spPr>
              <a:xfrm>
                <a:off x="6011779" y="3152001"/>
                <a:ext cx="3070264" cy="276999"/>
              </a:xfrm>
              <a:prstGeom prst="rect">
                <a:avLst/>
              </a:prstGeom>
              <a:noFill/>
            </p:spPr>
            <p:txBody>
              <a:bodyPr wrap="none" lIns="0" tIns="0" rIns="0" bIns="0" rtlCol="0">
                <a:spAutoFit/>
              </a:bodyPr>
              <a:lstStyle/>
              <a:p>
                <a:r>
                  <a:rPr lang="zh-CN" altLang="en-US" b="0" dirty="0"/>
                  <a:t>把</a:t>
                </a:r>
                <a14:m>
                  <m:oMath xmlns:m="http://schemas.openxmlformats.org/officeDocument/2006/math">
                    <m:r>
                      <m:rPr>
                        <m:sty m:val="p"/>
                      </m:rPr>
                      <a:rPr lang="en-US" altLang="zh-CN" b="0" i="0" smtClean="0">
                        <a:latin typeface="Cambria Math" panose="02040503050406030204" pitchFamily="18" charset="0"/>
                      </a:rPr>
                      <m:t>S</m:t>
                    </m:r>
                    <m:r>
                      <a:rPr lang="zh-CN" altLang="en-US" i="1">
                        <a:latin typeface="Cambria Math" panose="02040503050406030204" pitchFamily="18" charset="0"/>
                      </a:rPr>
                      <m:t>看作</m:t>
                    </m:r>
                    <m:r>
                      <a:rPr lang="zh-CN" altLang="en-US" i="1" smtClean="0">
                        <a:latin typeface="Cambria Math" panose="02040503050406030204" pitchFamily="18" charset="0"/>
                      </a:rPr>
                      <m:t>一个</m:t>
                    </m:r>
                    <m:r>
                      <a:rPr lang="zh-CN" altLang="en-US" i="1">
                        <a:latin typeface="Cambria Math" panose="02040503050406030204" pitchFamily="18" charset="0"/>
                      </a:rPr>
                      <m:t>序列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𝑠</m:t>
                        </m:r>
                      </m:sub>
                    </m:sSub>
                    <m:r>
                      <a:rPr lang="en-US" altLang="zh-CN" b="0" i="1" smtClean="0">
                        <a:latin typeface="Cambria Math" panose="02040503050406030204" pitchFamily="18" charset="0"/>
                      </a:rPr>
                      <m:t>}</m:t>
                    </m:r>
                  </m:oMath>
                </a14:m>
                <a:endParaRPr lang="zh-CN" altLang="en-US" dirty="0"/>
              </a:p>
            </p:txBody>
          </p:sp>
        </mc:Choice>
        <mc:Fallback xmlns="">
          <p:sp>
            <p:nvSpPr>
              <p:cNvPr id="11" name="文本框 10">
                <a:extLst>
                  <a:ext uri="{FF2B5EF4-FFF2-40B4-BE49-F238E27FC236}">
                    <a16:creationId xmlns:a16="http://schemas.microsoft.com/office/drawing/2014/main" id="{4864F87B-4D39-4A78-B2B1-AF196DAD2C2E}"/>
                  </a:ext>
                </a:extLst>
              </p:cNvPr>
              <p:cNvSpPr txBox="1">
                <a:spLocks noRot="1" noChangeAspect="1" noMove="1" noResize="1" noEditPoints="1" noAdjustHandles="1" noChangeArrowheads="1" noChangeShapeType="1" noTextEdit="1"/>
              </p:cNvSpPr>
              <p:nvPr/>
            </p:nvSpPr>
            <p:spPr>
              <a:xfrm>
                <a:off x="6011779" y="3152001"/>
                <a:ext cx="3070264" cy="276999"/>
              </a:xfrm>
              <a:prstGeom prst="rect">
                <a:avLst/>
              </a:prstGeom>
              <a:blipFill>
                <a:blip r:embed="rId3"/>
                <a:stretch>
                  <a:fillRect l="-4563" t="-32609" r="-2976" b="-456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AA7B54-5C7C-445B-9CF5-4F486DC751D3}"/>
                  </a:ext>
                </a:extLst>
              </p:cNvPr>
              <p:cNvSpPr txBox="1"/>
              <p:nvPr/>
            </p:nvSpPr>
            <p:spPr>
              <a:xfrm>
                <a:off x="6497052" y="1988218"/>
                <a:ext cx="854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𝑚</m:t>
                          </m:r>
                        </m:sup>
                      </m:sSup>
                    </m:oMath>
                  </m:oMathPara>
                </a14:m>
                <a:endParaRPr lang="zh-CN" altLang="en-US" dirty="0"/>
              </a:p>
            </p:txBody>
          </p:sp>
        </mc:Choice>
        <mc:Fallback xmlns="">
          <p:sp>
            <p:nvSpPr>
              <p:cNvPr id="12" name="文本框 11">
                <a:extLst>
                  <a:ext uri="{FF2B5EF4-FFF2-40B4-BE49-F238E27FC236}">
                    <a16:creationId xmlns:a16="http://schemas.microsoft.com/office/drawing/2014/main" id="{E9AA7B54-5C7C-445B-9CF5-4F486DC751D3}"/>
                  </a:ext>
                </a:extLst>
              </p:cNvPr>
              <p:cNvSpPr txBox="1">
                <a:spLocks noRot="1" noChangeAspect="1" noMove="1" noResize="1" noEditPoints="1" noAdjustHandles="1" noChangeArrowheads="1" noChangeShapeType="1" noTextEdit="1"/>
              </p:cNvSpPr>
              <p:nvPr/>
            </p:nvSpPr>
            <p:spPr>
              <a:xfrm>
                <a:off x="6497052" y="1988218"/>
                <a:ext cx="854336" cy="276999"/>
              </a:xfrm>
              <a:prstGeom prst="rect">
                <a:avLst/>
              </a:prstGeom>
              <a:blipFill>
                <a:blip r:embed="rId4"/>
                <a:stretch>
                  <a:fillRect l="-2857"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823C438-8125-40AD-BD7A-230089E5F5A2}"/>
                  </a:ext>
                </a:extLst>
              </p:cNvPr>
              <p:cNvSpPr txBox="1"/>
              <p:nvPr/>
            </p:nvSpPr>
            <p:spPr>
              <a:xfrm>
                <a:off x="8063815" y="1988217"/>
                <a:ext cx="10903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m:oMathPara>
                </a14:m>
                <a:endParaRPr lang="zh-CN" altLang="en-US" dirty="0"/>
              </a:p>
            </p:txBody>
          </p:sp>
        </mc:Choice>
        <mc:Fallback xmlns="">
          <p:sp>
            <p:nvSpPr>
              <p:cNvPr id="13" name="文本框 12">
                <a:extLst>
                  <a:ext uri="{FF2B5EF4-FFF2-40B4-BE49-F238E27FC236}">
                    <a16:creationId xmlns:a16="http://schemas.microsoft.com/office/drawing/2014/main" id="{6823C438-8125-40AD-BD7A-230089E5F5A2}"/>
                  </a:ext>
                </a:extLst>
              </p:cNvPr>
              <p:cNvSpPr txBox="1">
                <a:spLocks noRot="1" noChangeAspect="1" noMove="1" noResize="1" noEditPoints="1" noAdjustHandles="1" noChangeArrowheads="1" noChangeShapeType="1" noTextEdit="1"/>
              </p:cNvSpPr>
              <p:nvPr/>
            </p:nvSpPr>
            <p:spPr>
              <a:xfrm>
                <a:off x="8063815" y="1988217"/>
                <a:ext cx="1090363" cy="276999"/>
              </a:xfrm>
              <a:prstGeom prst="rect">
                <a:avLst/>
              </a:prstGeom>
              <a:blipFill>
                <a:blip r:embed="rId5"/>
                <a:stretch>
                  <a:fillRect l="-2235" r="-3911" b="-8696"/>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6BDE65B2-F127-4631-B840-588EF864B72C}"/>
              </a:ext>
            </a:extLst>
          </p:cNvPr>
          <p:cNvSpPr txBox="1"/>
          <p:nvPr/>
        </p:nvSpPr>
        <p:spPr>
          <a:xfrm>
            <a:off x="5877428" y="1630185"/>
            <a:ext cx="4205036" cy="376079"/>
          </a:xfrm>
          <a:prstGeom prst="rect">
            <a:avLst/>
          </a:prstGeom>
          <a:noFill/>
        </p:spPr>
        <p:txBody>
          <a:bodyPr wrap="square" rtlCol="0">
            <a:spAutoFit/>
          </a:bodyPr>
          <a:lstStyle/>
          <a:p>
            <a:r>
              <a:rPr lang="en-US" altLang="zh-CN" dirty="0"/>
              <a:t>w</a:t>
            </a:r>
            <a:r>
              <a:rPr lang="zh-CN" altLang="en-US" dirty="0"/>
              <a:t>是用于卷积操作的卷积核</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FE54E75-31F4-422E-8962-51705F338BB1}"/>
                  </a:ext>
                </a:extLst>
              </p:cNvPr>
              <p:cNvSpPr txBox="1"/>
              <p:nvPr/>
            </p:nvSpPr>
            <p:spPr>
              <a:xfrm>
                <a:off x="5937585" y="2325444"/>
                <a:ext cx="3795963" cy="369332"/>
              </a:xfrm>
              <a:prstGeom prst="rect">
                <a:avLst/>
              </a:prstGeom>
              <a:noFill/>
            </p:spPr>
            <p:txBody>
              <a:bodyPr wrap="square" rtlCol="0">
                <a:spAutoFit/>
              </a:bodyPr>
              <a:lstStyle/>
              <a:p>
                <a14:m>
                  <m:oMath xmlns:m="http://schemas.openxmlformats.org/officeDocument/2006/math">
                    <m:r>
                      <a:rPr lang="zh-CN" altLang="en-US" i="1">
                        <a:latin typeface="Cambria Math" panose="02040503050406030204" pitchFamily="18" charset="0"/>
                      </a:rPr>
                      <m:t>𝜔</m:t>
                    </m:r>
                  </m:oMath>
                </a14:m>
                <a:r>
                  <a:rPr lang="en-US" altLang="zh-CN" dirty="0"/>
                  <a:t>——</a:t>
                </a:r>
                <a:r>
                  <a:rPr lang="zh-CN" altLang="en-US" dirty="0"/>
                  <a:t>卷积核的窗口大小</a:t>
                </a:r>
              </a:p>
            </p:txBody>
          </p:sp>
        </mc:Choice>
        <mc:Fallback xmlns="">
          <p:sp>
            <p:nvSpPr>
              <p:cNvPr id="15" name="文本框 14">
                <a:extLst>
                  <a:ext uri="{FF2B5EF4-FFF2-40B4-BE49-F238E27FC236}">
                    <a16:creationId xmlns:a16="http://schemas.microsoft.com/office/drawing/2014/main" id="{FFE54E75-31F4-422E-8962-51705F338BB1}"/>
                  </a:ext>
                </a:extLst>
              </p:cNvPr>
              <p:cNvSpPr txBox="1">
                <a:spLocks noRot="1" noChangeAspect="1" noMove="1" noResize="1" noEditPoints="1" noAdjustHandles="1" noChangeArrowheads="1" noChangeShapeType="1" noTextEdit="1"/>
              </p:cNvSpPr>
              <p:nvPr/>
            </p:nvSpPr>
            <p:spPr>
              <a:xfrm>
                <a:off x="5937585" y="2325444"/>
                <a:ext cx="3795963" cy="369332"/>
              </a:xfrm>
              <a:prstGeom prst="rect">
                <a:avLst/>
              </a:prstGeom>
              <a:blipFill>
                <a:blip r:embed="rId6"/>
                <a:stretch>
                  <a:fillRect t="-1147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0405DE3-50B6-4A0B-918B-6F5FDCA139C8}"/>
                  </a:ext>
                </a:extLst>
              </p:cNvPr>
              <p:cNvSpPr txBox="1"/>
              <p:nvPr/>
            </p:nvSpPr>
            <p:spPr>
              <a:xfrm>
                <a:off x="5937585" y="3561141"/>
                <a:ext cx="5089357" cy="391646"/>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表示</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𝑖</m:t>
                        </m:r>
                      </m:sub>
                    </m:sSub>
                  </m:oMath>
                </a14:m>
                <a:r>
                  <a:rPr lang="zh-CN" altLang="en-US" dirty="0"/>
                  <a:t>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Sub>
                  </m:oMath>
                </a14:m>
                <a:r>
                  <a:rPr lang="zh-CN" altLang="en-US" dirty="0"/>
                  <a:t>的向量依次首尾拼接得到的向量</a:t>
                </a:r>
              </a:p>
            </p:txBody>
          </p:sp>
        </mc:Choice>
        <mc:Fallback xmlns="">
          <p:sp>
            <p:nvSpPr>
              <p:cNvPr id="16" name="文本框 15">
                <a:extLst>
                  <a:ext uri="{FF2B5EF4-FFF2-40B4-BE49-F238E27FC236}">
                    <a16:creationId xmlns:a16="http://schemas.microsoft.com/office/drawing/2014/main" id="{10405DE3-50B6-4A0B-918B-6F5FDCA139C8}"/>
                  </a:ext>
                </a:extLst>
              </p:cNvPr>
              <p:cNvSpPr txBox="1">
                <a:spLocks noRot="1" noChangeAspect="1" noMove="1" noResize="1" noEditPoints="1" noAdjustHandles="1" noChangeArrowheads="1" noChangeShapeType="1" noTextEdit="1"/>
              </p:cNvSpPr>
              <p:nvPr/>
            </p:nvSpPr>
            <p:spPr>
              <a:xfrm>
                <a:off x="5937585" y="3561141"/>
                <a:ext cx="5089357" cy="391646"/>
              </a:xfrm>
              <a:prstGeom prst="rect">
                <a:avLst/>
              </a:prstGeom>
              <a:blipFill>
                <a:blip r:embed="rId7"/>
                <a:stretch>
                  <a:fillRect t="-12500" b="-14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C656CBC-E113-400D-A7C8-9492CC997BDC}"/>
                  </a:ext>
                </a:extLst>
              </p:cNvPr>
              <p:cNvSpPr txBox="1"/>
              <p:nvPr/>
            </p:nvSpPr>
            <p:spPr>
              <a:xfrm>
                <a:off x="6731669" y="4197044"/>
                <a:ext cx="205928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𝑗</m:t>
                          </m:r>
                        </m:sub>
                      </m:sSub>
                    </m:oMath>
                  </m:oMathPara>
                </a14:m>
                <a:endParaRPr lang="zh-CN" altLang="en-US" sz="2400" dirty="0"/>
              </a:p>
            </p:txBody>
          </p:sp>
        </mc:Choice>
        <mc:Fallback xmlns="">
          <p:sp>
            <p:nvSpPr>
              <p:cNvPr id="17" name="文本框 16">
                <a:extLst>
                  <a:ext uri="{FF2B5EF4-FFF2-40B4-BE49-F238E27FC236}">
                    <a16:creationId xmlns:a16="http://schemas.microsoft.com/office/drawing/2014/main" id="{CC656CBC-E113-400D-A7C8-9492CC997BDC}"/>
                  </a:ext>
                </a:extLst>
              </p:cNvPr>
              <p:cNvSpPr txBox="1">
                <a:spLocks noRot="1" noChangeAspect="1" noMove="1" noResize="1" noEditPoints="1" noAdjustHandles="1" noChangeArrowheads="1" noChangeShapeType="1" noTextEdit="1"/>
              </p:cNvSpPr>
              <p:nvPr/>
            </p:nvSpPr>
            <p:spPr>
              <a:xfrm>
                <a:off x="6731669" y="4197044"/>
                <a:ext cx="2059282" cy="399084"/>
              </a:xfrm>
              <a:prstGeom prst="rect">
                <a:avLst/>
              </a:prstGeom>
              <a:blipFill>
                <a:blip r:embed="rId8"/>
                <a:stretch>
                  <a:fillRect l="-888" r="-1479"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A349BCA-B5D9-4DCB-9973-57425E46DF00}"/>
                  </a:ext>
                </a:extLst>
              </p:cNvPr>
              <p:cNvSpPr txBox="1"/>
              <p:nvPr/>
            </p:nvSpPr>
            <p:spPr>
              <a:xfrm>
                <a:off x="7895724" y="4774916"/>
                <a:ext cx="16087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ℝ</m:t>
                          </m:r>
                        </m:e>
                        <m:sup>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−1</m:t>
                          </m:r>
                        </m:sup>
                      </m:sSup>
                    </m:oMath>
                  </m:oMathPara>
                </a14:m>
                <a:endParaRPr lang="zh-CN" altLang="en-US" sz="2400" dirty="0"/>
              </a:p>
            </p:txBody>
          </p:sp>
        </mc:Choice>
        <mc:Fallback xmlns="">
          <p:sp>
            <p:nvSpPr>
              <p:cNvPr id="18" name="文本框 17">
                <a:extLst>
                  <a:ext uri="{FF2B5EF4-FFF2-40B4-BE49-F238E27FC236}">
                    <a16:creationId xmlns:a16="http://schemas.microsoft.com/office/drawing/2014/main" id="{BA349BCA-B5D9-4DCB-9973-57425E46DF00}"/>
                  </a:ext>
                </a:extLst>
              </p:cNvPr>
              <p:cNvSpPr txBox="1">
                <a:spLocks noRot="1" noChangeAspect="1" noMove="1" noResize="1" noEditPoints="1" noAdjustHandles="1" noChangeArrowheads="1" noChangeShapeType="1" noTextEdit="1"/>
              </p:cNvSpPr>
              <p:nvPr/>
            </p:nvSpPr>
            <p:spPr>
              <a:xfrm>
                <a:off x="7895724" y="4774916"/>
                <a:ext cx="1608710" cy="369332"/>
              </a:xfrm>
              <a:prstGeom prst="rect">
                <a:avLst/>
              </a:prstGeom>
              <a:blipFill>
                <a:blip r:embed="rId9"/>
                <a:stretch>
                  <a:fillRect l="-1515" r="-758" b="-9836"/>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3B1F1989-E03A-426B-86C3-B4D65F7E21DD}"/>
              </a:ext>
            </a:extLst>
          </p:cNvPr>
          <p:cNvSpPr txBox="1"/>
          <p:nvPr/>
        </p:nvSpPr>
        <p:spPr>
          <a:xfrm>
            <a:off x="6011779" y="4774916"/>
            <a:ext cx="2304047" cy="369332"/>
          </a:xfrm>
          <a:prstGeom prst="rect">
            <a:avLst/>
          </a:prstGeom>
          <a:noFill/>
        </p:spPr>
        <p:txBody>
          <a:bodyPr wrap="square" rtlCol="0">
            <a:spAutoFit/>
          </a:bodyPr>
          <a:lstStyle/>
          <a:p>
            <a:r>
              <a:rPr lang="en-US" altLang="zh-CN" dirty="0"/>
              <a:t>w</a:t>
            </a:r>
            <a:r>
              <a:rPr lang="zh-CN" altLang="en-US" dirty="0"/>
              <a:t>的卷积结果</a:t>
            </a:r>
            <a:r>
              <a:rPr lang="en-US" altLang="zh-CN" dirty="0"/>
              <a:t>c</a:t>
            </a:r>
            <a:endParaRPr lang="zh-CN" altLang="en-US" dirty="0"/>
          </a:p>
        </p:txBody>
      </p:sp>
      <p:sp>
        <p:nvSpPr>
          <p:cNvPr id="20" name="文本框 19">
            <a:extLst>
              <a:ext uri="{FF2B5EF4-FFF2-40B4-BE49-F238E27FC236}">
                <a16:creationId xmlns:a16="http://schemas.microsoft.com/office/drawing/2014/main" id="{B5043BAA-A20F-4BE3-9140-FB1FC5EA8518}"/>
              </a:ext>
            </a:extLst>
          </p:cNvPr>
          <p:cNvSpPr txBox="1"/>
          <p:nvPr/>
        </p:nvSpPr>
        <p:spPr>
          <a:xfrm>
            <a:off x="6016792" y="5239753"/>
            <a:ext cx="4930942" cy="369332"/>
          </a:xfrm>
          <a:prstGeom prst="rect">
            <a:avLst/>
          </a:prstGeom>
          <a:noFill/>
        </p:spPr>
        <p:txBody>
          <a:bodyPr wrap="square" rtlCol="0">
            <a:spAutoFit/>
          </a:bodyPr>
          <a:lstStyle/>
          <a:p>
            <a:r>
              <a:rPr lang="en-US" altLang="zh-CN" dirty="0"/>
              <a:t>n——</a:t>
            </a:r>
            <a:r>
              <a:rPr lang="zh-CN" altLang="en-US" dirty="0"/>
              <a:t>卷积核个数</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5DBEB22-B831-4C19-ADCF-89A2F7031DC1}"/>
                  </a:ext>
                </a:extLst>
              </p:cNvPr>
              <p:cNvSpPr txBox="1"/>
              <p:nvPr/>
            </p:nvSpPr>
            <p:spPr>
              <a:xfrm>
                <a:off x="6591521" y="5704590"/>
                <a:ext cx="3215176"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−1)</m:t>
                          </m:r>
                        </m:sup>
                      </m:sSup>
                    </m:oMath>
                  </m:oMathPara>
                </a14:m>
                <a:endParaRPr lang="zh-CN" altLang="en-US" dirty="0"/>
              </a:p>
            </p:txBody>
          </p:sp>
        </mc:Choice>
        <mc:Fallback xmlns="">
          <p:sp>
            <p:nvSpPr>
              <p:cNvPr id="21" name="文本框 20">
                <a:extLst>
                  <a:ext uri="{FF2B5EF4-FFF2-40B4-BE49-F238E27FC236}">
                    <a16:creationId xmlns:a16="http://schemas.microsoft.com/office/drawing/2014/main" id="{45DBEB22-B831-4C19-ADCF-89A2F7031DC1}"/>
                  </a:ext>
                </a:extLst>
              </p:cNvPr>
              <p:cNvSpPr txBox="1">
                <a:spLocks noRot="1" noChangeAspect="1" noMove="1" noResize="1" noEditPoints="1" noAdjustHandles="1" noChangeArrowheads="1" noChangeShapeType="1" noTextEdit="1"/>
              </p:cNvSpPr>
              <p:nvPr/>
            </p:nvSpPr>
            <p:spPr>
              <a:xfrm>
                <a:off x="6591521" y="5704590"/>
                <a:ext cx="3215176" cy="288797"/>
              </a:xfrm>
              <a:prstGeom prst="rect">
                <a:avLst/>
              </a:prstGeom>
              <a:blipFill>
                <a:blip r:embed="rId10"/>
                <a:stretch>
                  <a:fillRect l="-947" t="-6383" r="-947" b="-382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9267680"/>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2B607-C3B3-4949-8755-09D1DEFA58E5}"/>
              </a:ext>
            </a:extLst>
          </p:cNvPr>
          <p:cNvSpPr>
            <a:spLocks noGrp="1"/>
          </p:cNvSpPr>
          <p:nvPr>
            <p:ph type="title"/>
          </p:nvPr>
        </p:nvSpPr>
        <p:spPr>
          <a:xfrm>
            <a:off x="624418" y="404813"/>
            <a:ext cx="10176933" cy="576262"/>
          </a:xfrm>
        </p:spPr>
        <p:txBody>
          <a:bodyPr/>
          <a:lstStyle/>
          <a:p>
            <a:r>
              <a:rPr lang="en-US" altLang="zh-CN" dirty="0"/>
              <a:t>Piecewise max pooling</a:t>
            </a:r>
            <a:endParaRPr lang="zh-CN" altLang="en-US" dirty="0"/>
          </a:p>
        </p:txBody>
      </p:sp>
      <p:sp>
        <p:nvSpPr>
          <p:cNvPr id="4" name="灯片编号占位符 3">
            <a:extLst>
              <a:ext uri="{FF2B5EF4-FFF2-40B4-BE49-F238E27FC236}">
                <a16:creationId xmlns:a16="http://schemas.microsoft.com/office/drawing/2014/main" id="{F4BA2225-442F-478B-B87D-456042E2D549}"/>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7</a:t>
            </a:fld>
            <a:endParaRPr lang="en-US" altLang="zh-CN" dirty="0">
              <a:solidFill>
                <a:srgbClr val="292929"/>
              </a:solidFill>
              <a:latin typeface="Times New Roman" charset="0"/>
            </a:endParaRPr>
          </a:p>
        </p:txBody>
      </p:sp>
      <p:pic>
        <p:nvPicPr>
          <p:cNvPr id="11" name="图片 10">
            <a:extLst>
              <a:ext uri="{FF2B5EF4-FFF2-40B4-BE49-F238E27FC236}">
                <a16:creationId xmlns:a16="http://schemas.microsoft.com/office/drawing/2014/main" id="{BCACA482-3000-4B2E-A294-2A3F036120CF}"/>
              </a:ext>
            </a:extLst>
          </p:cNvPr>
          <p:cNvPicPr>
            <a:picLocks noChangeAspect="1"/>
          </p:cNvPicPr>
          <p:nvPr/>
        </p:nvPicPr>
        <p:blipFill>
          <a:blip r:embed="rId2"/>
          <a:stretch>
            <a:fillRect/>
          </a:stretch>
        </p:blipFill>
        <p:spPr>
          <a:xfrm>
            <a:off x="391527" y="1245269"/>
            <a:ext cx="3720316" cy="494548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3D73A7C-526F-4D55-91F4-CCEF8D5B72E2}"/>
                  </a:ext>
                </a:extLst>
              </p:cNvPr>
              <p:cNvSpPr txBox="1"/>
              <p:nvPr/>
            </p:nvSpPr>
            <p:spPr>
              <a:xfrm>
                <a:off x="4602079" y="1467853"/>
                <a:ext cx="6199272" cy="369332"/>
              </a:xfrm>
              <a:prstGeom prst="rect">
                <a:avLst/>
              </a:prstGeom>
              <a:noFill/>
            </p:spPr>
            <p:txBody>
              <a:bodyPr wrap="square" rtlCol="0">
                <a:spAutoFit/>
              </a:bodyPr>
              <a:lstStyle/>
              <a:p>
                <a:r>
                  <a:rPr lang="zh-CN" altLang="en-US" dirty="0"/>
                  <a:t>将卷积结果</a:t>
                </a:r>
                <a:r>
                  <a:rPr lang="en-US" altLang="zh-CN" dirty="0"/>
                  <a:t>ci</a:t>
                </a:r>
                <a:r>
                  <a:rPr lang="zh-CN" altLang="en-US" dirty="0"/>
                  <a:t>进行分段，得到</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endParaRPr lang="zh-CN" altLang="en-US" dirty="0"/>
              </a:p>
            </p:txBody>
          </p:sp>
        </mc:Choice>
        <mc:Fallback xmlns="">
          <p:sp>
            <p:nvSpPr>
              <p:cNvPr id="12" name="文本框 11">
                <a:extLst>
                  <a:ext uri="{FF2B5EF4-FFF2-40B4-BE49-F238E27FC236}">
                    <a16:creationId xmlns:a16="http://schemas.microsoft.com/office/drawing/2014/main" id="{E3D73A7C-526F-4D55-91F4-CCEF8D5B72E2}"/>
                  </a:ext>
                </a:extLst>
              </p:cNvPr>
              <p:cNvSpPr txBox="1">
                <a:spLocks noRot="1" noChangeAspect="1" noMove="1" noResize="1" noEditPoints="1" noAdjustHandles="1" noChangeArrowheads="1" noChangeShapeType="1" noTextEdit="1"/>
              </p:cNvSpPr>
              <p:nvPr/>
            </p:nvSpPr>
            <p:spPr>
              <a:xfrm>
                <a:off x="4602079" y="1467853"/>
                <a:ext cx="6199272" cy="369332"/>
              </a:xfrm>
              <a:prstGeom prst="rect">
                <a:avLst/>
              </a:prstGeom>
              <a:blipFill>
                <a:blip r:embed="rId3"/>
                <a:stretch>
                  <a:fillRect l="-885" t="-13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1B6B1C3-6AFB-4A6D-A338-AA1A666A0D6E}"/>
                  </a:ext>
                </a:extLst>
              </p:cNvPr>
              <p:cNvSpPr txBox="1"/>
              <p:nvPr/>
            </p:nvSpPr>
            <p:spPr>
              <a:xfrm>
                <a:off x="4602079" y="2099511"/>
                <a:ext cx="4415589" cy="688394"/>
              </a:xfrm>
              <a:prstGeom prst="rect">
                <a:avLst/>
              </a:prstGeom>
              <a:noFill/>
            </p:spPr>
            <p:txBody>
              <a:bodyPr wrap="square" rtlCol="0">
                <a:spAutoFit/>
              </a:bodyPr>
              <a:lstStyle/>
              <a:p>
                <a:r>
                  <a:rPr lang="zh-CN" altLang="en-US" dirty="0"/>
                  <a:t>最大池化操作：</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𝑖𝑗</m:t>
                                  </m:r>
                                </m:sub>
                              </m:sSub>
                            </m:e>
                          </m:d>
                        </m:e>
                      </m:func>
                      <m:r>
                        <a:rPr lang="en-US" altLang="zh-CN" b="0" i="1" smtClean="0">
                          <a:latin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oMath>
                  </m:oMathPara>
                </a14:m>
                <a:endParaRPr lang="en-US" altLang="zh-CN" dirty="0"/>
              </a:p>
            </p:txBody>
          </p:sp>
        </mc:Choice>
        <mc:Fallback xmlns="">
          <p:sp>
            <p:nvSpPr>
              <p:cNvPr id="13" name="文本框 12">
                <a:extLst>
                  <a:ext uri="{FF2B5EF4-FFF2-40B4-BE49-F238E27FC236}">
                    <a16:creationId xmlns:a16="http://schemas.microsoft.com/office/drawing/2014/main" id="{21B6B1C3-6AFB-4A6D-A338-AA1A666A0D6E}"/>
                  </a:ext>
                </a:extLst>
              </p:cNvPr>
              <p:cNvSpPr txBox="1">
                <a:spLocks noRot="1" noChangeAspect="1" noMove="1" noResize="1" noEditPoints="1" noAdjustHandles="1" noChangeArrowheads="1" noChangeShapeType="1" noTextEdit="1"/>
              </p:cNvSpPr>
              <p:nvPr/>
            </p:nvSpPr>
            <p:spPr>
              <a:xfrm>
                <a:off x="4602079" y="2099511"/>
                <a:ext cx="4415589" cy="688394"/>
              </a:xfrm>
              <a:prstGeom prst="rect">
                <a:avLst/>
              </a:prstGeom>
              <a:blipFill>
                <a:blip r:embed="rId4"/>
                <a:stretch>
                  <a:fillRect l="-1243" t="-6195" b="-4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C2AA247-6080-40C5-812E-3A91F9C972FF}"/>
                  </a:ext>
                </a:extLst>
              </p:cNvPr>
              <p:cNvSpPr txBox="1"/>
              <p:nvPr/>
            </p:nvSpPr>
            <p:spPr>
              <a:xfrm>
                <a:off x="5712884" y="3059668"/>
                <a:ext cx="11451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ℝ</m:t>
                          </m:r>
                        </m:e>
                        <m:sup>
                          <m:r>
                            <a:rPr lang="en-US" altLang="zh-CN" sz="2400" b="0" i="1" smtClean="0">
                              <a:latin typeface="Cambria Math" panose="02040503050406030204" pitchFamily="18" charset="0"/>
                              <a:ea typeface="Cambria Math" panose="02040503050406030204" pitchFamily="18" charset="0"/>
                            </a:rPr>
                            <m:t>3</m:t>
                          </m:r>
                          <m:r>
                            <a:rPr lang="en-US" altLang="zh-CN" sz="2400" b="0" i="1" smtClean="0">
                              <a:latin typeface="Cambria Math" panose="02040503050406030204" pitchFamily="18" charset="0"/>
                              <a:ea typeface="Cambria Math" panose="02040503050406030204" pitchFamily="18" charset="0"/>
                            </a:rPr>
                            <m:t>𝑛</m:t>
                          </m:r>
                        </m:sup>
                      </m:sSup>
                    </m:oMath>
                  </m:oMathPara>
                </a14:m>
                <a:endParaRPr lang="zh-CN" altLang="en-US" sz="2400" dirty="0"/>
              </a:p>
            </p:txBody>
          </p:sp>
        </mc:Choice>
        <mc:Fallback xmlns="">
          <p:sp>
            <p:nvSpPr>
              <p:cNvPr id="16" name="文本框 15">
                <a:extLst>
                  <a:ext uri="{FF2B5EF4-FFF2-40B4-BE49-F238E27FC236}">
                    <a16:creationId xmlns:a16="http://schemas.microsoft.com/office/drawing/2014/main" id="{FC2AA247-6080-40C5-812E-3A91F9C972FF}"/>
                  </a:ext>
                </a:extLst>
              </p:cNvPr>
              <p:cNvSpPr txBox="1">
                <a:spLocks noRot="1" noChangeAspect="1" noMove="1" noResize="1" noEditPoints="1" noAdjustHandles="1" noChangeArrowheads="1" noChangeShapeType="1" noTextEdit="1"/>
              </p:cNvSpPr>
              <p:nvPr/>
            </p:nvSpPr>
            <p:spPr>
              <a:xfrm>
                <a:off x="5712884" y="3059668"/>
                <a:ext cx="1145122" cy="369332"/>
              </a:xfrm>
              <a:prstGeom prst="rect">
                <a:avLst/>
              </a:prstGeom>
              <a:blipFill>
                <a:blip r:embed="rId5"/>
                <a:stretch>
                  <a:fillRect l="-5319" r="-532" b="-278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D64E90C-FB53-4307-AB8A-A3AA4C4339F8}"/>
                  </a:ext>
                </a:extLst>
              </p:cNvPr>
              <p:cNvSpPr txBox="1"/>
              <p:nvPr/>
            </p:nvSpPr>
            <p:spPr>
              <a:xfrm>
                <a:off x="5432423" y="3885430"/>
                <a:ext cx="1706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tanh</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17" name="文本框 16">
                <a:extLst>
                  <a:ext uri="{FF2B5EF4-FFF2-40B4-BE49-F238E27FC236}">
                    <a16:creationId xmlns:a16="http://schemas.microsoft.com/office/drawing/2014/main" id="{CD64E90C-FB53-4307-AB8A-A3AA4C4339F8}"/>
                  </a:ext>
                </a:extLst>
              </p:cNvPr>
              <p:cNvSpPr txBox="1">
                <a:spLocks noRot="1" noChangeAspect="1" noMove="1" noResize="1" noEditPoints="1" noAdjustHandles="1" noChangeArrowheads="1" noChangeShapeType="1" noTextEdit="1"/>
              </p:cNvSpPr>
              <p:nvPr/>
            </p:nvSpPr>
            <p:spPr>
              <a:xfrm>
                <a:off x="5432423" y="3885430"/>
                <a:ext cx="1706044" cy="369332"/>
              </a:xfrm>
              <a:prstGeom prst="rect">
                <a:avLst/>
              </a:prstGeom>
              <a:blipFill>
                <a:blip r:embed="rId6"/>
                <a:stretch>
                  <a:fillRect l="-3571" r="-5714" b="-377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296645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B0C81A-C237-4304-9BE3-8145EFF01CCE}"/>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8</a:t>
            </a:fld>
            <a:endParaRPr lang="en-US" altLang="zh-CN" dirty="0">
              <a:solidFill>
                <a:srgbClr val="292929"/>
              </a:solidFill>
              <a:latin typeface="Times New Roman" charset="0"/>
            </a:endParaRPr>
          </a:p>
        </p:txBody>
      </p:sp>
      <p:sp>
        <p:nvSpPr>
          <p:cNvPr id="17" name="标题 16">
            <a:extLst>
              <a:ext uri="{FF2B5EF4-FFF2-40B4-BE49-F238E27FC236}">
                <a16:creationId xmlns:a16="http://schemas.microsoft.com/office/drawing/2014/main" id="{66C3175A-B04E-4BD3-A0E6-AC1EDBD56F9C}"/>
              </a:ext>
            </a:extLst>
          </p:cNvPr>
          <p:cNvSpPr>
            <a:spLocks noGrp="1"/>
          </p:cNvSpPr>
          <p:nvPr>
            <p:ph type="title"/>
          </p:nvPr>
        </p:nvSpPr>
        <p:spPr/>
        <p:txBody>
          <a:bodyPr/>
          <a:lstStyle/>
          <a:p>
            <a:r>
              <a:rPr lang="en-US" altLang="zh-CN" dirty="0" err="1"/>
              <a:t>Softmax</a:t>
            </a:r>
            <a:r>
              <a:rPr lang="en-US" altLang="zh-CN" dirty="0"/>
              <a:t> </a:t>
            </a:r>
            <a:r>
              <a:rPr lang="en-US" altLang="zh-CN" dirty="0" err="1"/>
              <a:t>Classfication</a:t>
            </a:r>
            <a:endParaRPr lang="zh-CN" altLang="en-US" dirty="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364FC42-877F-428E-A9F9-6882BBA44E11}"/>
                  </a:ext>
                </a:extLst>
              </p:cNvPr>
              <p:cNvSpPr txBox="1"/>
              <p:nvPr/>
            </p:nvSpPr>
            <p:spPr>
              <a:xfrm>
                <a:off x="2917658" y="1741477"/>
                <a:ext cx="17740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𝑜</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oMath>
                  </m:oMathPara>
                </a14:m>
                <a:endParaRPr lang="zh-CN" altLang="en-US" sz="2400" dirty="0"/>
              </a:p>
            </p:txBody>
          </p:sp>
        </mc:Choice>
        <mc:Fallback xmlns="">
          <p:sp>
            <p:nvSpPr>
              <p:cNvPr id="20" name="文本框 19">
                <a:extLst>
                  <a:ext uri="{FF2B5EF4-FFF2-40B4-BE49-F238E27FC236}">
                    <a16:creationId xmlns:a16="http://schemas.microsoft.com/office/drawing/2014/main" id="{9364FC42-877F-428E-A9F9-6882BBA44E11}"/>
                  </a:ext>
                </a:extLst>
              </p:cNvPr>
              <p:cNvSpPr txBox="1">
                <a:spLocks noRot="1" noChangeAspect="1" noMove="1" noResize="1" noEditPoints="1" noAdjustHandles="1" noChangeArrowheads="1" noChangeShapeType="1" noTextEdit="1"/>
              </p:cNvSpPr>
              <p:nvPr/>
            </p:nvSpPr>
            <p:spPr>
              <a:xfrm>
                <a:off x="2917658" y="1741477"/>
                <a:ext cx="1774075" cy="369332"/>
              </a:xfrm>
              <a:prstGeom prst="rect">
                <a:avLst/>
              </a:prstGeom>
              <a:blipFill>
                <a:blip r:embed="rId2"/>
                <a:stretch>
                  <a:fillRect l="-1718" r="-2749"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94E9EA0-33F4-435D-A484-FF9E385F86D3}"/>
                  </a:ext>
                </a:extLst>
              </p:cNvPr>
              <p:cNvSpPr txBox="1"/>
              <p:nvPr/>
            </p:nvSpPr>
            <p:spPr>
              <a:xfrm>
                <a:off x="6400801" y="1787643"/>
                <a:ext cx="13363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ℝ</m:t>
                          </m:r>
                        </m:e>
                        <m:sup>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𝑛</m:t>
                          </m:r>
                        </m:sup>
                      </m:sSup>
                    </m:oMath>
                  </m:oMathPara>
                </a14:m>
                <a:endParaRPr lang="zh-CN" altLang="en-US" dirty="0"/>
              </a:p>
            </p:txBody>
          </p:sp>
        </mc:Choice>
        <mc:Fallback xmlns="">
          <p:sp>
            <p:nvSpPr>
              <p:cNvPr id="21" name="文本框 20">
                <a:extLst>
                  <a:ext uri="{FF2B5EF4-FFF2-40B4-BE49-F238E27FC236}">
                    <a16:creationId xmlns:a16="http://schemas.microsoft.com/office/drawing/2014/main" id="{294E9EA0-33F4-435D-A484-FF9E385F86D3}"/>
                  </a:ext>
                </a:extLst>
              </p:cNvPr>
              <p:cNvSpPr txBox="1">
                <a:spLocks noRot="1" noChangeAspect="1" noMove="1" noResize="1" noEditPoints="1" noAdjustHandles="1" noChangeArrowheads="1" noChangeShapeType="1" noTextEdit="1"/>
              </p:cNvSpPr>
              <p:nvPr/>
            </p:nvSpPr>
            <p:spPr>
              <a:xfrm>
                <a:off x="6400801" y="1787643"/>
                <a:ext cx="1336327" cy="276999"/>
              </a:xfrm>
              <a:prstGeom prst="rect">
                <a:avLst/>
              </a:prstGeom>
              <a:blipFill>
                <a:blip r:embed="rId3"/>
                <a:stretch>
                  <a:fillRect l="-3196" t="-2174" r="-913" b="-1739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E2CB0B9-EC12-4004-A9B1-065F2B87881A}"/>
              </a:ext>
            </a:extLst>
          </p:cNvPr>
          <p:cNvPicPr>
            <a:picLocks noChangeAspect="1"/>
          </p:cNvPicPr>
          <p:nvPr/>
        </p:nvPicPr>
        <p:blipFill>
          <a:blip r:embed="rId4"/>
          <a:stretch>
            <a:fillRect/>
          </a:stretch>
        </p:blipFill>
        <p:spPr>
          <a:xfrm>
            <a:off x="6055645" y="2989847"/>
            <a:ext cx="2210203" cy="929941"/>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29E02F8-324C-4E44-8479-ED500D005379}"/>
                  </a:ext>
                </a:extLst>
              </p:cNvPr>
              <p:cNvSpPr txBox="1"/>
              <p:nvPr/>
            </p:nvSpPr>
            <p:spPr>
              <a:xfrm>
                <a:off x="2496553" y="3146213"/>
                <a:ext cx="3281724" cy="435825"/>
              </a:xfrm>
              <a:prstGeom prst="rect">
                <a:avLst/>
              </a:prstGeom>
              <a:noFill/>
            </p:spPr>
            <p:txBody>
              <a:bodyPr wrap="square" rtlCol="0">
                <a:spAutoFit/>
              </a:bodyPr>
              <a:lstStyle/>
              <a:p>
                <a:r>
                  <a:rPr lang="zh-CN" altLang="en-US" dirty="0"/>
                  <a:t>实例</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𝑗</m:t>
                        </m:r>
                      </m:sup>
                    </m:sSubSup>
                  </m:oMath>
                </a14:m>
                <a:r>
                  <a:rPr lang="zh-CN" altLang="en-US" dirty="0"/>
                  <a:t>分为关系</a:t>
                </a:r>
                <a:r>
                  <a:rPr lang="en-US" altLang="zh-CN" dirty="0"/>
                  <a:t>r</a:t>
                </a:r>
                <a:r>
                  <a:rPr lang="zh-CN" altLang="en-US" dirty="0"/>
                  <a:t>的条件概率</a:t>
                </a:r>
              </a:p>
            </p:txBody>
          </p:sp>
        </mc:Choice>
        <mc:Fallback xmlns="">
          <p:sp>
            <p:nvSpPr>
              <p:cNvPr id="3" name="文本框 2">
                <a:extLst>
                  <a:ext uri="{FF2B5EF4-FFF2-40B4-BE49-F238E27FC236}">
                    <a16:creationId xmlns:a16="http://schemas.microsoft.com/office/drawing/2014/main" id="{129E02F8-324C-4E44-8479-ED500D005379}"/>
                  </a:ext>
                </a:extLst>
              </p:cNvPr>
              <p:cNvSpPr txBox="1">
                <a:spLocks noRot="1" noChangeAspect="1" noMove="1" noResize="1" noEditPoints="1" noAdjustHandles="1" noChangeArrowheads="1" noChangeShapeType="1" noTextEdit="1"/>
              </p:cNvSpPr>
              <p:nvPr/>
            </p:nvSpPr>
            <p:spPr>
              <a:xfrm>
                <a:off x="2496553" y="3146213"/>
                <a:ext cx="3281724" cy="435825"/>
              </a:xfrm>
              <a:prstGeom prst="rect">
                <a:avLst/>
              </a:prstGeom>
              <a:blipFill>
                <a:blip r:embed="rId5"/>
                <a:stretch>
                  <a:fillRect l="-1673"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889593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B0C81A-C237-4304-9BE3-8145EFF01CCE}"/>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9</a:t>
            </a:fld>
            <a:endParaRPr lang="en-US" altLang="zh-CN" dirty="0">
              <a:solidFill>
                <a:srgbClr val="292929"/>
              </a:solidFill>
              <a:latin typeface="Times New Roman" charset="0"/>
            </a:endParaRPr>
          </a:p>
        </p:txBody>
      </p:sp>
      <p:sp>
        <p:nvSpPr>
          <p:cNvPr id="17" name="标题 16">
            <a:extLst>
              <a:ext uri="{FF2B5EF4-FFF2-40B4-BE49-F238E27FC236}">
                <a16:creationId xmlns:a16="http://schemas.microsoft.com/office/drawing/2014/main" id="{66C3175A-B04E-4BD3-A0E6-AC1EDBD56F9C}"/>
              </a:ext>
            </a:extLst>
          </p:cNvPr>
          <p:cNvSpPr>
            <a:spLocks noGrp="1"/>
          </p:cNvSpPr>
          <p:nvPr>
            <p:ph type="title"/>
          </p:nvPr>
        </p:nvSpPr>
        <p:spPr/>
        <p:txBody>
          <a:bodyPr/>
          <a:lstStyle/>
          <a:p>
            <a:r>
              <a:rPr lang="en-US" altLang="zh-CN" dirty="0" err="1"/>
              <a:t>Muti</a:t>
            </a:r>
            <a:r>
              <a:rPr lang="en-US" altLang="zh-CN" dirty="0"/>
              <a:t>-instances learning</a:t>
            </a:r>
            <a:endParaRPr lang="zh-CN" altLang="en-US"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4BF52E5-4CB6-416B-9636-6DCA56752B97}"/>
                  </a:ext>
                </a:extLst>
              </p:cNvPr>
              <p:cNvSpPr txBox="1"/>
              <p:nvPr/>
            </p:nvSpPr>
            <p:spPr>
              <a:xfrm>
                <a:off x="860258" y="1528011"/>
                <a:ext cx="9541042" cy="1518814"/>
              </a:xfrm>
              <a:prstGeom prst="rect">
                <a:avLst/>
              </a:prstGeom>
              <a:noFill/>
            </p:spPr>
            <p:txBody>
              <a:bodyPr wrap="square" rtlCol="0">
                <a:spAutoFit/>
              </a:bodyPr>
              <a:lstStyle/>
              <a:p>
                <a:r>
                  <a:rPr lang="zh-CN" altLang="en-US" dirty="0"/>
                  <a:t>包（</a:t>
                </a:r>
                <a:r>
                  <a:rPr lang="en-US" altLang="zh-CN" dirty="0"/>
                  <a:t>bag</a:t>
                </a:r>
                <a:r>
                  <a:rPr lang="zh-CN" altLang="en-US" dirty="0"/>
                  <a:t>）</a:t>
                </a:r>
                <a:r>
                  <a:rPr lang="en-US" altLang="zh-CN" dirty="0"/>
                  <a:t>:</a:t>
                </a:r>
                <a:r>
                  <a:rPr lang="zh-CN" altLang="en-US" dirty="0"/>
                  <a:t>是一组实例的集合，包也具有标签</a:t>
                </a:r>
                <a:endParaRPr lang="en-US" altLang="zh-CN" dirty="0"/>
              </a:p>
              <a:p>
                <a:endParaRPr lang="en-US" altLang="zh-CN" dirty="0"/>
              </a:p>
              <a:p>
                <a:r>
                  <a:rPr lang="en-US" altLang="zh-CN" dirty="0"/>
                  <a:t>T</a:t>
                </a:r>
                <a:r>
                  <a:rPr lang="zh-CN" altLang="en-US" dirty="0"/>
                  <a:t>个关系                       </a:t>
                </a:r>
                <a:r>
                  <a:rPr lang="en-US" altLang="zh-CN" dirty="0"/>
                  <a:t>T</a:t>
                </a:r>
                <a:r>
                  <a:rPr lang="zh-CN" altLang="en-US" dirty="0"/>
                  <a:t>个</a:t>
                </a:r>
                <a:r>
                  <a:rPr lang="en-US" altLang="zh-CN" dirty="0"/>
                  <a:t>bags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𝑀</m:t>
                        </m:r>
                      </m:e>
                      <m:sub>
                        <m:r>
                          <a:rPr lang="en-US" altLang="zh-CN" b="0" i="1" smtClean="0">
                            <a:latin typeface="Cambria Math" panose="02040503050406030204" pitchFamily="18" charset="0"/>
                            <a:ea typeface="Cambria Math" panose="02040503050406030204" pitchFamily="18" charset="0"/>
                          </a:rPr>
                          <m:t>𝑇</m:t>
                        </m:r>
                      </m:sub>
                    </m:sSub>
                    <m:r>
                      <a:rPr lang="en-US" altLang="zh-CN" b="0" i="1" smtClean="0">
                        <a:latin typeface="Cambria Math" panose="02040503050406030204" pitchFamily="18" charset="0"/>
                      </a:rPr>
                      <m:t>}</m:t>
                    </m:r>
                  </m:oMath>
                </a14:m>
                <a:endParaRPr lang="en-US" altLang="zh-CN" dirty="0"/>
              </a:p>
              <a:p>
                <a:endParaRPr lang="en-US" altLang="zh-CN" dirty="0"/>
              </a:p>
              <a:p>
                <a:r>
                  <a:rPr lang="zh-CN" altLang="en-US" dirty="0"/>
                  <a:t>第</a:t>
                </a:r>
                <a:r>
                  <a:rPr lang="en-US" altLang="zh-CN" dirty="0" err="1"/>
                  <a:t>i</a:t>
                </a:r>
                <a:r>
                  <a:rPr lang="zh-CN" altLang="en-US" dirty="0"/>
                  <a:t>个包有</a:t>
                </a:r>
                <a:r>
                  <a:rPr lang="en-US" altLang="zh-CN" dirty="0"/>
                  <a:t>qi</a:t>
                </a:r>
                <a:r>
                  <a:rPr lang="zh-CN" altLang="en-US" dirty="0"/>
                  <a:t>个实例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𝑖</m:t>
                            </m:r>
                          </m:sub>
                        </m:sSub>
                      </m:sup>
                    </m:sSubSup>
                    <m:r>
                      <a:rPr lang="en-US" altLang="zh-CN" b="0" i="1" smtClean="0">
                        <a:latin typeface="Cambria Math" panose="02040503050406030204" pitchFamily="18" charset="0"/>
                      </a:rPr>
                      <m:t>}</m:t>
                    </m:r>
                  </m:oMath>
                </a14:m>
                <a:endParaRPr lang="zh-CN" altLang="en-US" dirty="0"/>
              </a:p>
            </p:txBody>
          </p:sp>
        </mc:Choice>
        <mc:Fallback xmlns="">
          <p:sp>
            <p:nvSpPr>
              <p:cNvPr id="2" name="文本框 1">
                <a:extLst>
                  <a:ext uri="{FF2B5EF4-FFF2-40B4-BE49-F238E27FC236}">
                    <a16:creationId xmlns:a16="http://schemas.microsoft.com/office/drawing/2014/main" id="{F4BF52E5-4CB6-416B-9636-6DCA56752B97}"/>
                  </a:ext>
                </a:extLst>
              </p:cNvPr>
              <p:cNvSpPr txBox="1">
                <a:spLocks noRot="1" noChangeAspect="1" noMove="1" noResize="1" noEditPoints="1" noAdjustHandles="1" noChangeArrowheads="1" noChangeShapeType="1" noTextEdit="1"/>
              </p:cNvSpPr>
              <p:nvPr/>
            </p:nvSpPr>
            <p:spPr>
              <a:xfrm>
                <a:off x="860258" y="1528011"/>
                <a:ext cx="9541042" cy="1518814"/>
              </a:xfrm>
              <a:prstGeom prst="rect">
                <a:avLst/>
              </a:prstGeom>
              <a:blipFill>
                <a:blip r:embed="rId2"/>
                <a:stretch>
                  <a:fillRect l="-511" t="-3213" b="-401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F19DA28-867B-4903-8519-A2D9DE5C43BA}"/>
              </a:ext>
            </a:extLst>
          </p:cNvPr>
          <p:cNvPicPr>
            <a:picLocks noChangeAspect="1"/>
          </p:cNvPicPr>
          <p:nvPr/>
        </p:nvPicPr>
        <p:blipFill>
          <a:blip r:embed="rId3"/>
          <a:stretch>
            <a:fillRect/>
          </a:stretch>
        </p:blipFill>
        <p:spPr>
          <a:xfrm>
            <a:off x="2229757" y="3483247"/>
            <a:ext cx="2899541" cy="859571"/>
          </a:xfrm>
          <a:prstGeom prst="rect">
            <a:avLst/>
          </a:prstGeom>
        </p:spPr>
      </p:pic>
      <p:pic>
        <p:nvPicPr>
          <p:cNvPr id="7" name="图片 6">
            <a:extLst>
              <a:ext uri="{FF2B5EF4-FFF2-40B4-BE49-F238E27FC236}">
                <a16:creationId xmlns:a16="http://schemas.microsoft.com/office/drawing/2014/main" id="{B4DA860B-EC4E-4D88-9D00-42190461022C}"/>
              </a:ext>
            </a:extLst>
          </p:cNvPr>
          <p:cNvPicPr>
            <a:picLocks noChangeAspect="1"/>
          </p:cNvPicPr>
          <p:nvPr/>
        </p:nvPicPr>
        <p:blipFill>
          <a:blip r:embed="rId4"/>
          <a:stretch>
            <a:fillRect/>
          </a:stretch>
        </p:blipFill>
        <p:spPr>
          <a:xfrm>
            <a:off x="5740999" y="3593761"/>
            <a:ext cx="4497874" cy="638544"/>
          </a:xfrm>
          <a:prstGeom prst="rect">
            <a:avLst/>
          </a:prstGeom>
        </p:spPr>
      </p:pic>
      <p:sp>
        <p:nvSpPr>
          <p:cNvPr id="8" name="文本框 7">
            <a:extLst>
              <a:ext uri="{FF2B5EF4-FFF2-40B4-BE49-F238E27FC236}">
                <a16:creationId xmlns:a16="http://schemas.microsoft.com/office/drawing/2014/main" id="{8D1CEEB0-7442-448F-8D93-4E4478496600}"/>
              </a:ext>
            </a:extLst>
          </p:cNvPr>
          <p:cNvSpPr txBox="1"/>
          <p:nvPr/>
        </p:nvSpPr>
        <p:spPr>
          <a:xfrm>
            <a:off x="860257" y="3626510"/>
            <a:ext cx="1369499" cy="369332"/>
          </a:xfrm>
          <a:prstGeom prst="rect">
            <a:avLst/>
          </a:prstGeom>
          <a:noFill/>
        </p:spPr>
        <p:txBody>
          <a:bodyPr wrap="square" rtlCol="0">
            <a:spAutoFit/>
          </a:bodyPr>
          <a:lstStyle/>
          <a:p>
            <a:r>
              <a:rPr lang="zh-CN" altLang="en-US" dirty="0"/>
              <a:t>目标函数：</a:t>
            </a:r>
          </a:p>
        </p:txBody>
      </p:sp>
    </p:spTree>
    <p:extLst>
      <p:ext uri="{BB962C8B-B14F-4D97-AF65-F5344CB8AC3E}">
        <p14:creationId xmlns:p14="http://schemas.microsoft.com/office/powerpoint/2010/main" val="190450484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Ax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十四周-演示文稿-李博文-.pptx" id="{A623B487-27BE-40BA-8842-36965B4BC2E0}" vid="{B588D266-A77D-41EC-988F-CFB3A0DFE44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5884</TotalTime>
  <Words>389</Words>
  <Application>Microsoft Office PowerPoint</Application>
  <PresentationFormat>宽屏</PresentationFormat>
  <Paragraphs>73</Paragraphs>
  <Slides>13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微软雅黑</vt:lpstr>
      <vt:lpstr>Arial</vt:lpstr>
      <vt:lpstr>Cambria Math</vt:lpstr>
      <vt:lpstr>Times New Roman</vt:lpstr>
      <vt:lpstr>Wingdings</vt:lpstr>
      <vt:lpstr>Axis</vt:lpstr>
      <vt:lpstr>论文阅读汇报</vt:lpstr>
      <vt:lpstr>PowerPoint 演示文稿</vt:lpstr>
      <vt:lpstr>远程监督与多实例学习</vt:lpstr>
      <vt:lpstr>分段卷积神经网络</vt:lpstr>
      <vt:lpstr>Vector Representation</vt:lpstr>
      <vt:lpstr>Convolution</vt:lpstr>
      <vt:lpstr>Piecewise max pooling</vt:lpstr>
      <vt:lpstr>Softmax Classfication</vt:lpstr>
      <vt:lpstr>Muti-instances learning</vt:lpstr>
      <vt:lpstr>Multi-instances learning</vt:lpstr>
      <vt:lpstr>Experiments</vt:lpstr>
      <vt:lpstr>Experiments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Lyric Q</dc:creator>
  <cp:lastModifiedBy>zxh</cp:lastModifiedBy>
  <cp:revision>438</cp:revision>
  <dcterms:created xsi:type="dcterms:W3CDTF">2019-05-21T01:37:25Z</dcterms:created>
  <dcterms:modified xsi:type="dcterms:W3CDTF">2020-08-04T12:37:04Z</dcterms:modified>
</cp:coreProperties>
</file>