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322" r:id="rId4"/>
    <p:sldId id="323" r:id="rId5"/>
    <p:sldId id="327" r:id="rId6"/>
    <p:sldId id="324" r:id="rId7"/>
    <p:sldId id="325" r:id="rId8"/>
    <p:sldId id="326" r:id="rId9"/>
    <p:sldId id="328" r:id="rId10"/>
    <p:sldId id="329" r:id="rId11"/>
    <p:sldId id="332" r:id="rId12"/>
    <p:sldId id="330" r:id="rId13"/>
    <p:sldId id="331" r:id="rId14"/>
    <p:sldId id="333" r:id="rId15"/>
    <p:sldId id="334" r:id="rId16"/>
    <p:sldId id="335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  <p:cmAuthor id="2" name="zxh" initials="z" lastIdx="1" clrIdx="1">
    <p:extLst>
      <p:ext uri="{19B8F6BF-5375-455C-9EA6-DF929625EA0E}">
        <p15:presenceInfo xmlns:p15="http://schemas.microsoft.com/office/powerpoint/2012/main" userId="z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C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3455" autoAdjust="0"/>
  </p:normalViewPr>
  <p:slideViewPr>
    <p:cSldViewPr snapToGrid="0">
      <p:cViewPr varScale="1">
        <p:scale>
          <a:sx n="51" d="100"/>
          <a:sy n="51" d="100"/>
        </p:scale>
        <p:origin x="21" y="8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421" y="3917358"/>
            <a:ext cx="7924607" cy="606972"/>
          </a:xfrm>
        </p:spPr>
        <p:txBody>
          <a:bodyPr/>
          <a:lstStyle/>
          <a:p>
            <a:pPr algn="ctr"/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远程监督关系抽取（</a:t>
            </a:r>
            <a:r>
              <a:rPr lang="en-US" altLang="zh-CN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DSRE</a:t>
            </a:r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论文阅读汇报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 dirty="0">
                <a:solidFill>
                  <a:srgbClr val="002060"/>
                </a:solidFill>
                <a:latin typeface="Arial"/>
              </a:rPr>
              <a:t>2020.11.13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33F4-3FD5-480C-9ED5-08F62C85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69E91B-E470-46AC-89D7-FD0B14ED8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符号定义：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</a:t>
                </a:r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生成器预测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TP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样本的概率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kumimoji="1" lang="en-US" altLang="zh-CN" sz="24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判别器</a:t>
                </a:r>
                <a:r>
                  <a: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TP</a:t>
                </a:r>
                <a:r>
                  <a: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样本的概率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:DS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的正例样本集合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划分为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个包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生成器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和判别器模型的参数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69E91B-E470-46AC-89D7-FD0B14ED8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2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B6549-F025-41E7-B285-915CB1CF6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75946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6C59-EE4B-418F-9010-E18B09BA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A366C-A55C-4E16-A959-8D0F19ED2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生成器的目标函数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假设生成器对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中的句子进行预测，得到一组概率分布，从这些句子中进行采样，选出高置信度的句子组成集合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。其目标函数定义为：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          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判别器的目标函数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判别器将生成器产生的样本子集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作为负类数据集，将剩余的样本作为正类数据集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将判别器看成一个普通的二分类的分类器，其目标函数就可以定义为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A366C-A55C-4E16-A959-8D0F19ED2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2" t="-971" r="-449" b="-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20A99-908F-47FA-B440-C3C19E174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28396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95DAB-EF05-4818-BCE4-F8407FD8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8BED0-0419-4E0D-B5FD-CBBA1C96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生成器的优化方法：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a policy-gradient-based reinforcement learning</a:t>
            </a:r>
          </a:p>
          <a:p>
            <a:pPr marL="0" indent="0"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B4F57-E01D-4F6F-B05B-204E025DF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862774-903F-4E7D-8796-422BEE4F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82" y="2135856"/>
            <a:ext cx="4813133" cy="1467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F038DA-F898-4A2D-81A4-E782F728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42" y="4106876"/>
            <a:ext cx="3368090" cy="969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D9F5E5-3DEE-408C-B53F-9E6482D82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533" y="3775756"/>
            <a:ext cx="3849604" cy="827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B63A17-FDA9-4A91-9695-8B2F3A6D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43" y="4591733"/>
            <a:ext cx="3665120" cy="8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6098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8AB3-D218-4E14-A6E1-A0E71313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DA7A34-8F51-47EC-9AFB-B901DF072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40" y="1894975"/>
            <a:ext cx="11664978" cy="319364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95256-981A-4B4F-B850-30658380C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B68906-9DCA-4626-8498-5DA406C78B8A}"/>
              </a:ext>
            </a:extLst>
          </p:cNvPr>
          <p:cNvSpPr txBox="1"/>
          <p:nvPr/>
        </p:nvSpPr>
        <p:spPr>
          <a:xfrm>
            <a:off x="427121" y="1347537"/>
            <a:ext cx="980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、展示</a:t>
            </a:r>
            <a:r>
              <a:rPr lang="en-US" altLang="zh-CN" dirty="0"/>
              <a:t>DSGAN</a:t>
            </a:r>
            <a:r>
              <a:rPr lang="zh-CN" altLang="en-US" dirty="0"/>
              <a:t>方法的学习趋势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9AAC9A-8648-40C8-AFD6-95EA9CF8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73" y="1716869"/>
            <a:ext cx="6032722" cy="43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51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10D5-B23D-4638-AFEF-653CFA73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77173-264A-48CE-B3B7-FFCD8FF1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2</a:t>
            </a:r>
            <a:r>
              <a:rPr lang="zh-CN" altLang="en-US" sz="1800" dirty="0">
                <a:latin typeface="+mn-lt"/>
              </a:rPr>
              <a:t>、证明生成器的质量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E0F10-8C03-40BF-B9CB-0036552E5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6F1B3-C87F-4CAC-9388-7BFE2E58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4" y="2076965"/>
            <a:ext cx="12079705" cy="31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323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0106-1DCA-42C9-90AB-8989E3DF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0C8D1-7D16-438A-B14C-3BEEA7BE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3</a:t>
            </a:r>
            <a:r>
              <a:rPr lang="zh-CN" altLang="en-US" sz="1800" dirty="0">
                <a:latin typeface="+mn-lt"/>
              </a:rPr>
              <a:t>、验证在</a:t>
            </a:r>
            <a:r>
              <a:rPr lang="en-US" altLang="zh-CN" sz="1800" dirty="0">
                <a:latin typeface="+mn-lt"/>
              </a:rPr>
              <a:t>DSRE</a:t>
            </a:r>
            <a:r>
              <a:rPr lang="zh-CN" altLang="en-US" sz="1800" dirty="0">
                <a:latin typeface="+mn-lt"/>
              </a:rPr>
              <a:t>上的功能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01024-9E23-4114-A665-345497918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14EF6-BCFC-4DD8-9C2F-FAE1BDD7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71" y="2099512"/>
            <a:ext cx="4872335" cy="4017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CC6A95-BA5A-444C-92DB-C2D21BA0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09" y="2099512"/>
            <a:ext cx="5146007" cy="41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0452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CE1B9-B774-4758-A68D-AE9BDCF2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实验复现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5C4054-A264-4F62-9828-9EEF7755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86" y="1946176"/>
            <a:ext cx="4409866" cy="277567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BC7BA-2081-4055-B616-A1C276D72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15722E-DB00-4A8C-A5B6-E730315E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5" y="1289390"/>
            <a:ext cx="5070809" cy="2393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219F64-187B-4C2B-823B-F41F53D26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14" y="1289390"/>
            <a:ext cx="5467350" cy="20879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939C7-A261-4568-B7EE-4F3746594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89" y="4277247"/>
            <a:ext cx="6267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9301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6" y="1807042"/>
            <a:ext cx="8940944" cy="4392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[1]Qin et al.  DSGAN: Generative Adversarial Training for Distant Supervision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Relation Extraction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88280B-B4CB-46B9-960E-54279C6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294773"/>
            <a:ext cx="10176933" cy="523747"/>
          </a:xfrm>
        </p:spPr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0067-EEE2-4D8A-966B-4C66055E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远程监督数据样本分布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D6712A-08B4-4B37-B367-7C104F9B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28" y="1478298"/>
            <a:ext cx="6514009" cy="43926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18D2B-D209-47DA-8B74-449FAFC80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73CCF-8080-4D9E-9E87-C11519034F11}"/>
              </a:ext>
            </a:extLst>
          </p:cNvPr>
          <p:cNvSpPr txBox="1"/>
          <p:nvPr/>
        </p:nvSpPr>
        <p:spPr>
          <a:xfrm>
            <a:off x="565484" y="1419726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为什么要对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数据集进行去噪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0AD37A-75E3-450A-BB7E-3560CF6E471A}"/>
              </a:ext>
            </a:extLst>
          </p:cNvPr>
          <p:cNvSpPr txBox="1"/>
          <p:nvPr/>
        </p:nvSpPr>
        <p:spPr>
          <a:xfrm>
            <a:off x="7465819" y="1905876"/>
            <a:ext cx="4152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过去的工作：</a:t>
            </a: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、包中至少有一个样本为</a:t>
            </a:r>
            <a:r>
              <a:rPr lang="en-US" altLang="zh-CN" dirty="0"/>
              <a:t>TP</a:t>
            </a:r>
            <a:r>
              <a:rPr lang="zh-CN" altLang="en-US" dirty="0"/>
              <a:t>的多实例学习方法</a:t>
            </a:r>
            <a:endParaRPr lang="en-US" altLang="zh-CN" dirty="0"/>
          </a:p>
          <a:p>
            <a:r>
              <a:rPr lang="en-US" altLang="zh-CN" dirty="0"/>
              <a:t>    2</a:t>
            </a:r>
            <a:r>
              <a:rPr lang="zh-CN" altLang="en-US" dirty="0"/>
              <a:t>、句子级注意力机制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</a:t>
            </a:r>
            <a:endParaRPr lang="en-US" altLang="zh-CN" dirty="0"/>
          </a:p>
          <a:p>
            <a:r>
              <a:rPr lang="en-US" altLang="zh-CN" dirty="0"/>
              <a:t>     1</a:t>
            </a:r>
            <a:r>
              <a:rPr lang="zh-CN" altLang="en-US" dirty="0"/>
              <a:t>、没有真正去除噪声数据</a:t>
            </a:r>
            <a:endParaRPr lang="en-US" altLang="zh-CN" dirty="0"/>
          </a:p>
          <a:p>
            <a:r>
              <a:rPr lang="en-US" altLang="zh-CN" dirty="0"/>
              <a:t>     2</a:t>
            </a:r>
            <a:r>
              <a:rPr lang="zh-CN" altLang="en-US" dirty="0"/>
              <a:t>、没有考虑到一个包中所有句子都为</a:t>
            </a:r>
            <a:r>
              <a:rPr lang="en-US" altLang="zh-CN" dirty="0"/>
              <a:t>FP</a:t>
            </a:r>
            <a:r>
              <a:rPr lang="zh-CN" altLang="en-US" dirty="0"/>
              <a:t>样本的特殊情况</a:t>
            </a:r>
          </a:p>
        </p:txBody>
      </p:sp>
    </p:spTree>
    <p:extLst>
      <p:ext uri="{BB962C8B-B14F-4D97-AF65-F5344CB8AC3E}">
        <p14:creationId xmlns:p14="http://schemas.microsoft.com/office/powerpoint/2010/main" val="320483400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7BF8-C96A-4181-9403-D8950A97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6C119-B8CE-459B-BCEB-B5CCA7E7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第一次引入生成对抗学习来进行远程监督数据集的降噪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该方法是句子级的、模型无关的，是一种可插拔式的技术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无需监督信息就可以完成数据集的清洗，实验证明对关系抽取器的性能提升有显著作用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0007F-2004-447C-B14A-DC69BE84E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37909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3816-74BA-4904-9271-79A4A46E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对抗学习过程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4E5F1-4A72-4CDC-B050-2D556A27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生成对抗网络（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Generative Adversarial Network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是非监督式学习的一种方法，通过让两个神经网络相互博弈的方式进行学习。该方法由伊恩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古德费洛等人于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2014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提出。生成对抗网络由一个生成网络与一个判别网络组成。生成网络从潜在空间中随机取样作为输入，其输出结果需要尽量模仿训练集中的真实样本。判别网络的输入则为真实样本或生成网络的输出，其目的是将生成网络的输出从真实样本中尽可能分辨出来。而生成网络则要尽可能地欺骗判别网络。两个网络相互对抗、不断调整参数，最终目的是使判别网络无法判断生成网络的输出结果是否真实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9262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8EC54-9154-4B78-985C-DE4CDCCA5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29256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1302D-86BE-45A5-88FD-3A3897D1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对抗学习过程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8CC791-8125-4205-ADF2-12C1174C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" y="1830304"/>
            <a:ext cx="8098455" cy="356535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22C66-F7B8-4FFC-88B9-08AFFD828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7B3F2C-BEE0-4AC2-8B95-C38B1E856D90}"/>
              </a:ext>
            </a:extLst>
          </p:cNvPr>
          <p:cNvSpPr txBox="1"/>
          <p:nvPr/>
        </p:nvSpPr>
        <p:spPr>
          <a:xfrm>
            <a:off x="2423760" y="1359136"/>
            <a:ext cx="33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GAN</a:t>
            </a:r>
            <a:r>
              <a:rPr lang="zh-CN" altLang="en-US" sz="2000" dirty="0"/>
              <a:t>在</a:t>
            </a:r>
            <a:r>
              <a:rPr lang="en-US" altLang="zh-CN" sz="2000" dirty="0"/>
              <a:t>CV</a:t>
            </a:r>
            <a:r>
              <a:rPr lang="zh-CN" altLang="en-US" sz="2000" dirty="0"/>
              <a:t>领域的应用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178BB-51B2-4346-9DF6-95B304A2B1B3}"/>
              </a:ext>
            </a:extLst>
          </p:cNvPr>
          <p:cNvSpPr txBox="1"/>
          <p:nvPr/>
        </p:nvSpPr>
        <p:spPr>
          <a:xfrm>
            <a:off x="8271711" y="1759246"/>
            <a:ext cx="3795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生成器（</a:t>
            </a:r>
            <a:r>
              <a:rPr lang="en-US" altLang="zh-CN" dirty="0"/>
              <a:t>Generator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输入一个向量，输出是一张数字的像素照片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判别器（</a:t>
            </a:r>
            <a:r>
              <a:rPr lang="en-US" altLang="zh-CN" dirty="0"/>
              <a:t>Discriminator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是一个分类器，用于甄别数字图片的真伪</a:t>
            </a:r>
          </a:p>
        </p:txBody>
      </p:sp>
    </p:spTree>
    <p:extLst>
      <p:ext uri="{BB962C8B-B14F-4D97-AF65-F5344CB8AC3E}">
        <p14:creationId xmlns:p14="http://schemas.microsoft.com/office/powerpoint/2010/main" val="3036491008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44B08-AB5A-40B8-B050-62EE2BED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对抗学习过程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F9B4AF-D255-4A89-B70B-EF386A5A9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5172C2-0BDB-4B9E-972B-79E08F117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815" y="1297822"/>
            <a:ext cx="4321091" cy="19023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7957B2-6502-4FB8-B202-F40B47977502}"/>
              </a:ext>
            </a:extLst>
          </p:cNvPr>
          <p:cNvSpPr txBox="1"/>
          <p:nvPr/>
        </p:nvSpPr>
        <p:spPr>
          <a:xfrm>
            <a:off x="234615" y="2706921"/>
            <a:ext cx="72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的训练过程：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B19EF11-4DB2-4734-B6A2-636DDD12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9" y="3353252"/>
            <a:ext cx="8245981" cy="28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101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EBED-7B0D-43AD-9547-F9855943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对抗学习过程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5FAA4-7B02-44B0-93AB-7EE32D1B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本文提出的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是指一种对抗学习过程，目的是在不需要监督信息的情况下，习得一个鲁棒的生成器，这个生成器可以从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 Positive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数据集中选出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 Positive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的样本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06FFC-3F49-463C-9D70-23669BE7E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8491AB-B029-42AD-84FC-7BEB3029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74" y="2144106"/>
            <a:ext cx="8843210" cy="39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438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33F4-3FD5-480C-9ED5-08F62C85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预训练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69E91B-E470-46AC-89D7-FD0B14ED8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  <a:ea typeface="+mn-ea"/>
                  </a:rPr>
                  <a:t>判别器的预训练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       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判别器使用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DS Positive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label=1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）数据集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DS </a:t>
                </a:r>
              </a:p>
              <a:p>
                <a:pPr marL="0" indent="0">
                  <a:buNone/>
                </a:pP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Negative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label=0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）数据集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进行预训练。</a:t>
                </a:r>
                <a:endPara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cc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𝑢𝑟𝑎𝑐𝑦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𝐷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8BF"/>
                  </a:buClr>
                  <a:buSzPct val="70000"/>
                  <a:buFont typeface="Wingdings" charset="0"/>
                  <a:buNone/>
                  <a:tabLst/>
                  <a:defRPr/>
                </a:pPr>
                <a:r>
                  <a:rPr lang="zh-CN" altLang="en-US" sz="22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</a:t>
                </a:r>
                <a:endParaRPr lang="en-US" altLang="zh-CN" sz="22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8BF"/>
                  </a:buClr>
                  <a:buSzPct val="70000"/>
                  <a:buFont typeface="Wingdings" charset="0"/>
                  <a:buNone/>
                  <a:tabLst/>
                  <a:defRPr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器使用</a:t>
                </a: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DS Positive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（</a:t>
                </a: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label=1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）数据集</a:t>
                </a: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P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和</a:t>
                </a: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8BF"/>
                  </a:buClr>
                  <a:buSzPct val="70000"/>
                  <a:buFont typeface="Wingdings" charset="0"/>
                  <a:buNone/>
                  <a:tabLst/>
                  <a:defRPr/>
                </a:pP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Negative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（</a:t>
                </a: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label=0</a:t>
                </a: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）数据集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zh-CN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进行预训练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69E91B-E470-46AC-89D7-FD0B14ED8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3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B6549-F025-41E7-B285-915CB1CF6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B9F0C-591E-4E10-90B7-65ADB89E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733" y="1722687"/>
            <a:ext cx="3302245" cy="40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949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7828</TotalTime>
  <Words>714</Words>
  <Application>Microsoft Office PowerPoint</Application>
  <PresentationFormat>宽屏</PresentationFormat>
  <Paragraphs>94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华文楷体</vt:lpstr>
      <vt:lpstr>华文细黑</vt:lpstr>
      <vt:lpstr>楷体</vt:lpstr>
      <vt:lpstr>宋体</vt:lpstr>
      <vt:lpstr>微软雅黑</vt:lpstr>
      <vt:lpstr>Arial</vt:lpstr>
      <vt:lpstr>Cambria Math</vt:lpstr>
      <vt:lpstr>Times New Roman</vt:lpstr>
      <vt:lpstr>Wingdings</vt:lpstr>
      <vt:lpstr>Axis</vt:lpstr>
      <vt:lpstr>论文阅读汇报</vt:lpstr>
      <vt:lpstr>PowerPoint 演示文稿</vt:lpstr>
      <vt:lpstr>远程监督数据样本分布</vt:lpstr>
      <vt:lpstr>本文贡献</vt:lpstr>
      <vt:lpstr>对抗学习过程</vt:lpstr>
      <vt:lpstr>对抗学习过程</vt:lpstr>
      <vt:lpstr>对抗学习过程</vt:lpstr>
      <vt:lpstr>对抗学习过程</vt:lpstr>
      <vt:lpstr>预训练</vt:lpstr>
      <vt:lpstr>目标函数</vt:lpstr>
      <vt:lpstr>目标函数</vt:lpstr>
      <vt:lpstr>梯度计算</vt:lpstr>
      <vt:lpstr>实验</vt:lpstr>
      <vt:lpstr>实验</vt:lpstr>
      <vt:lpstr>实验</vt:lpstr>
      <vt:lpstr>实验复现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529</cp:revision>
  <dcterms:created xsi:type="dcterms:W3CDTF">2019-05-21T01:37:25Z</dcterms:created>
  <dcterms:modified xsi:type="dcterms:W3CDTF">2020-11-13T01:25:36Z</dcterms:modified>
</cp:coreProperties>
</file>