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29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ric Q" initials="LQ" lastIdx="1" clrIdx="0">
    <p:extLst>
      <p:ext uri="{19B8F6BF-5375-455C-9EA6-DF929625EA0E}">
        <p15:presenceInfo xmlns:p15="http://schemas.microsoft.com/office/powerpoint/2012/main" userId="31bb7f0ca6e23b4e" providerId="Windows Live"/>
      </p:ext>
    </p:extLst>
  </p:cmAuthor>
  <p:cmAuthor id="2" name="zxh" initials="z" lastIdx="1" clrIdx="1">
    <p:extLst>
      <p:ext uri="{19B8F6BF-5375-455C-9EA6-DF929625EA0E}">
        <p15:presenceInfo xmlns:p15="http://schemas.microsoft.com/office/powerpoint/2012/main" userId="zx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7C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3455" autoAdjust="0"/>
  </p:normalViewPr>
  <p:slideViewPr>
    <p:cSldViewPr snapToGrid="0">
      <p:cViewPr varScale="1">
        <p:scale>
          <a:sx n="91" d="100"/>
          <a:sy n="91" d="100"/>
        </p:scale>
        <p:origin x="38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60DC7-B5F2-4711-A3B3-D03C8EC76002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A7650-A564-497B-8A1C-FEC1B54B7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8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9B0EB-E942-4443-BF55-328303DC5E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8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04801" y="1346201"/>
            <a:ext cx="2391833" cy="1795463"/>
          </a:xfrm>
          <a:prstGeom prst="ellipse">
            <a:avLst/>
          </a:prstGeom>
          <a:noFill/>
          <a:ln w="12700">
            <a:solidFill>
              <a:srgbClr val="0078B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1643063"/>
            <a:ext cx="6299200" cy="1143000"/>
          </a:xfrm>
          <a:prstGeom prst="rect">
            <a:avLst/>
          </a:prstGeom>
          <a:solidFill>
            <a:srgbClr val="0078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5283200" y="1643063"/>
            <a:ext cx="6299200" cy="1143000"/>
          </a:xfrm>
          <a:prstGeom prst="rect">
            <a:avLst/>
          </a:prstGeom>
          <a:gradFill rotWithShape="0">
            <a:gsLst>
              <a:gs pos="0">
                <a:srgbClr val="0078B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414"/>
            <a:ext cx="12156017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78818" y="4149726"/>
            <a:ext cx="6913033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17600" y="1412113"/>
            <a:ext cx="9874251" cy="1600200"/>
          </a:xfrm>
        </p:spPr>
        <p:txBody>
          <a:bodyPr anchor="ctr"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FB30BD-9420-4578-B991-178307A370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01332"/>
            <a:ext cx="802495" cy="5629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9C41D2-CF2E-474A-9E38-0A2101B8A1F8}"/>
              </a:ext>
            </a:extLst>
          </p:cNvPr>
          <p:cNvSpPr txBox="1"/>
          <p:nvPr userDrawn="1"/>
        </p:nvSpPr>
        <p:spPr>
          <a:xfrm>
            <a:off x="282574" y="734451"/>
            <a:ext cx="2628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b="1" dirty="0">
                <a:solidFill>
                  <a:srgbClr val="0078BF"/>
                </a:solidFill>
                <a:latin typeface="+mn-lt"/>
                <a:cs typeface="Aharoni" panose="02010803020104030203" pitchFamily="2" charset="-79"/>
              </a:rPr>
              <a:t>HOHAI  UNIVERSITY</a:t>
            </a:r>
            <a:endParaRPr lang="zh-CN" altLang="en-US" sz="1400" b="1" dirty="0">
              <a:solidFill>
                <a:srgbClr val="0078BF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18" name="图片 17" descr="图片包含 浅色, 交通, 天空, 停止&#10;&#10;自动生成的说明">
            <a:extLst>
              <a:ext uri="{FF2B5EF4-FFF2-40B4-BE49-F238E27FC236}">
                <a16:creationId xmlns:a16="http://schemas.microsoft.com/office/drawing/2014/main" id="{BB3F7E4D-1A8A-459D-BCC5-DEC60E69925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85" y="292368"/>
            <a:ext cx="1758095" cy="436851"/>
          </a:xfrm>
          <a:prstGeom prst="rect">
            <a:avLst/>
          </a:prstGeom>
        </p:spPr>
      </p:pic>
      <p:pic>
        <p:nvPicPr>
          <p:cNvPr id="27" name="图片 26" descr="图片包含 树, 户外, 房屋, 草&#10;&#10;自动生成的说明">
            <a:extLst>
              <a:ext uri="{FF2B5EF4-FFF2-40B4-BE49-F238E27FC236}">
                <a16:creationId xmlns:a16="http://schemas.microsoft.com/office/drawing/2014/main" id="{0B0B9D09-B32B-40A1-934B-D3F1D1A06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16" b="97078" l="1319" r="99780">
                        <a14:foregroundMark x1="66593" y1="74351" x2="69011" y2="71429"/>
                        <a14:foregroundMark x1="70549" y1="68182" x2="72308" y2="64286"/>
                        <a14:foregroundMark x1="71648" y1="70779" x2="73407" y2="76299"/>
                        <a14:foregroundMark x1="73187" y1="75000" x2="75604" y2="64935"/>
                        <a14:foregroundMark x1="69231" y1="80844" x2="68571" y2="82792"/>
                        <a14:foregroundMark x1="65714" y1="83766" x2="69231" y2="88961"/>
                        <a14:foregroundMark x1="66593" y1="85714" x2="90139" y2="88921"/>
                        <a14:foregroundMark x1="88221" y1="80663" x2="86593" y2="66234"/>
                        <a14:foregroundMark x1="88571" y1="83766" x2="88318" y2="81524"/>
                        <a14:foregroundMark x1="4615" y1="98377" x2="35165" y2="88312"/>
                        <a14:foregroundMark x1="35165" y1="88312" x2="99560" y2="94481"/>
                        <a14:foregroundMark x1="75604" y1="94156" x2="10769" y2="95455"/>
                        <a14:foregroundMark x1="16923" y1="97078" x2="16923" y2="97078"/>
                        <a14:foregroundMark x1="19341" y1="96104" x2="1319" y2="93831"/>
                        <a14:foregroundMark x1="8352" y1="86688" x2="3736" y2="82143"/>
                        <a14:foregroundMark x1="92747" y1="88636" x2="97802" y2="68182"/>
                        <a14:foregroundMark x1="94725" y1="88636" x2="98462" y2="70779"/>
                        <a14:foregroundMark x1="98022" y1="87013" x2="98022" y2="60714"/>
                        <a14:foregroundMark x1="96484" y1="83117" x2="90330" y2="82468"/>
                        <a14:foregroundMark x1="92747" y1="84416" x2="95165" y2="86688"/>
                        <a14:foregroundMark x1="97582" y1="87662" x2="99780" y2="87987"/>
                        <a14:foregroundMark x1="96044" y1="88312" x2="93407" y2="88636"/>
                        <a14:foregroundMark x1="95385" y1="62338" x2="95385" y2="49675"/>
                        <a14:foregroundMark x1="98462" y1="55844" x2="98462" y2="43831"/>
                        <a14:foregroundMark x1="92967" y1="49351" x2="89890" y2="40260"/>
                        <a14:foregroundMark x1="83516" y1="41234" x2="89011" y2="37662"/>
                        <a14:foregroundMark x1="93407" y1="38312" x2="98022" y2="37338"/>
                        <a14:backgroundMark x1="13846" y1="39286" x2="15604" y2="39286"/>
                        <a14:backgroundMark x1="71648" y1="39935" x2="74286" y2="40260"/>
                        <a14:backgroundMark x1="76703" y1="41883" x2="75165" y2="39286"/>
                        <a14:backgroundMark x1="97281" y1="87712" x2="97358" y2="88150"/>
                        <a14:backgroundMark x1="39121" y1="37662" x2="50330" y2="36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89" y="-376928"/>
            <a:ext cx="3078224" cy="1562791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53405055"/>
      </p:ext>
    </p:extLst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83951" y="6356350"/>
            <a:ext cx="668867" cy="457200"/>
          </a:xfrm>
          <a:prstGeom prst="rect">
            <a:avLst/>
          </a:prstGeom>
        </p:spPr>
        <p:txBody>
          <a:bodyPr/>
          <a:lstStyle>
            <a:lvl1pPr>
              <a:defRPr sz="16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51713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B2CE2-5DBD-463E-9C3B-8D6DC810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9E62D-4244-437D-A1A0-4E5D668C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78195"/>
            <a:ext cx="11480800" cy="92208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endParaRPr lang="en-US" altLang="zh-CN" sz="240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C62FC4-4B03-4D66-9817-87768A3045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83951" y="6356350"/>
            <a:ext cx="668867" cy="457200"/>
          </a:xfrm>
          <a:prstGeom prst="rect">
            <a:avLst/>
          </a:prstGeom>
        </p:spPr>
        <p:txBody>
          <a:bodyPr/>
          <a:lstStyle>
            <a:lvl1pPr>
              <a:defRPr sz="16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49912"/>
      </p:ext>
    </p:extLst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844800" cy="101600"/>
          </a:xfrm>
          <a:prstGeom prst="rect">
            <a:avLst/>
          </a:prstGeom>
          <a:solidFill>
            <a:srgbClr val="0078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0400" y="1125538"/>
            <a:ext cx="9652000" cy="101600"/>
          </a:xfrm>
          <a:prstGeom prst="rect">
            <a:avLst/>
          </a:prstGeom>
          <a:gradFill rotWithShape="0">
            <a:gsLst>
              <a:gs pos="0">
                <a:srgbClr val="0078B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484313"/>
            <a:ext cx="10856383" cy="43926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0" name="Picture 10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208714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Picture 11" descr="校徽"/>
          <p:cNvSpPr>
            <a:spLocks noChangeAspect="1" noChangeArrowheads="1"/>
          </p:cNvSpPr>
          <p:nvPr/>
        </p:nvSpPr>
        <p:spPr bwMode="auto">
          <a:xfrm>
            <a:off x="0" y="49213"/>
            <a:ext cx="1126067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404813"/>
            <a:ext cx="10176933" cy="576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3" name="Picture 11" descr="校徽"/>
          <p:cNvSpPr>
            <a:spLocks noChangeAspect="1" noChangeArrowheads="1"/>
          </p:cNvSpPr>
          <p:nvPr userDrawn="1"/>
        </p:nvSpPr>
        <p:spPr bwMode="auto">
          <a:xfrm>
            <a:off x="143934" y="188914"/>
            <a:ext cx="886884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B52361-6395-4F1E-9E64-13AF5BA0906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7" y="269413"/>
            <a:ext cx="802495" cy="562901"/>
          </a:xfrm>
          <a:prstGeom prst="rect">
            <a:avLst/>
          </a:prstGeom>
        </p:spPr>
      </p:pic>
      <p:pic>
        <p:nvPicPr>
          <p:cNvPr id="13" name="图片 12" descr="图片包含 树, 户外, 房屋, 草&#10;&#10;自动生成的说明">
            <a:extLst>
              <a:ext uri="{FF2B5EF4-FFF2-40B4-BE49-F238E27FC236}">
                <a16:creationId xmlns:a16="http://schemas.microsoft.com/office/drawing/2014/main" id="{AD28BCA7-5F2C-4164-AEC9-BDCCA54DB3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16" b="97078" l="1319" r="99780">
                        <a14:foregroundMark x1="66593" y1="74351" x2="69011" y2="71429"/>
                        <a14:foregroundMark x1="70549" y1="68182" x2="72308" y2="64286"/>
                        <a14:foregroundMark x1="71648" y1="70779" x2="73407" y2="76299"/>
                        <a14:foregroundMark x1="73187" y1="75000" x2="75604" y2="64935"/>
                        <a14:foregroundMark x1="69231" y1="80844" x2="68571" y2="82792"/>
                        <a14:foregroundMark x1="65714" y1="83766" x2="69231" y2="88961"/>
                        <a14:foregroundMark x1="66593" y1="85714" x2="90139" y2="88921"/>
                        <a14:foregroundMark x1="88221" y1="80663" x2="86593" y2="66234"/>
                        <a14:foregroundMark x1="88571" y1="83766" x2="88318" y2="81524"/>
                        <a14:foregroundMark x1="4615" y1="98377" x2="35165" y2="88312"/>
                        <a14:foregroundMark x1="35165" y1="88312" x2="99560" y2="94481"/>
                        <a14:foregroundMark x1="75604" y1="94156" x2="10769" y2="95455"/>
                        <a14:foregroundMark x1="16923" y1="97078" x2="16923" y2="97078"/>
                        <a14:foregroundMark x1="19341" y1="96104" x2="1319" y2="93831"/>
                        <a14:foregroundMark x1="8352" y1="86688" x2="3736" y2="82143"/>
                        <a14:foregroundMark x1="92747" y1="88636" x2="97802" y2="68182"/>
                        <a14:foregroundMark x1="94725" y1="88636" x2="98462" y2="70779"/>
                        <a14:foregroundMark x1="98022" y1="87013" x2="98022" y2="60714"/>
                        <a14:foregroundMark x1="96484" y1="83117" x2="90330" y2="82468"/>
                        <a14:foregroundMark x1="92747" y1="84416" x2="95165" y2="86688"/>
                        <a14:foregroundMark x1="97582" y1="87662" x2="99780" y2="87987"/>
                        <a14:foregroundMark x1="96044" y1="88312" x2="93407" y2="88636"/>
                        <a14:foregroundMark x1="95385" y1="62338" x2="95385" y2="49675"/>
                        <a14:foregroundMark x1="98462" y1="55844" x2="98462" y2="43831"/>
                        <a14:foregroundMark x1="92967" y1="49351" x2="89890" y2="40260"/>
                        <a14:foregroundMark x1="83516" y1="41234" x2="89011" y2="37662"/>
                        <a14:foregroundMark x1="93407" y1="38312" x2="98022" y2="37338"/>
                        <a14:backgroundMark x1="13846" y1="39286" x2="15604" y2="39286"/>
                        <a14:backgroundMark x1="71648" y1="39935" x2="74286" y2="40260"/>
                        <a14:backgroundMark x1="76703" y1="41883" x2="75165" y2="39286"/>
                        <a14:backgroundMark x1="97281" y1="87712" x2="97358" y2="88150"/>
                        <a14:backgroundMark x1="39121" y1="37662" x2="50330" y2="36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67" y="-437253"/>
            <a:ext cx="3078224" cy="1562791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3690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wedge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charset="0"/>
        <a:buChar char="n"/>
        <a:defRPr kumimoji="1" sz="28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5000"/>
        <a:buFont typeface="Arial" panose="020B0604020202020204" pitchFamily="34" charset="0"/>
        <a:buChar char="•"/>
        <a:defRPr kumimoji="1" sz="20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panose="05000000000000000000" pitchFamily="2" charset="2"/>
        <a:buChar char="u"/>
        <a:defRPr kumimoji="1" sz="16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530F5A58-D492-4721-ACAD-F5AEC8665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2421" y="3917358"/>
            <a:ext cx="7924607" cy="606972"/>
          </a:xfrm>
        </p:spPr>
        <p:txBody>
          <a:bodyPr/>
          <a:lstStyle/>
          <a:p>
            <a:pPr algn="ctr"/>
            <a:r>
              <a:rPr lang="zh-CN" altLang="en-US" sz="3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远程监督关系抽取（</a:t>
            </a:r>
            <a:r>
              <a:rPr lang="en-US" altLang="zh-CN" sz="3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DSRE</a:t>
            </a:r>
            <a:r>
              <a:rPr lang="zh-CN" altLang="en-US" sz="3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27FC52-9BC0-4100-B26B-972B8BE15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论文阅读汇报</a:t>
            </a:r>
          </a:p>
        </p:txBody>
      </p:sp>
      <p:sp>
        <p:nvSpPr>
          <p:cNvPr id="4" name="副标题 1">
            <a:extLst>
              <a:ext uri="{FF2B5EF4-FFF2-40B4-BE49-F238E27FC236}">
                <a16:creationId xmlns:a16="http://schemas.microsoft.com/office/drawing/2014/main" id="{2B3D7344-8188-4E03-8B01-8591E63361AD}"/>
              </a:ext>
            </a:extLst>
          </p:cNvPr>
          <p:cNvSpPr txBox="1">
            <a:spLocks/>
          </p:cNvSpPr>
          <p:nvPr/>
        </p:nvSpPr>
        <p:spPr bwMode="auto">
          <a:xfrm>
            <a:off x="2291448" y="5429376"/>
            <a:ext cx="7405688" cy="3736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sz="1800" kern="0" dirty="0">
                <a:solidFill>
                  <a:srgbClr val="002060"/>
                </a:solidFill>
                <a:latin typeface="Arial"/>
              </a:rPr>
              <a:t>赵小涵</a:t>
            </a:r>
            <a:endParaRPr lang="en-US" altLang="zh-CN" sz="1800" kern="0" dirty="0">
              <a:solidFill>
                <a:srgbClr val="002060"/>
              </a:solidFill>
              <a:latin typeface="Arial"/>
            </a:endParaRPr>
          </a:p>
          <a:p>
            <a:pPr algn="ctr"/>
            <a:r>
              <a:rPr lang="en-US" altLang="zh-CN" sz="1800" kern="0" dirty="0">
                <a:solidFill>
                  <a:srgbClr val="002060"/>
                </a:solidFill>
                <a:latin typeface="Arial"/>
              </a:rPr>
              <a:t>2020.12.11</a:t>
            </a:r>
            <a:endParaRPr lang="en-US" altLang="zh-CN" sz="20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17959"/>
      </p:ext>
    </p:extLst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26BFC-AA69-4E29-ABAC-64ABAD8CE0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FB42BA-B78B-440F-A6FC-BEBA732235DA}"/>
              </a:ext>
            </a:extLst>
          </p:cNvPr>
          <p:cNvGrpSpPr/>
          <p:nvPr/>
        </p:nvGrpSpPr>
        <p:grpSpPr>
          <a:xfrm>
            <a:off x="3103278" y="1803840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4">
              <a:extLst>
                <a:ext uri="{FF2B5EF4-FFF2-40B4-BE49-F238E27FC236}">
                  <a16:creationId xmlns:a16="http://schemas.microsoft.com/office/drawing/2014/main" id="{600CE68F-66C5-485B-AD88-E4AA533ABA0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54B54B8-F329-4DF8-BA94-040E76A6D315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9046A007-33A3-439D-8AFD-F3CCDA91EA3A}"/>
              </a:ext>
            </a:extLst>
          </p:cNvPr>
          <p:cNvSpPr/>
          <p:nvPr/>
        </p:nvSpPr>
        <p:spPr>
          <a:xfrm>
            <a:off x="2376661" y="4248632"/>
            <a:ext cx="677676" cy="67767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158C162-CA14-43D3-B168-38D2510ECB41}"/>
              </a:ext>
            </a:extLst>
          </p:cNvPr>
          <p:cNvSpPr/>
          <p:nvPr/>
        </p:nvSpPr>
        <p:spPr>
          <a:xfrm>
            <a:off x="3254362" y="146511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B0A0624-0C6C-4F51-8CF2-9A50A23F222E}"/>
              </a:ext>
            </a:extLst>
          </p:cNvPr>
          <p:cNvGrpSpPr/>
          <p:nvPr/>
        </p:nvGrpSpPr>
        <p:grpSpPr>
          <a:xfrm>
            <a:off x="6225899" y="3624298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" name="同心圆 9">
              <a:extLst>
                <a:ext uri="{FF2B5EF4-FFF2-40B4-BE49-F238E27FC236}">
                  <a16:creationId xmlns:a16="http://schemas.microsoft.com/office/drawing/2014/main" id="{3BF6FEF4-FC06-44FA-96D3-12CB6A89292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1D69613-93B8-448B-A24E-97CAA3DBE721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FC6987-A75C-4FB1-A390-4F6E4939C1C4}"/>
              </a:ext>
            </a:extLst>
          </p:cNvPr>
          <p:cNvGrpSpPr/>
          <p:nvPr/>
        </p:nvGrpSpPr>
        <p:grpSpPr>
          <a:xfrm>
            <a:off x="6695176" y="2273408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2">
              <a:extLst>
                <a:ext uri="{FF2B5EF4-FFF2-40B4-BE49-F238E27FC236}">
                  <a16:creationId xmlns:a16="http://schemas.microsoft.com/office/drawing/2014/main" id="{3DBE8901-34A6-434B-9ADA-8FE5870967E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A6FE3-EC1F-494F-ABE1-C1620F11CC5E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D9595D-1BE0-4E50-A80C-CAE1B575C1E4}"/>
              </a:ext>
            </a:extLst>
          </p:cNvPr>
          <p:cNvGrpSpPr/>
          <p:nvPr/>
        </p:nvGrpSpPr>
        <p:grpSpPr>
          <a:xfrm>
            <a:off x="4036403" y="432229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" name="同心圆 15">
              <a:extLst>
                <a:ext uri="{FF2B5EF4-FFF2-40B4-BE49-F238E27FC236}">
                  <a16:creationId xmlns:a16="http://schemas.microsoft.com/office/drawing/2014/main" id="{A8DF1CDC-F44D-4248-986A-E75305D7A6E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6646A63-4144-403C-B466-86DC2AF09632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077F9FF-8F7A-453F-9006-27BD0CD4B946}"/>
              </a:ext>
            </a:extLst>
          </p:cNvPr>
          <p:cNvGrpSpPr/>
          <p:nvPr/>
        </p:nvGrpSpPr>
        <p:grpSpPr>
          <a:xfrm>
            <a:off x="1787683" y="530643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0" name="同心圆 18">
              <a:extLst>
                <a:ext uri="{FF2B5EF4-FFF2-40B4-BE49-F238E27FC236}">
                  <a16:creationId xmlns:a16="http://schemas.microsoft.com/office/drawing/2014/main" id="{5EE95321-FD5C-4880-9E5E-70A08D6D7D5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76691E6-0B00-4C25-BAFF-CED35390BDCF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12734651-CE08-4DFF-A7B6-0D810A4F776A}"/>
              </a:ext>
            </a:extLst>
          </p:cNvPr>
          <p:cNvSpPr/>
          <p:nvPr/>
        </p:nvSpPr>
        <p:spPr>
          <a:xfrm>
            <a:off x="5890249" y="201224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A656328-E14B-419E-94E5-E7CC5B022919}"/>
              </a:ext>
            </a:extLst>
          </p:cNvPr>
          <p:cNvSpPr/>
          <p:nvPr/>
        </p:nvSpPr>
        <p:spPr>
          <a:xfrm>
            <a:off x="5904762" y="5468357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51A49E5-D1D8-4FBB-A03F-36544C02D2B9}"/>
              </a:ext>
            </a:extLst>
          </p:cNvPr>
          <p:cNvGrpSpPr/>
          <p:nvPr/>
        </p:nvGrpSpPr>
        <p:grpSpPr>
          <a:xfrm>
            <a:off x="4924365" y="4080900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3">
              <a:extLst>
                <a:ext uri="{FF2B5EF4-FFF2-40B4-BE49-F238E27FC236}">
                  <a16:creationId xmlns:a16="http://schemas.microsoft.com/office/drawing/2014/main" id="{1E1E6A04-B4F3-4C56-98F3-FB127B7D027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6924DCE-68D0-44D4-A666-58AF6AC227A4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80">
            <a:extLst>
              <a:ext uri="{FF2B5EF4-FFF2-40B4-BE49-F238E27FC236}">
                <a16:creationId xmlns:a16="http://schemas.microsoft.com/office/drawing/2014/main" id="{323AA135-39B8-441E-B144-8401596926F2}"/>
              </a:ext>
            </a:extLst>
          </p:cNvPr>
          <p:cNvSpPr txBox="1"/>
          <p:nvPr/>
        </p:nvSpPr>
        <p:spPr>
          <a:xfrm>
            <a:off x="3240986" y="2514089"/>
            <a:ext cx="1630575" cy="4924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造字工房俊雅锐宋体验版常规体" pitchFamily="50" charset="-122"/>
              </a:rPr>
              <a:t>THANKS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造字工房俊雅锐宋体验版常规体" pitchFamily="50" charset="-122"/>
            </a:endParaRPr>
          </a:p>
        </p:txBody>
      </p:sp>
      <p:sp>
        <p:nvSpPr>
          <p:cNvPr id="28" name="TextBox 82">
            <a:extLst>
              <a:ext uri="{FF2B5EF4-FFF2-40B4-BE49-F238E27FC236}">
                <a16:creationId xmlns:a16="http://schemas.microsoft.com/office/drawing/2014/main" id="{A9FD132B-ADD1-4916-B21A-B9361C794F49}"/>
              </a:ext>
            </a:extLst>
          </p:cNvPr>
          <p:cNvSpPr txBox="1"/>
          <p:nvPr/>
        </p:nvSpPr>
        <p:spPr>
          <a:xfrm>
            <a:off x="7511640" y="4151456"/>
            <a:ext cx="25442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dirty="0">
                <a:latin typeface="微软雅黑" pitchFamily="34" charset="-122"/>
                <a:ea typeface="微软雅黑" pitchFamily="34" charset="-122"/>
              </a:rPr>
              <a:t>演示完毕</a:t>
            </a:r>
            <a:endParaRPr lang="en-US" altLang="zh-CN" sz="4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600" dirty="0">
                <a:latin typeface="微软雅黑" pitchFamily="34" charset="-122"/>
                <a:ea typeface="微软雅黑" pitchFamily="34" charset="-122"/>
              </a:rPr>
              <a:t>感谢观看</a:t>
            </a:r>
            <a:endParaRPr lang="en-US" altLang="zh-CN" sz="4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标题 28">
            <a:extLst>
              <a:ext uri="{FF2B5EF4-FFF2-40B4-BE49-F238E27FC236}">
                <a16:creationId xmlns:a16="http://schemas.microsoft.com/office/drawing/2014/main" id="{BA831438-7B32-4248-9676-8539533E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9962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.55112E-17 4.44444E-6 L 0.38867 0.8432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5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E-6 -4.81481E-6 L 0.39376 -0.33796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2.96296E-6 L 0.20455 0.58426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2921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52461 -0.50949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7" y="-2548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4.07407E-6 L 0.21706 -0.3706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854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2.59259E-6 L -0.18854 -1.11366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69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75E-6 1.11022E-16 L 0.12304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5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3.7037E-6 L -0.71731 -0.40556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59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4.07407E-6 L 1.0349 -0.87338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5" y="-436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7 -2.59259E-6 L -0.64115 -0.94953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7" y="-4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29167E-6 3.7037E-6 L -2.29167E-6 -0.07223 " pathEditMode="relative" rAng="0" ptsTypes="AA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7" grpId="0"/>
      <p:bldP spid="27" grpId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6FAB1-8F74-4865-AB27-73238D78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36" y="1807042"/>
            <a:ext cx="8940944" cy="43926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[1]Ye et al. Distant Supervision Relation Extraction with Intra-Bag and Inter-Bag Attentions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A4595-B68F-442A-B675-D0A5374DB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88280B-B4CB-46B9-960E-54279C64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0" y="294773"/>
            <a:ext cx="10176933" cy="523747"/>
          </a:xfrm>
        </p:spPr>
        <p:txBody>
          <a:bodyPr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624587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6DCB1-C6B4-4ADD-B7A6-047256C3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A4CF2-B205-4BA8-A6F5-AC8443BA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+mn-ea"/>
                <a:ea typeface="+mn-ea"/>
              </a:rPr>
              <a:t>为什么</a:t>
            </a:r>
            <a:r>
              <a:rPr lang="en-US" altLang="zh-CN" sz="2400" dirty="0">
                <a:latin typeface="+mn-ea"/>
                <a:ea typeface="+mn-ea"/>
              </a:rPr>
              <a:t>sentence-level attention</a:t>
            </a:r>
            <a:r>
              <a:rPr lang="zh-CN" altLang="en-US" sz="2400" dirty="0">
                <a:latin typeface="+mn-ea"/>
                <a:ea typeface="+mn-ea"/>
              </a:rPr>
              <a:t>需要进一步改进？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Assumption : expressed-at-least-once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Ignore noisy bag problems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Solution : intra-bag attention and inter-bag attention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8AE44C-0004-4A9B-B482-23857DF26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DD3BAF-1DCF-43C7-AA71-E7933E44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979689"/>
            <a:ext cx="4313655" cy="25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923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91CDA-20BA-4F43-8428-83BB4B24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模型体系结构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9A9FC9-9B09-4CEB-8524-7F25DA75D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339" y="1245269"/>
            <a:ext cx="9712779" cy="455345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88B86-6DF2-46A3-A7FE-E1F8094D2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42751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58FC0-953E-47BD-9BF6-E05942D8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BAD8B-21EE-4368-85F5-4BA9304F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符号定义：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4C4074-4EA8-49DA-B40F-406A156737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685C47-2B06-4B62-9578-E224B859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901" y="2339553"/>
            <a:ext cx="2463967" cy="4303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2C1D9B-BAEB-46FF-B1C4-11E923C0B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901" y="3203988"/>
            <a:ext cx="3202155" cy="4766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CE1D4B-B5B6-407C-A7D4-48D02FD38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901" y="4035415"/>
            <a:ext cx="1477378" cy="5310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4A1945-A033-4D75-A1C1-8D163FF08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901" y="4921250"/>
            <a:ext cx="2205288" cy="4225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495E7B9-EF1C-42CA-9A6D-B3940AB49FF6}"/>
              </a:ext>
            </a:extLst>
          </p:cNvPr>
          <p:cNvSpPr txBox="1"/>
          <p:nvPr/>
        </p:nvSpPr>
        <p:spPr>
          <a:xfrm>
            <a:off x="5641056" y="2339553"/>
            <a:ext cx="5089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:a group of bags(</a:t>
            </a:r>
            <a:r>
              <a:rPr lang="zh-CN" altLang="en-US" sz="2000" dirty="0"/>
              <a:t>具有相同的关系标签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3592086"/>
      </p:ext>
    </p:ext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7248F-9755-4306-AA67-93C76524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Intra-bag attention module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F24D33-601F-4E00-9BDC-95A340BA0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6022" y="1353093"/>
            <a:ext cx="2659332" cy="207590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279650-3A75-4678-AD00-2DE13B19E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2326ED-34B6-4A26-A7C2-71E88FD01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10" y="1531562"/>
            <a:ext cx="1859691" cy="4301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9D2EC4-F55E-4F60-9CA7-46824D1F9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252" y="3713265"/>
            <a:ext cx="1920039" cy="9651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E174F3-7E71-4054-B94C-78979B26A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625" y="3985692"/>
            <a:ext cx="2215566" cy="3785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76EAA8-60A9-4114-93B1-CB7EFDDC5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482" y="4679400"/>
            <a:ext cx="3487155" cy="12205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A6761D-3107-46E8-8D5C-0DF292E67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341" y="4925224"/>
            <a:ext cx="1761700" cy="7269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5670DB-72B7-49C6-90E4-CC3792E549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581" y="2437521"/>
            <a:ext cx="1855120" cy="4317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66C6AB4-4E59-44A2-9DE4-EF85BF9E0BED}"/>
              </a:ext>
            </a:extLst>
          </p:cNvPr>
          <p:cNvSpPr txBox="1"/>
          <p:nvPr/>
        </p:nvSpPr>
        <p:spPr>
          <a:xfrm>
            <a:off x="2968926" y="1423464"/>
            <a:ext cx="506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R</a:t>
            </a:r>
            <a:r>
              <a:rPr lang="zh-CN" altLang="en-US" dirty="0">
                <a:latin typeface="+mn-ea"/>
              </a:rPr>
              <a:t>是关系嵌入矩阵，每一行表示一个关系的查询向量，</a:t>
            </a:r>
            <a:r>
              <a:rPr lang="en-US" altLang="zh-CN" dirty="0">
                <a:latin typeface="+mn-ea"/>
              </a:rPr>
              <a:t>h</a:t>
            </a:r>
            <a:r>
              <a:rPr lang="zh-CN" altLang="en-US" dirty="0">
                <a:latin typeface="+mn-ea"/>
              </a:rPr>
              <a:t>表示共有</a:t>
            </a:r>
            <a:r>
              <a:rPr lang="en-US" altLang="zh-CN" dirty="0">
                <a:latin typeface="+mn-ea"/>
              </a:rPr>
              <a:t>h</a:t>
            </a:r>
            <a:r>
              <a:rPr lang="zh-CN" altLang="en-US" dirty="0">
                <a:latin typeface="+mn-ea"/>
              </a:rPr>
              <a:t>种关系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BEE296-A060-4BB0-AA2D-FE8C270652DD}"/>
              </a:ext>
            </a:extLst>
          </p:cNvPr>
          <p:cNvSpPr txBox="1"/>
          <p:nvPr/>
        </p:nvSpPr>
        <p:spPr>
          <a:xfrm>
            <a:off x="2968926" y="2300415"/>
            <a:ext cx="4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包的表示矩阵，每一行对应于一种关系的包表示向量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C8237F6-733D-4E60-9A07-AF5B15A9F296}"/>
                  </a:ext>
                </a:extLst>
              </p:cNvPr>
              <p:cNvSpPr txBox="1"/>
              <p:nvPr/>
            </p:nvSpPr>
            <p:spPr>
              <a:xfrm>
                <a:off x="766010" y="3382603"/>
                <a:ext cx="623837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/>
                  <a:t>表示第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个包对应于关系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的包表示，其计算公式如下：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C8237F6-733D-4E60-9A07-AF5B15A9F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10" y="3382603"/>
                <a:ext cx="6238374" cy="404791"/>
              </a:xfrm>
              <a:prstGeom prst="rect">
                <a:avLst/>
              </a:prstGeom>
              <a:blipFill>
                <a:blip r:embed="rId9"/>
                <a:stretch>
                  <a:fillRect t="-9091" b="-19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29D7644-8563-4FE3-8059-D8FFD7514041}"/>
                  </a:ext>
                </a:extLst>
              </p:cNvPr>
              <p:cNvSpPr txBox="1"/>
              <p:nvPr/>
            </p:nvSpPr>
            <p:spPr>
              <a:xfrm>
                <a:off x="839918" y="5068638"/>
                <a:ext cx="2464469" cy="44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/>
                  <a:t>的求取公式：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29D7644-8563-4FE3-8059-D8FFD7514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18" y="5068638"/>
                <a:ext cx="2464469" cy="440120"/>
              </a:xfrm>
              <a:prstGeom prst="rect">
                <a:avLst/>
              </a:prstGeom>
              <a:blipFill>
                <a:blip r:embed="rId10"/>
                <a:stretch>
                  <a:fillRect t="-5479"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21318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EA1F-371F-442C-A1E0-80A5FFD6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Inter-bag attention module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60DFC1-EEA5-4C7E-8B9E-4D1C01E2D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398" y="1282319"/>
            <a:ext cx="5872455" cy="190400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95818D-B225-45D9-99E7-B2FEFF1231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7C77D0-C196-478B-80D2-7318D57DCE14}"/>
              </a:ext>
            </a:extLst>
          </p:cNvPr>
          <p:cNvSpPr txBox="1"/>
          <p:nvPr/>
        </p:nvSpPr>
        <p:spPr>
          <a:xfrm>
            <a:off x="634556" y="3428999"/>
            <a:ext cx="1027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包间注意力模块以组内所有包的表示矩阵为输入，通过自注意力机制，对一种关系的所有包表示求注意力权重的加权和，得到该种关系下的组表示。其公式如下：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A0C36B-D790-4450-A3A2-638104AE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50" y="4513400"/>
            <a:ext cx="2390775" cy="9577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0B6FE8-1898-4EE0-BE5B-C0ED9CF3B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625" y="4558075"/>
            <a:ext cx="2792830" cy="8683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6EA67C8-88AE-4B6B-BD6C-3FA71B70BCDD}"/>
              </a:ext>
            </a:extLst>
          </p:cNvPr>
          <p:cNvSpPr txBox="1"/>
          <p:nvPr/>
        </p:nvSpPr>
        <p:spPr>
          <a:xfrm>
            <a:off x="8566483" y="4807588"/>
            <a:ext cx="78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Similarity-based self-attention</a:t>
            </a:r>
          </a:p>
        </p:txBody>
      </p:sp>
    </p:spTree>
    <p:extLst>
      <p:ext uri="{BB962C8B-B14F-4D97-AF65-F5344CB8AC3E}">
        <p14:creationId xmlns:p14="http://schemas.microsoft.com/office/powerpoint/2010/main" val="909923383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ABA2D-9457-4A96-82C8-430E492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Inter-bag attention module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53108D-07A0-4C08-A6E0-E1301B570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latin typeface="+mn-ea"/>
                    <a:ea typeface="+mn-ea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200" dirty="0">
                    <a:latin typeface="+mn-ea"/>
                    <a:ea typeface="+mn-ea"/>
                    <a:cs typeface="Times New Roman" panose="02020603050405020304" pitchFamily="18" charset="0"/>
                  </a:rPr>
                  <a:t>基于相似性自注意力机制：直观上，如果有两个包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  <a:ea typeface="+mn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200" dirty="0">
                    <a:latin typeface="+mn-ea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  <a:ea typeface="+mn-ea"/>
                    <a:cs typeface="Times New Roman" panose="02020603050405020304" pitchFamily="18" charset="0"/>
                  </a:rPr>
                  <a:t>都被标记为关系</a:t>
                </a:r>
                <a:r>
                  <a:rPr lang="en-US" altLang="zh-CN" sz="2200" dirty="0">
                    <a:latin typeface="+mn-ea"/>
                    <a:ea typeface="+mn-ea"/>
                    <a:cs typeface="Times New Roman" panose="02020603050405020304" pitchFamily="18" charset="0"/>
                  </a:rPr>
                  <a:t>k,</a:t>
                </a:r>
                <a:r>
                  <a:rPr lang="zh-CN" altLang="en-US" sz="2200" dirty="0">
                    <a:latin typeface="+mn-ea"/>
                    <a:ea typeface="+mn-ea"/>
                    <a:cs typeface="Times New Roman" panose="02020603050405020304" pitchFamily="18" charset="0"/>
                  </a:rPr>
                  <a:t>那么它们的包表示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zh-CN" altLang="en-US" sz="2200" i="1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和</m:t>
                    </m:r>
                  </m:oMath>
                </a14:m>
                <a:r>
                  <a:rPr lang="en-US" altLang="zh-CN" sz="2200" dirty="0">
                    <a:latin typeface="+mn-ea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200" dirty="0">
                    <a:latin typeface="+mn-ea"/>
                    <a:ea typeface="+mn-ea"/>
                    <a:cs typeface="Times New Roman" panose="02020603050405020304" pitchFamily="18" charset="0"/>
                  </a:rPr>
                  <a:t>在空间内是相近的。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53108D-07A0-4C08-A6E0-E1301B570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1CFF2-C2CB-4E42-AA1B-1D30EA2DE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D579B0-3617-4A39-93E1-F89225FA4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045" y="2951832"/>
            <a:ext cx="4246083" cy="9013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3BC1A3-3651-4864-9CC6-5370B9309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56" y="2883612"/>
            <a:ext cx="3761874" cy="7970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B8D6B3-A899-4A97-A78C-055AA879F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060" y="4930723"/>
            <a:ext cx="2925489" cy="795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3E7053-A499-4AA5-AB0E-68511529A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306" y="4854940"/>
            <a:ext cx="2987341" cy="1021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351F4-9A1E-4BB2-8E57-8BDA1C51B40E}"/>
                  </a:ext>
                </a:extLst>
              </p:cNvPr>
              <p:cNvSpPr txBox="1"/>
              <p:nvPr/>
            </p:nvSpPr>
            <p:spPr>
              <a:xfrm>
                <a:off x="624418" y="4186989"/>
                <a:ext cx="102982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latin typeface="+mn-ea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+mn-ea"/>
                  </a:rPr>
                  <a:t>表示</a:t>
                </a:r>
                <a:r>
                  <a:rPr lang="en-US" altLang="zh-CN" sz="2200" dirty="0">
                    <a:latin typeface="+mn-ea"/>
                  </a:rPr>
                  <a:t>group g</a:t>
                </a:r>
                <a:r>
                  <a:rPr lang="zh-CN" altLang="en-US" sz="2200" dirty="0">
                    <a:latin typeface="+mn-ea"/>
                  </a:rPr>
                  <a:t>被分类为关系</a:t>
                </a:r>
                <a:r>
                  <a:rPr lang="en-US" altLang="zh-CN" sz="2200" dirty="0">
                    <a:latin typeface="+mn-ea"/>
                  </a:rPr>
                  <a:t>k</a:t>
                </a:r>
                <a:r>
                  <a:rPr lang="zh-CN" altLang="en-US" sz="2200" dirty="0">
                    <a:latin typeface="+mn-ea"/>
                  </a:rPr>
                  <a:t>的分数，然后采用一个</a:t>
                </a:r>
                <a:r>
                  <a:rPr lang="en-US" altLang="zh-CN" sz="2200" dirty="0" err="1">
                    <a:latin typeface="+mn-ea"/>
                  </a:rPr>
                  <a:t>sotfmax</a:t>
                </a:r>
                <a:r>
                  <a:rPr lang="zh-CN" altLang="en-US" sz="2200" dirty="0">
                    <a:latin typeface="+mn-ea"/>
                  </a:rPr>
                  <a:t>操作，得到</a:t>
                </a:r>
                <a:r>
                  <a:rPr lang="en-US" altLang="zh-CN" sz="2200" dirty="0">
                    <a:latin typeface="+mn-ea"/>
                  </a:rPr>
                  <a:t>group g</a:t>
                </a:r>
                <a:r>
                  <a:rPr lang="zh-CN" altLang="en-US" sz="2200" dirty="0">
                    <a:latin typeface="+mn-ea"/>
                  </a:rPr>
                  <a:t>分类为关系</a:t>
                </a:r>
                <a:r>
                  <a:rPr lang="en-US" altLang="zh-CN" sz="2200" dirty="0">
                    <a:latin typeface="+mn-ea"/>
                  </a:rPr>
                  <a:t>k</a:t>
                </a:r>
                <a:r>
                  <a:rPr lang="zh-CN" altLang="en-US" sz="2200" dirty="0">
                    <a:latin typeface="+mn-ea"/>
                  </a:rPr>
                  <a:t>的概率。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351F4-9A1E-4BB2-8E57-8BDA1C51B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18" y="4186989"/>
                <a:ext cx="10298250" cy="769441"/>
              </a:xfrm>
              <a:prstGeom prst="rect">
                <a:avLst/>
              </a:prstGeom>
              <a:blipFill>
                <a:blip r:embed="rId7"/>
                <a:stretch>
                  <a:fillRect l="-769" t="-7937" r="-142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80572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502B4-2A94-4A89-8A5E-C26B2D5A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4897-88F3-4A3B-B289-9FFD815F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、验证模型的总体性能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B35BEB-3B0B-4CDC-8C7C-D7447350B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E9BBB-A5F1-4ABE-B621-636056A9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93"/>
            <a:ext cx="4065420" cy="31024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89374F-F311-4989-B269-351831CA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04" y="2172562"/>
            <a:ext cx="4065421" cy="29704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847EA2-5448-4A54-B8B5-CC749066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667" y="2547334"/>
            <a:ext cx="3838629" cy="22665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16056DD-AD91-4155-BEF5-CC63CDBD4B16}"/>
              </a:ext>
            </a:extLst>
          </p:cNvPr>
          <p:cNvSpPr txBox="1"/>
          <p:nvPr/>
        </p:nvSpPr>
        <p:spPr>
          <a:xfrm>
            <a:off x="495300" y="1514297"/>
            <a:ext cx="37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4</a:t>
            </a:r>
            <a:r>
              <a:rPr lang="zh-CN" altLang="en-US" dirty="0"/>
              <a:t>、</a:t>
            </a:r>
            <a:r>
              <a:rPr lang="en-US" altLang="zh-CN" dirty="0"/>
              <a:t>Inter-bag </a:t>
            </a:r>
            <a:r>
              <a:rPr lang="zh-CN" altLang="en-US" dirty="0"/>
              <a:t>注意力权重的分布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CAA54E-AB66-4F37-8AA4-7D555E277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75" y="2021318"/>
            <a:ext cx="4653957" cy="3473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6C4452-D80E-4F95-B1E1-595285330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481" y="2253815"/>
            <a:ext cx="5247524" cy="30271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45DD89-FDE3-4390-BA50-77455F851F9F}"/>
              </a:ext>
            </a:extLst>
          </p:cNvPr>
          <p:cNvSpPr txBox="1"/>
          <p:nvPr/>
        </p:nvSpPr>
        <p:spPr>
          <a:xfrm>
            <a:off x="495300" y="1519748"/>
            <a:ext cx="37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3</a:t>
            </a:r>
            <a:r>
              <a:rPr lang="zh-CN" altLang="en-US" dirty="0"/>
              <a:t>、</a:t>
            </a:r>
            <a:r>
              <a:rPr lang="en-US" altLang="zh-CN" dirty="0"/>
              <a:t>Intra-bag </a:t>
            </a:r>
            <a:r>
              <a:rPr lang="zh-CN" altLang="en-US" dirty="0"/>
              <a:t>注意力的影响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009308-4DDC-42B2-AA9D-D6F7D27206D6}"/>
              </a:ext>
            </a:extLst>
          </p:cNvPr>
          <p:cNvSpPr txBox="1"/>
          <p:nvPr/>
        </p:nvSpPr>
        <p:spPr>
          <a:xfrm>
            <a:off x="495300" y="1514001"/>
            <a:ext cx="37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2</a:t>
            </a:r>
            <a:r>
              <a:rPr lang="zh-CN" altLang="en-US" dirty="0"/>
              <a:t>、与前面工作的比较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FCC1FC7-B780-4CC7-8F8D-F640BDC1C1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649" y="2004854"/>
            <a:ext cx="10539663" cy="33058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D4BD658-5200-46D4-A99A-23AECAA907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167" y="2403874"/>
            <a:ext cx="50006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4193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8" grpId="0"/>
      <p:bldP spid="11" grpId="0"/>
      <p:bldP spid="11" grpId="1"/>
      <p:bldP spid="12" grpId="0"/>
      <p:bldP spid="12" grpId="1"/>
    </p:bldLst>
  </p:timing>
</p:sld>
</file>

<file path=ppt/theme/theme1.xml><?xml version="1.0" encoding="utf-8"?>
<a:theme xmlns:a="http://schemas.openxmlformats.org/drawingml/2006/main" name="Ax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十四周-演示文稿-李博文-.pptx" id="{A623B487-27BE-40BA-8842-36965B4BC2E0}" vid="{B588D266-A77D-41EC-988F-CFB3A0DFE44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9239</TotalTime>
  <Words>311</Words>
  <Application>Microsoft Office PowerPoint</Application>
  <PresentationFormat>宽屏</PresentationFormat>
  <Paragraphs>47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Cambria Math</vt:lpstr>
      <vt:lpstr>Times New Roman</vt:lpstr>
      <vt:lpstr>Wingdings</vt:lpstr>
      <vt:lpstr>Axis</vt:lpstr>
      <vt:lpstr>论文阅读汇报</vt:lpstr>
      <vt:lpstr>PowerPoint 演示文稿</vt:lpstr>
      <vt:lpstr>PowerPoint 演示文稿</vt:lpstr>
      <vt:lpstr>模型体系结构</vt:lpstr>
      <vt:lpstr>PowerPoint 演示文稿</vt:lpstr>
      <vt:lpstr>Intra-bag attention module</vt:lpstr>
      <vt:lpstr>Inter-bag attention module</vt:lpstr>
      <vt:lpstr>Inter-bag attention module</vt:lpstr>
      <vt:lpstr>实验部分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Lyric Q</dc:creator>
  <cp:lastModifiedBy>zxh</cp:lastModifiedBy>
  <cp:revision>571</cp:revision>
  <dcterms:created xsi:type="dcterms:W3CDTF">2019-05-21T01:37:25Z</dcterms:created>
  <dcterms:modified xsi:type="dcterms:W3CDTF">2020-12-11T13:34:59Z</dcterms:modified>
</cp:coreProperties>
</file>