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74" r:id="rId4"/>
    <p:sldId id="317" r:id="rId5"/>
    <p:sldId id="320" r:id="rId6"/>
    <p:sldId id="319" r:id="rId7"/>
    <p:sldId id="301" r:id="rId8"/>
    <p:sldId id="307" r:id="rId9"/>
    <p:sldId id="313" r:id="rId10"/>
    <p:sldId id="318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家威" initials="家威" lastIdx="2" clrIdx="0">
    <p:extLst>
      <p:ext uri="{19B8F6BF-5375-455C-9EA6-DF929625EA0E}">
        <p15:presenceInfo xmlns:p15="http://schemas.microsoft.com/office/powerpoint/2012/main" userId="8daa6b599167b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84056" autoAdjust="0"/>
  </p:normalViewPr>
  <p:slideViewPr>
    <p:cSldViewPr snapToGrid="0">
      <p:cViewPr varScale="1">
        <p:scale>
          <a:sx n="64" d="100"/>
          <a:sy n="64" d="100"/>
        </p:scale>
        <p:origin x="102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DFF3-FF50-4F2A-B7EC-7AE5D63A6B9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4D3-5FC1-4A61-80FA-C3058632E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5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5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3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6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0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D94C-51C1-40C8-8194-4408876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317D4-E866-48B3-BC67-9AE5C15F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B927-B0C1-4A5A-8710-71D3982D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19D46-FB9F-47C9-9C54-C65E115A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CB88-9E53-4464-B87F-911644A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8E7D-7D7B-4A05-8FFB-162FE9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29CBF-8A87-4C10-95E1-012FC6BE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D4EDC-DCC0-4E6A-84B8-06BF49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A8726-5057-419F-A47B-3FFF0590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B80D5-B4E6-4222-965C-D2ADB956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97442-D561-4A07-93B6-855B9D492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A194D-9E1C-4E7F-839F-DD325EEC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A19AE-F3DC-4618-AD45-BD8B8233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4D3EF-E00A-4929-AA83-8EDB1D1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86028-9026-48CB-BDA1-C9B07D0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F776-B4DB-41E5-8128-A0739172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78939-6008-4560-A893-012AD56B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81898-CB16-4DF3-8013-E5AE146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96C92-0E08-4580-A6C8-6193807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F2B8-4353-483C-A2C1-53770FD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0C39-25EB-466F-8A08-0A3F7ED2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62910-E9A4-44FC-8994-6501887C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67490-5B79-4F33-9FC2-92C63D5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B45F-4C86-40F7-977D-40445201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E2FEC-B899-4B73-89A8-DD86616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0BE0-C079-4E43-906E-F3544C20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7C1E9-07B1-443F-80B3-338AA22A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D4ACF-7B5C-4127-AD00-69356F96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44D0E-7883-4DA9-940E-5709792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C7CEA-52E0-4594-8C6F-E4FFEED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33416-3093-4003-8818-984F739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8995D-46C3-4FF2-9FC7-D05468A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614F8-9248-4097-899C-4ACAE13C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19FED-FC10-4053-96C2-B353A7DE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7B57C-153C-4721-B33A-A113C8F0F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8270D-E12E-4C14-8867-22B956A07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0CDA2-02C7-42ED-B81D-C0DCBA0B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1092D-C29D-45A4-AB44-5A2CE4C7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CEE15-9B7B-4323-A697-983C2FE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80D0-BDB4-42F6-83E7-9BDABBE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07ED2-836E-418C-A3BD-DF3A789A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3EBD8-7742-4490-9DA6-0109F0EB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6B037-0A6C-46EE-8C79-B94C027F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95D19-6CC0-4486-89FB-38BEAAF6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E55D2-F18F-484D-A4B0-E925C18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343F7-C2EC-4B04-95D4-1DF5FEC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97D1-0127-4E90-8B69-0105B2A6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78EBE-5544-4506-9EE1-AD66984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C0FE4-015E-4C56-A572-2D8D37F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2F133-326E-4D77-A0B6-A6AC2DA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0F504-E115-474C-B1E7-FC3DFE2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382C4-27D6-4E19-92E4-CF285521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9882-9FD6-4CB9-B85F-6C5D5386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851C9-1CCC-4B55-9B90-42A1A3A6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20439-C2A4-4866-87AE-4C80ADB6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9BE00-FE18-4AB4-8716-C22F532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DB839-6BDC-4C6D-8CC7-D9B58F5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81D29-3955-4705-BB5D-070B52C1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9042F-1FC6-498C-A5F0-461DEB8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2F3DA-E3BB-4FD7-B129-CE855176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0AC31-4BDE-409C-96EF-0F539683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864E-52A5-4FAE-8CEC-10C3C2AE2901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8CD2-68DE-4CD2-8F3A-6F022DF3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0EC6-A11D-4497-B8DF-3EF437BC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1CDB-3F45-4A15-8D7F-5F23C74F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2"/>
          <p:cNvSpPr txBox="1">
            <a:spLocks noChangeArrowheads="1"/>
          </p:cNvSpPr>
          <p:nvPr/>
        </p:nvSpPr>
        <p:spPr bwMode="auto">
          <a:xfrm>
            <a:off x="1935163" y="3172282"/>
            <a:ext cx="562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</a:p>
        </p:txBody>
      </p:sp>
      <p:sp>
        <p:nvSpPr>
          <p:cNvPr id="24" name="矩形 23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0078B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矩形 26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矩形 27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078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 descr="资源 1"/>
          <p:cNvPicPr>
            <a:picLocks noChangeAspect="1"/>
          </p:cNvPicPr>
          <p:nvPr/>
        </p:nvPicPr>
        <p:blipFill>
          <a:blip r:embed="rId4"/>
          <a:srcRect r="43992"/>
          <a:stretch>
            <a:fillRect/>
          </a:stretch>
        </p:blipFill>
        <p:spPr>
          <a:xfrm>
            <a:off x="701040" y="429895"/>
            <a:ext cx="2954020" cy="936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828358-0A87-45CA-9A20-A7C38B01F5F9}"/>
              </a:ext>
            </a:extLst>
          </p:cNvPr>
          <p:cNvSpPr txBox="1"/>
          <p:nvPr/>
        </p:nvSpPr>
        <p:spPr>
          <a:xfrm>
            <a:off x="9609666" y="5545666"/>
            <a:ext cx="1534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汤家威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2020.10.13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实验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5F6893-9DB0-4267-B174-CC6E8580F223}"/>
              </a:ext>
            </a:extLst>
          </p:cNvPr>
          <p:cNvSpPr txBox="1"/>
          <p:nvPr/>
        </p:nvSpPr>
        <p:spPr>
          <a:xfrm>
            <a:off x="361617" y="1097411"/>
            <a:ext cx="1080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作者所有实验都是在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数据集上进行的，对象类别为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个。对结果测试的指标是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（平均精确率）。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E88D5-BA79-4F1D-8BC1-D9AB68C41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611696"/>
            <a:ext cx="9182100" cy="4895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3BF6AC-D842-46C7-BA26-AA53BE2DEE8F}"/>
              </a:ext>
            </a:extLst>
          </p:cNvPr>
          <p:cNvSpPr txBox="1"/>
          <p:nvPr/>
        </p:nvSpPr>
        <p:spPr>
          <a:xfrm>
            <a:off x="9824892" y="1751681"/>
            <a:ext cx="2243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作者借鉴了</a:t>
            </a:r>
            <a:r>
              <a:rPr lang="en-US" altLang="zh-CN" dirty="0"/>
              <a:t>Mask</a:t>
            </a:r>
            <a:r>
              <a:rPr lang="zh-CN" altLang="en-US" dirty="0"/>
              <a:t> </a:t>
            </a:r>
            <a:r>
              <a:rPr lang="en-US" altLang="zh-CN" dirty="0"/>
              <a:t>R-CNN</a:t>
            </a:r>
            <a:r>
              <a:rPr lang="zh-CN" altLang="en-US" dirty="0"/>
              <a:t>论文中的实验结果。</a:t>
            </a:r>
            <a:endParaRPr lang="en-US" altLang="zh-CN" dirty="0"/>
          </a:p>
          <a:p>
            <a:r>
              <a:rPr lang="zh-CN" altLang="en-US" dirty="0"/>
              <a:t>对比了</a:t>
            </a:r>
            <a:r>
              <a:rPr lang="en-US" altLang="zh-CN" dirty="0"/>
              <a:t>MS R-CNN</a:t>
            </a:r>
            <a:r>
              <a:rPr lang="zh-CN" altLang="en-US" dirty="0"/>
              <a:t>和</a:t>
            </a:r>
            <a:r>
              <a:rPr lang="en-US" altLang="zh-CN" dirty="0"/>
              <a:t>Mask R-CNN</a:t>
            </a:r>
            <a:r>
              <a:rPr lang="zh-CN" altLang="en-US" dirty="0"/>
              <a:t>以及</a:t>
            </a:r>
            <a:r>
              <a:rPr lang="en-US" altLang="zh-CN" dirty="0"/>
              <a:t>MNC</a:t>
            </a:r>
            <a:r>
              <a:rPr lang="zh-CN" altLang="en-US" dirty="0"/>
              <a:t>和</a:t>
            </a:r>
            <a:r>
              <a:rPr lang="en-US" altLang="zh-CN" dirty="0"/>
              <a:t>FCIS</a:t>
            </a:r>
            <a:r>
              <a:rPr lang="zh-CN" altLang="en-US" dirty="0"/>
              <a:t>的表现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2470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Faster RCNN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1D0F83-7299-4A2D-9976-3291AE85C74C}"/>
              </a:ext>
            </a:extLst>
          </p:cNvPr>
          <p:cNvSpPr txBox="1"/>
          <p:nvPr/>
        </p:nvSpPr>
        <p:spPr>
          <a:xfrm>
            <a:off x="361616" y="1508035"/>
            <a:ext cx="10633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Faster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2015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年提出的目标检测算法，是在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的基础上设计了区域生成网络（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region proposal network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网络），使得区域生成近乎零成本，有效地解决了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中区域提出使用的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Selective Search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EdgeBoxes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等方法带来的计算量过大的问题。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5DADF1-9654-4258-A25E-43AF6D79B053}"/>
              </a:ext>
            </a:extLst>
          </p:cNvPr>
          <p:cNvSpPr txBox="1"/>
          <p:nvPr/>
        </p:nvSpPr>
        <p:spPr>
          <a:xfrm>
            <a:off x="361616" y="281905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我们提出了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 Scoring R-CNN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，第一个解决对实例分割打分的问题。我们探讨了一个提升实例分割模型性能的模型。通过考虑实例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掩码的完整性，如果一个实例具有高分类分数但是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却不足够好，那么实例掩码的分数将被扣分。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我们的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MaskIoU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head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是非常简单有效的。当我们使用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 score(from our MS R-CNN)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而不是分类置信度，在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coco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上进行实验结果表明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提升有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1.5%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左右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，该实验效果在各种网络框架下都是一致的。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F47DC-7520-461E-AAF6-87BF6F4F0FDD}"/>
              </a:ext>
            </a:extLst>
          </p:cNvPr>
          <p:cNvSpPr txBox="1"/>
          <p:nvPr/>
        </p:nvSpPr>
        <p:spPr>
          <a:xfrm>
            <a:off x="623258" y="579206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下游水面加一点 异常  然后检测  可用的方法有自己做一些不同的标记点。 最重要的是把应用背景说圆了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5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阅读论文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C3072F-D91E-4B74-8C40-44889A4BEA75}"/>
              </a:ext>
            </a:extLst>
          </p:cNvPr>
          <p:cNvSpPr/>
          <p:nvPr/>
        </p:nvSpPr>
        <p:spPr>
          <a:xfrm>
            <a:off x="361617" y="1970999"/>
            <a:ext cx="9555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/>
            <a:r>
              <a:rPr lang="en-US" altLang="zh-CN" sz="2400" b="1" i="0" dirty="0">
                <a:solidFill>
                  <a:srgbClr val="222226"/>
                </a:solidFill>
                <a:effectLst/>
                <a:latin typeface="PingFang SC"/>
              </a:rPr>
              <a:t>Mask Scoring R-CNN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这篇论文来自一名华中科技大学硕士生，并拿下了计算机视觉顶会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的口头报告。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EB7DC-3A97-40AE-8455-8D7ADA7E1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1" y="3392313"/>
            <a:ext cx="8968523" cy="21046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9674EF-E3B6-4B97-808C-7A89240B9B74}"/>
              </a:ext>
            </a:extLst>
          </p:cNvPr>
          <p:cNvSpPr txBox="1"/>
          <p:nvPr/>
        </p:nvSpPr>
        <p:spPr>
          <a:xfrm>
            <a:off x="361617" y="1963178"/>
            <a:ext cx="9984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算法是何凯明在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年提出的，它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不在仅仅是一种目标检测的算法，更可以看作是一个通用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实例分割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架构，可以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用来做目标分类和目标检测，还可以用来做语义分割、实例分割、人体姿势识别（通过目标关键点检测实现）等多种任务。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提出的当时，在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图像实例分割任务上超越了当时的其他所有算法。</a:t>
            </a:r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而本次汇报的论文是在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的基础上提出了一种给算法的“实例分割假设”打分的方法，来提高实例分割模型的性能。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而通过实验证明在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数据集上的表现结果超越了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R-CNN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6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9A8367-E040-4C37-97AE-80BA322CE728}"/>
              </a:ext>
            </a:extLst>
          </p:cNvPr>
          <p:cNvSpPr txBox="1"/>
          <p:nvPr/>
        </p:nvSpPr>
        <p:spPr>
          <a:xfrm>
            <a:off x="819807" y="5029200"/>
            <a:ext cx="775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所示，</a:t>
            </a:r>
            <a:r>
              <a:rPr lang="en-US" altLang="zh-CN" dirty="0" err="1"/>
              <a:t>MaskRCNN</a:t>
            </a:r>
            <a:r>
              <a:rPr lang="zh-CN" altLang="en-US" dirty="0"/>
              <a:t>中存在问题在于，杂乱、遮挡的数据但评分仍很高。利用</a:t>
            </a:r>
            <a:r>
              <a:rPr lang="en-US" altLang="zh-CN" dirty="0"/>
              <a:t>MS RCNN</a:t>
            </a:r>
            <a:r>
              <a:rPr lang="zh-CN" altLang="en-US" dirty="0"/>
              <a:t>可以更准确地反应分割的质量。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1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4712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E497F0-9579-479D-81FF-77746AA84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995362"/>
            <a:ext cx="5601033" cy="4418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87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3994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endParaRPr lang="zh-CN" altLang="en-US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9A8367-E040-4C37-97AE-80BA322CE728}"/>
              </a:ext>
            </a:extLst>
          </p:cNvPr>
          <p:cNvSpPr txBox="1"/>
          <p:nvPr/>
        </p:nvSpPr>
        <p:spPr>
          <a:xfrm>
            <a:off x="361617" y="4445326"/>
            <a:ext cx="7677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MaskRCNN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中存在问题在于，杂乱、遮挡的数据但评分仍很高。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可以看到在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 R-CNN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中，分类得分很高，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质量却很不尽人意。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第一张图片男人左侧身子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没有覆盖，女人的腿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缺失；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第二张图片猫的头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没有覆盖；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第三张图像小象的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只有一点点；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第四张图片红色衣服的人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残缺。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说明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的质量和分类的质量在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mask-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中并没有很好的关联。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AE4893-5713-4EBF-AC0D-24973D37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1395412"/>
            <a:ext cx="10934700" cy="2466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FD214D-7E69-4ACC-8426-6221F2054649}"/>
              </a:ext>
            </a:extLst>
          </p:cNvPr>
          <p:cNvSpPr txBox="1"/>
          <p:nvPr/>
        </p:nvSpPr>
        <p:spPr>
          <a:xfrm>
            <a:off x="7905750" y="4445326"/>
            <a:ext cx="371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如果一个实例分割没有合适的打分，它很可能被看做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 positive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 negative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，结果就是会导致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2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2853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MS R-CNN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模型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55D6B25F-4B4C-492C-9289-FDB1BD2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61E2A-1B3A-4357-8D01-091D2DAA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1055287"/>
            <a:ext cx="8266558" cy="44468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87726-9554-4D10-9DB5-AE7C9B9E44DB}"/>
              </a:ext>
            </a:extLst>
          </p:cNvPr>
          <p:cNvSpPr txBox="1"/>
          <p:nvPr/>
        </p:nvSpPr>
        <p:spPr>
          <a:xfrm>
            <a:off x="521180" y="7719191"/>
            <a:ext cx="947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MS-RCNN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的结构主要是在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MASK-RCNN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上发展过来的，简单回顾一下整个结构，首先是一个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FPN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多层提取特征（虽然没有画出来，但是我相信他是这么做的），然后通过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nms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提取出一系列的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，之后通过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ROI ALIHN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对齐，然后后面接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class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mask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以及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maskiou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各个分支。主要就是将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mask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分支的输入和输出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concat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之后，输入一个新的分支，成为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maskiou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，结构如其名，用来预测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mask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background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855E91-016A-4297-887A-C5F638BD2424}"/>
              </a:ext>
            </a:extLst>
          </p:cNvPr>
          <p:cNvSpPr txBox="1"/>
          <p:nvPr/>
        </p:nvSpPr>
        <p:spPr>
          <a:xfrm>
            <a:off x="618797" y="5833241"/>
            <a:ext cx="10464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模型的区别在于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，他的作用是将实例特征与预测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一起作为输入，预测输入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truthMask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个卷积层和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个全连通层组成。使用的损失函数是均方差函数（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CA5CA-1F34-4401-85C3-34E3E35D891B}"/>
              </a:ext>
            </a:extLst>
          </p:cNvPr>
          <p:cNvCxnSpPr/>
          <p:nvPr/>
        </p:nvCxnSpPr>
        <p:spPr>
          <a:xfrm>
            <a:off x="127091" y="966986"/>
            <a:ext cx="0" cy="453513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7B160C-3498-4FEB-A072-FB654C7A220E}"/>
              </a:ext>
            </a:extLst>
          </p:cNvPr>
          <p:cNvCxnSpPr>
            <a:cxnSpLocks/>
          </p:cNvCxnSpPr>
          <p:nvPr/>
        </p:nvCxnSpPr>
        <p:spPr>
          <a:xfrm flipH="1">
            <a:off x="127091" y="966986"/>
            <a:ext cx="8335422" cy="195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EB2BD3-0687-4308-AB1D-F8DD37B60708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525363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3BB3282-15DA-49DA-BD4E-C1FA2FA7583E}"/>
              </a:ext>
            </a:extLst>
          </p:cNvPr>
          <p:cNvCxnSpPr>
            <a:cxnSpLocks/>
          </p:cNvCxnSpPr>
          <p:nvPr/>
        </p:nvCxnSpPr>
        <p:spPr>
          <a:xfrm>
            <a:off x="8462513" y="976757"/>
            <a:ext cx="0" cy="305887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5518A68-B04B-4255-ACBB-773CC961D572}"/>
              </a:ext>
            </a:extLst>
          </p:cNvPr>
          <p:cNvCxnSpPr>
            <a:cxnSpLocks/>
          </p:cNvCxnSpPr>
          <p:nvPr/>
        </p:nvCxnSpPr>
        <p:spPr>
          <a:xfrm>
            <a:off x="3140015" y="4035634"/>
            <a:ext cx="0" cy="14664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A197F9-717D-42E0-A3C5-6EF9604CE88C}"/>
              </a:ext>
            </a:extLst>
          </p:cNvPr>
          <p:cNvCxnSpPr>
            <a:cxnSpLocks/>
          </p:cNvCxnSpPr>
          <p:nvPr/>
        </p:nvCxnSpPr>
        <p:spPr>
          <a:xfrm flipH="1">
            <a:off x="127091" y="5502125"/>
            <a:ext cx="30129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矩形: 圆角 3076">
            <a:extLst>
              <a:ext uri="{FF2B5EF4-FFF2-40B4-BE49-F238E27FC236}">
                <a16:creationId xmlns:a16="http://schemas.microsoft.com/office/drawing/2014/main" id="{35F3CF0D-E215-48F3-A1E5-C5C2AF22BA3A}"/>
              </a:ext>
            </a:extLst>
          </p:cNvPr>
          <p:cNvSpPr/>
          <p:nvPr/>
        </p:nvSpPr>
        <p:spPr>
          <a:xfrm>
            <a:off x="8681052" y="1767406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: 圆角 3077">
            <a:extLst>
              <a:ext uri="{FF2B5EF4-FFF2-40B4-BE49-F238E27FC236}">
                <a16:creationId xmlns:a16="http://schemas.microsoft.com/office/drawing/2014/main" id="{A9542DFB-B81E-4A5E-9580-BDB2B8A5D77C}"/>
              </a:ext>
            </a:extLst>
          </p:cNvPr>
          <p:cNvSpPr/>
          <p:nvPr/>
        </p:nvSpPr>
        <p:spPr>
          <a:xfrm>
            <a:off x="8681052" y="4410864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MaskIoU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Head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右大括号 3078">
            <a:extLst>
              <a:ext uri="{FF2B5EF4-FFF2-40B4-BE49-F238E27FC236}">
                <a16:creationId xmlns:a16="http://schemas.microsoft.com/office/drawing/2014/main" id="{DF62F2B8-1B70-4D3A-95E4-3AE5A9B103BE}"/>
              </a:ext>
            </a:extLst>
          </p:cNvPr>
          <p:cNvSpPr/>
          <p:nvPr/>
        </p:nvSpPr>
        <p:spPr>
          <a:xfrm>
            <a:off x="10205043" y="2048685"/>
            <a:ext cx="500307" cy="26785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0" name="矩形: 圆角 3079">
            <a:extLst>
              <a:ext uri="{FF2B5EF4-FFF2-40B4-BE49-F238E27FC236}">
                <a16:creationId xmlns:a16="http://schemas.microsoft.com/office/drawing/2014/main" id="{E0B32F46-8374-496D-8389-A8C047825D2E}"/>
              </a:ext>
            </a:extLst>
          </p:cNvPr>
          <p:cNvSpPr/>
          <p:nvPr/>
        </p:nvSpPr>
        <p:spPr>
          <a:xfrm>
            <a:off x="10657623" y="3111933"/>
            <a:ext cx="1523991" cy="55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R-CNN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5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4712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8BF"/>
                </a:solidFill>
                <a:latin typeface="微软雅黑" panose="020B0503020204020204" pitchFamily="34" charset="-122"/>
              </a:rPr>
              <a:t>Mask Scoring R-CNN</a:t>
            </a: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7D4B8-A829-4FB9-9140-AC8D926C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5" y="4605499"/>
            <a:ext cx="473276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1D2F4C-4D2F-47BA-B217-A7E7FC3D6E29}"/>
              </a:ext>
            </a:extLst>
          </p:cNvPr>
          <p:cNvSpPr txBox="1"/>
          <p:nvPr/>
        </p:nvSpPr>
        <p:spPr>
          <a:xfrm>
            <a:off x="361617" y="2290227"/>
            <a:ext cx="822993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Mask 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中，计算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的方式是：</a:t>
            </a:r>
            <a:endParaRPr lang="en-US" altLang="zh-CN" sz="24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= </a:t>
            </a:r>
            <a:r>
              <a:rPr lang="en-US" altLang="zh-CN" sz="24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4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4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endParaRPr lang="en-US" altLang="zh-CN" sz="20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4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61617" y="169501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实验</a:t>
            </a:r>
            <a:endParaRPr lang="en-US" altLang="zh-CN" b="1" dirty="0">
              <a:solidFill>
                <a:srgbClr val="0078B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 descr="资源 1"/>
          <p:cNvPicPr>
            <a:picLocks noChangeAspect="1"/>
          </p:cNvPicPr>
          <p:nvPr/>
        </p:nvPicPr>
        <p:blipFill>
          <a:blip r:embed="rId4"/>
          <a:srcRect r="44390"/>
          <a:stretch>
            <a:fillRect/>
          </a:stretch>
        </p:blipFill>
        <p:spPr>
          <a:xfrm>
            <a:off x="9996256" y="202417"/>
            <a:ext cx="1910406" cy="610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5F6893-9DB0-4267-B174-CC6E8580F223}"/>
              </a:ext>
            </a:extLst>
          </p:cNvPr>
          <p:cNvSpPr txBox="1"/>
          <p:nvPr/>
        </p:nvSpPr>
        <p:spPr>
          <a:xfrm>
            <a:off x="361617" y="1097411"/>
            <a:ext cx="1080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作者所有实验都是在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COCO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数据集上进行的，对象类别为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个。对结果测试的指标是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（平均精确率）。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93F802-8BCB-4C7B-86A0-25A141501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7" y="2009932"/>
            <a:ext cx="10802441" cy="235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DEC402-D15B-46F4-A8D2-BEFA00C06C30}"/>
              </a:ext>
            </a:extLst>
          </p:cNvPr>
          <p:cNvSpPr txBox="1"/>
          <p:nvPr/>
        </p:nvSpPr>
        <p:spPr>
          <a:xfrm>
            <a:off x="361617" y="4905131"/>
            <a:ext cx="9846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MNC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FCIS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实例分割大赛的冠军。</a:t>
            </a:r>
            <a:endParaRPr lang="en-US" altLang="zh-CN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在没有使用任何技巧的情况下，不论搭配表中的这几中主干网络，在平均准确率上均超越了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R-CNN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算法的优越性。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1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2|0.9|0.8|0.8|1.4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.1|1.4|1.2|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918</Words>
  <Application>Microsoft Office PowerPoint</Application>
  <PresentationFormat>宽屏</PresentationFormat>
  <Paragraphs>58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PingFang SC</vt:lpstr>
      <vt:lpstr>等线</vt:lpstr>
      <vt:lpstr>宋体</vt:lpstr>
      <vt:lpstr>微软雅黑</vt:lpstr>
      <vt:lpstr>微软雅黑</vt:lpstr>
      <vt:lpstr>Arial</vt:lpstr>
      <vt:lpstr>Calibri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家威 汤</dc:creator>
  <cp:lastModifiedBy>家威</cp:lastModifiedBy>
  <cp:revision>241</cp:revision>
  <dcterms:created xsi:type="dcterms:W3CDTF">2020-04-20T07:15:15Z</dcterms:created>
  <dcterms:modified xsi:type="dcterms:W3CDTF">2020-10-13T12:54:29Z</dcterms:modified>
</cp:coreProperties>
</file>