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</p:sldMasterIdLst>
  <p:notesMasterIdLst>
    <p:notesMasterId r:id="rId17"/>
  </p:notesMasterIdLst>
  <p:handoutMasterIdLst>
    <p:handoutMasterId r:id="rId18"/>
  </p:handoutMasterIdLst>
  <p:sldIdLst>
    <p:sldId id="489" r:id="rId3"/>
    <p:sldId id="551" r:id="rId4"/>
    <p:sldId id="566" r:id="rId5"/>
    <p:sldId id="567" r:id="rId6"/>
    <p:sldId id="559" r:id="rId7"/>
    <p:sldId id="568" r:id="rId8"/>
    <p:sldId id="546" r:id="rId9"/>
    <p:sldId id="570" r:id="rId10"/>
    <p:sldId id="571" r:id="rId11"/>
    <p:sldId id="572" r:id="rId12"/>
    <p:sldId id="573" r:id="rId13"/>
    <p:sldId id="574" r:id="rId14"/>
    <p:sldId id="565" r:id="rId15"/>
    <p:sldId id="543" r:id="rId16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64">
          <p15:clr>
            <a:srgbClr val="A4A3A4"/>
          </p15:clr>
        </p15:guide>
        <p15:guide id="4" orient="horz" pos="680">
          <p15:clr>
            <a:srgbClr val="A4A3A4"/>
          </p15:clr>
        </p15:guide>
        <p15:guide id="5" orient="horz" pos="2934">
          <p15:clr>
            <a:srgbClr val="A4A3A4"/>
          </p15:clr>
        </p15:guide>
        <p15:guide id="6" pos="2880">
          <p15:clr>
            <a:srgbClr val="A4A3A4"/>
          </p15:clr>
        </p15:guide>
        <p15:guide id="7" pos="373">
          <p15:clr>
            <a:srgbClr val="A4A3A4"/>
          </p15:clr>
        </p15:guide>
        <p15:guide id="8" pos="53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t" initials="l" lastIdx="2" clrIdx="0">
    <p:extLst>
      <p:ext uri="{19B8F6BF-5375-455C-9EA6-DF929625EA0E}">
        <p15:presenceInfo xmlns:p15="http://schemas.microsoft.com/office/powerpoint/2012/main" userId="l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BF"/>
    <a:srgbClr val="FFFFFF"/>
    <a:srgbClr val="0070C0"/>
    <a:srgbClr val="071F65"/>
    <a:srgbClr val="F39700"/>
    <a:srgbClr val="909090"/>
    <a:srgbClr val="454545"/>
    <a:srgbClr val="FF8607"/>
    <a:srgbClr val="282828"/>
    <a:srgbClr val="006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7" autoAdjust="0"/>
    <p:restoredTop sz="95494" autoAdjust="0"/>
  </p:normalViewPr>
  <p:slideViewPr>
    <p:cSldViewPr snapToGrid="0" snapToObjects="1">
      <p:cViewPr varScale="1">
        <p:scale>
          <a:sx n="108" d="100"/>
          <a:sy n="108" d="100"/>
        </p:scale>
        <p:origin x="542" y="62"/>
      </p:cViewPr>
      <p:guideLst>
        <p:guide orient="horz" pos="2160"/>
        <p:guide pos="3840"/>
        <p:guide orient="horz" pos="1664"/>
        <p:guide orient="horz" pos="680"/>
        <p:guide orient="horz" pos="2934"/>
        <p:guide pos="2880"/>
        <p:guide pos="373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4T16:12:44.918" idx="2">
    <p:pos x="2082" y="136"/>
    <p:text>强化学习 有时间设置加一个实验分析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  <a:t>2020/10/20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pitchFamily="34" charset="-122"/>
              </a:defRPr>
            </a:lvl1pPr>
          </a:lstStyle>
          <a:p>
            <a:fld id="{E6D6ACD6-F780-4A47-B5D9-D292A4BD6F81}" type="datetimeFigureOut">
              <a:rPr kumimoji="1" lang="zh-CN" altLang="en-US" smtClean="0"/>
              <a:t>2020/10/20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pitchFamily="34" charset="-122"/>
              </a:defRPr>
            </a:lvl1pPr>
          </a:lstStyle>
          <a:p>
            <a:fld id="{D712715C-60D8-4442-95C1-470452B860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微软雅黑" panose="020B0503020204020204" pitchFamily="34" charset="-122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微软雅黑" panose="020B0503020204020204" pitchFamily="34" charset="-122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微软雅黑" panose="020B0503020204020204" pitchFamily="34" charset="-122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微软雅黑" panose="020B0503020204020204" pitchFamily="34" charset="-122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微软雅黑" panose="020B0503020204020204" pitchFamily="34" charset="-122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381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16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6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80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293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04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504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923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027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0072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289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98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8FAA-76B4-4889-B410-8B08CDF6E43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C7E5-915D-404B-A13F-1AED2D3F37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‹#›</a:t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页</a:t>
            </a:r>
          </a:p>
        </p:txBody>
      </p:sp>
    </p:spTree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微软雅黑" panose="020B0503020204020204" pitchFamily="34" charset="-122"/>
              </a:defRPr>
            </a:lvl1pPr>
          </a:lstStyle>
          <a:p>
            <a:fld id="{4DC68FAA-76B4-4889-B410-8B08CDF6E43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微软雅黑" panose="020B0503020204020204" pitchFamily="34" charset="-122"/>
              </a:defRPr>
            </a:lvl1pPr>
          </a:lstStyle>
          <a:p>
            <a:fld id="{0DBCC7E5-915D-404B-A13F-1AED2D3F37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微软雅黑" panose="020B0503020204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ransition>
    <p:comb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hyperlink" Target="https://img-blog.csdnimg.cn/20181203160625298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img-blog.csdnimg.cn/20181203160638660.gi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5"/>
          <p:cNvSpPr txBox="1"/>
          <p:nvPr/>
        </p:nvSpPr>
        <p:spPr>
          <a:xfrm>
            <a:off x="6058965" y="3897414"/>
            <a:ext cx="156196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78BF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2020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8BF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年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78BF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08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8BF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rgbClr val="0078BF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23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8BF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日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78B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89356" y="3585633"/>
            <a:ext cx="1395254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8BF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答辩人：</a:t>
            </a:r>
            <a:r>
              <a:rPr kumimoji="1" lang="zh-CN" altLang="en-US" b="1" dirty="0">
                <a:solidFill>
                  <a:srgbClr val="0078BF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朱慧静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78B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85768" y="2276916"/>
            <a:ext cx="3372464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>
                <a:solidFill>
                  <a:srgbClr val="0078BF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小样本</a:t>
            </a:r>
            <a:r>
              <a:rPr lang="zh-CN" altLang="en-US" sz="3600" b="1" noProof="0" dirty="0">
                <a:solidFill>
                  <a:srgbClr val="0078BF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学习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8BF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汇报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542581" y="2900164"/>
            <a:ext cx="5031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0078BF"/>
          </a:solidFill>
          <a:ln w="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3"/>
          <a:srcRect r="43639"/>
          <a:stretch>
            <a:fillRect/>
          </a:stretch>
        </p:blipFill>
        <p:spPr>
          <a:xfrm>
            <a:off x="2542540" y="838835"/>
            <a:ext cx="2309495" cy="72771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C278BE9-1391-46FB-9C26-76FF53D612CC}"/>
              </a:ext>
            </a:extLst>
          </p:cNvPr>
          <p:cNvSpPr/>
          <p:nvPr/>
        </p:nvSpPr>
        <p:spPr>
          <a:xfrm>
            <a:off x="2587048" y="2968471"/>
            <a:ext cx="4916837" cy="3539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lang="en-US" altLang="zh-CN" b="1" dirty="0"/>
              <a:t>A Simple Neural Attentive Meta-Learner</a:t>
            </a:r>
            <a:r>
              <a:rPr lang="en-US" altLang="zh-CN" dirty="0"/>
              <a:t>》  --</a:t>
            </a:r>
            <a:r>
              <a:rPr lang="en-US" altLang="zh-CN" b="1" dirty="0"/>
              <a:t>SNAIL</a:t>
            </a:r>
            <a:endParaRPr lang="zh-CN" altLang="en-US" b="1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14" grpId="0" bldLvl="0" animBg="1"/>
      <p:bldP spid="15" grpId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ea typeface="印品黑体" panose="00000500000000000000" pitchFamily="2" charset="-122"/>
                <a:cs typeface="微软雅黑" panose="020B0503020204020204" pitchFamily="34" charset="-122"/>
              </a:rPr>
              <a:t>实验目的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印品黑体" panose="00000500000000000000" pitchFamily="2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 descr="资源 1"/>
          <p:cNvPicPr>
            <a:picLocks noChangeAspect="1"/>
          </p:cNvPicPr>
          <p:nvPr/>
        </p:nvPicPr>
        <p:blipFill>
          <a:blip r:embed="rId3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8214631-9E45-454E-ADD9-AF717D957C4B}"/>
              </a:ext>
            </a:extLst>
          </p:cNvPr>
          <p:cNvSpPr txBox="1"/>
          <p:nvPr/>
        </p:nvSpPr>
        <p:spPr>
          <a:xfrm>
            <a:off x="1090863" y="1119697"/>
            <a:ext cx="5029200" cy="1750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SNAIL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在一系列元学习任务上的表现如何？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它的性能与专门用于特定任务领域的现有方法相比如何？以及和内置了高级策略的方法比呢？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SNAIL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如何在高维输入和长期时间依存关系上进行缩放？</a:t>
            </a:r>
          </a:p>
        </p:txBody>
      </p:sp>
    </p:spTree>
    <p:extLst>
      <p:ext uri="{BB962C8B-B14F-4D97-AF65-F5344CB8AC3E}">
        <p14:creationId xmlns:p14="http://schemas.microsoft.com/office/powerpoint/2010/main" val="3775771899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1" noProof="0" dirty="0">
                <a:solidFill>
                  <a:srgbClr val="0070C0"/>
                </a:solidFill>
                <a:ea typeface="印品黑体" panose="00000500000000000000" pitchFamily="2" charset="-122"/>
                <a:cs typeface="微软雅黑" panose="020B0503020204020204" pitchFamily="34" charset="-122"/>
              </a:rPr>
              <a:t>数据准备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印品黑体" panose="00000500000000000000" pitchFamily="2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 descr="资源 1"/>
          <p:cNvPicPr>
            <a:picLocks noChangeAspect="1"/>
          </p:cNvPicPr>
          <p:nvPr/>
        </p:nvPicPr>
        <p:blipFill>
          <a:blip r:embed="rId3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D2821A4-0F61-4A9E-8B53-5FA64A3014CD}"/>
              </a:ext>
            </a:extLst>
          </p:cNvPr>
          <p:cNvSpPr txBox="1"/>
          <p:nvPr/>
        </p:nvSpPr>
        <p:spPr>
          <a:xfrm>
            <a:off x="834189" y="827512"/>
            <a:ext cx="7475621" cy="3630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dirty="0" err="1">
                <a:solidFill>
                  <a:srgbClr val="0070C0"/>
                </a:solidFill>
                <a:ea typeface="印品黑体" panose="00000500000000000000" pitchFamily="2" charset="-122"/>
              </a:rPr>
              <a:t>Omniglot</a:t>
            </a:r>
            <a:endParaRPr lang="en-US" altLang="zh-CN" dirty="0">
              <a:solidFill>
                <a:srgbClr val="0070C0"/>
              </a:solidFill>
              <a:ea typeface="印品黑体" panose="00000500000000000000" pitchFamily="2" charset="-122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包含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个字母表的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1623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个手写字符，每个字符包含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个样本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先调整尺寸到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28x28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，之后通过多次旋转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90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度的方式增加字符的种类，一共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6492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划分</a:t>
            </a:r>
          </a:p>
          <a:p>
            <a:pPr marL="742950" lvl="1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训练集：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82240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 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4112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</a:p>
          <a:p>
            <a:pPr marL="742950" lvl="1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验证集：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13760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 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688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</a:p>
          <a:p>
            <a:pPr marL="742950" lvl="1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测试集：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33840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 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1692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algn="l">
              <a:lnSpc>
                <a:spcPct val="110000"/>
              </a:lnSpc>
            </a:pPr>
            <a:endParaRPr lang="zh-CN" altLang="en-US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70C0"/>
                </a:solidFill>
                <a:ea typeface="印品黑体" panose="00000500000000000000" pitchFamily="2" charset="-122"/>
              </a:rPr>
              <a:t>Mini-ImageNet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ImageNet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中随机选取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个类，每类包含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600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个样本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将尺寸缩放到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84x84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包含</a:t>
            </a:r>
          </a:p>
          <a:p>
            <a:pPr marL="742950" lvl="1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训练集：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</a:p>
          <a:p>
            <a:pPr marL="742950" lvl="1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验证集：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</a:p>
          <a:p>
            <a:pPr marL="742950" lvl="1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测试集：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680804428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95465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1" noProof="0" dirty="0">
                <a:solidFill>
                  <a:srgbClr val="0070C0"/>
                </a:solidFill>
                <a:ea typeface="印品黑体" panose="00000500000000000000" pitchFamily="2" charset="-122"/>
                <a:cs typeface="微软雅黑" panose="020B0503020204020204" pitchFamily="34" charset="-122"/>
              </a:rPr>
              <a:t>小样本图像分类实验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印品黑体" panose="00000500000000000000" pitchFamily="2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 descr="资源 1"/>
          <p:cNvPicPr>
            <a:picLocks noChangeAspect="1"/>
          </p:cNvPicPr>
          <p:nvPr/>
        </p:nvPicPr>
        <p:blipFill>
          <a:blip r:embed="rId3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9821CB9-B860-4548-BC1D-26259A4C7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476" y="788788"/>
            <a:ext cx="5845047" cy="18975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6691334-A929-4B3E-BAA9-B46D10F0C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457" y="2835615"/>
            <a:ext cx="5121084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64856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ea typeface="印品黑体" panose="00000500000000000000" pitchFamily="2" charset="-122"/>
                <a:cs typeface="微软雅黑" panose="020B0503020204020204" pitchFamily="34" charset="-122"/>
              </a:rPr>
              <a:t>后续工作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印品黑体" panose="00000500000000000000" pitchFamily="2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 descr="资源 1"/>
          <p:cNvPicPr>
            <a:picLocks noChangeAspect="1"/>
          </p:cNvPicPr>
          <p:nvPr/>
        </p:nvPicPr>
        <p:blipFill>
          <a:blip r:embed="rId3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EB1FC95-B2EF-4C46-A845-16EAF03C454A}"/>
              </a:ext>
            </a:extLst>
          </p:cNvPr>
          <p:cNvSpPr/>
          <p:nvPr/>
        </p:nvSpPr>
        <p:spPr>
          <a:xfrm>
            <a:off x="1377263" y="971517"/>
            <a:ext cx="6389473" cy="2691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/>
              <a:t>探索在元学习外的其他序列到序列任务方面的应用（例如语言建模或翻译）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/>
              <a:t>训练一个可以在其整个生命周期中参加的元学习者（本工作中那样仅参加一些近期的活动）。具有这种终生记忆的智能体可以更快地学习并更好地推广。</a:t>
            </a:r>
            <a:endParaRPr lang="en-US" altLang="zh-CN" dirty="0"/>
          </a:p>
          <a:p>
            <a:pPr>
              <a:lnSpc>
                <a:spcPct val="2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0639278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365771" y="1941827"/>
            <a:ext cx="3857989" cy="83869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78BF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感谢倾听！</a:t>
            </a: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3449361" y="2900164"/>
            <a:ext cx="5031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0078BF"/>
          </a:solidFill>
          <a:ln w="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3"/>
          <a:srcRect r="43639"/>
          <a:stretch>
            <a:fillRect/>
          </a:stretch>
        </p:blipFill>
        <p:spPr>
          <a:xfrm>
            <a:off x="3449320" y="838835"/>
            <a:ext cx="2309495" cy="727710"/>
          </a:xfrm>
          <a:prstGeom prst="rect">
            <a:avLst/>
          </a:prstGeo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 bldLvl="0" animBg="1"/>
      <p:bldP spid="1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172354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ea typeface="印品黑体" panose="00000500000000000000" pitchFamily="2" charset="-122"/>
                <a:cs typeface="微软雅黑" panose="020B0503020204020204" pitchFamily="34" charset="-122"/>
              </a:rPr>
              <a:t>小样本学习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印品黑体" panose="00000500000000000000" pitchFamily="2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5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50BCCA6-552A-462B-A9DF-7485E74A825A}"/>
              </a:ext>
            </a:extLst>
          </p:cNvPr>
          <p:cNvSpPr/>
          <p:nvPr/>
        </p:nvSpPr>
        <p:spPr>
          <a:xfrm>
            <a:off x="1060087" y="3080019"/>
            <a:ext cx="62735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1. </a:t>
            </a:r>
            <a:r>
              <a:rPr lang="zh-CN" altLang="en-US" dirty="0"/>
              <a:t>多看几张阿拉斯加和杜宾的图片后，要求分辨新的图片</a:t>
            </a:r>
            <a:endParaRPr kumimoji="1" lang="en-US" altLang="zh-CN" b="1" dirty="0">
              <a:solidFill>
                <a:srgbClr val="0078BF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2.</a:t>
            </a:r>
            <a:r>
              <a:rPr lang="zh-CN" altLang="en-US" dirty="0"/>
              <a:t> 告知条纹马叫做斑马后，要求分辨斑马图片</a:t>
            </a:r>
            <a:r>
              <a:rPr lang="en-US" altLang="zh-CN" dirty="0"/>
              <a:t>			</a:t>
            </a:r>
            <a:endParaRPr kumimoji="1" lang="en-US" altLang="zh-CN" b="1" dirty="0">
              <a:solidFill>
                <a:srgbClr val="0078BF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</a:endParaRP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244BA9-2861-49CF-A9F8-B67FAEC710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115"/>
          <a:stretch/>
        </p:blipFill>
        <p:spPr>
          <a:xfrm>
            <a:off x="1060087" y="1195322"/>
            <a:ext cx="3458313" cy="1766072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E01E124-834E-4BCA-89BD-AE6D2B55A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078" y="1201660"/>
            <a:ext cx="2492415" cy="175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2F17F11-F188-4641-BAB3-330A2C9C8307}"/>
              </a:ext>
            </a:extLst>
          </p:cNvPr>
          <p:cNvSpPr txBox="1"/>
          <p:nvPr/>
        </p:nvSpPr>
        <p:spPr>
          <a:xfrm>
            <a:off x="1060087" y="4329215"/>
            <a:ext cx="6542406" cy="605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0B0F0"/>
                </a:solidFill>
              </a:rPr>
              <a:t>在小样本学习领域，一般使用少量的图像、文本和一些特殊图像来作为数据集。特殊图形可以包括医疗图像、扫描图像等等。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916C18-42A0-42B0-9F67-07B3FF0D277D}"/>
              </a:ext>
            </a:extLst>
          </p:cNvPr>
          <p:cNvSpPr txBox="1"/>
          <p:nvPr/>
        </p:nvSpPr>
        <p:spPr>
          <a:xfrm>
            <a:off x="844783" y="719058"/>
            <a:ext cx="67041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hangingPunct="0">
              <a:tabLst>
                <a:tab pos="226695" algn="l"/>
                <a:tab pos="226695" algn="l"/>
              </a:tabLst>
            </a:pPr>
            <a:r>
              <a:rPr lang="zh-CN" altLang="zh-CN" dirty="0"/>
              <a:t>出发点是学习人类从极少量样本中快速学习的能力，更好地模仿人类智能。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B1CBF9-6ACA-41AA-9BCB-C37F01DA41C9}"/>
              </a:ext>
            </a:extLst>
          </p:cNvPr>
          <p:cNvSpPr txBox="1"/>
          <p:nvPr/>
        </p:nvSpPr>
        <p:spPr>
          <a:xfrm>
            <a:off x="6112042" y="3247895"/>
            <a:ext cx="12215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0078BF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few-shot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16CD15-7C31-4234-82CF-D866FF633252}"/>
              </a:ext>
            </a:extLst>
          </p:cNvPr>
          <p:cNvSpPr txBox="1"/>
          <p:nvPr/>
        </p:nvSpPr>
        <p:spPr>
          <a:xfrm>
            <a:off x="5486401" y="3723547"/>
            <a:ext cx="1307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0078BF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微软雅黑" panose="020B0503020204020204" pitchFamily="34" charset="-122"/>
              </a:rPr>
              <a:t>zero-shot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487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11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172354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ea typeface="印品黑体" panose="00000500000000000000" pitchFamily="2" charset="-122"/>
                <a:cs typeface="微软雅黑" panose="020B0503020204020204" pitchFamily="34" charset="-122"/>
              </a:rPr>
              <a:t>小样本学习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印品黑体" panose="00000500000000000000" pitchFamily="2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3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7ABACBC-C05F-4AED-9D3E-A5CEF8600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85" y="759002"/>
            <a:ext cx="5968284" cy="389205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E76690A-7EBF-49E9-8D29-1460BA323B2D}"/>
              </a:ext>
            </a:extLst>
          </p:cNvPr>
          <p:cNvSpPr txBox="1"/>
          <p:nvPr/>
        </p:nvSpPr>
        <p:spPr>
          <a:xfrm>
            <a:off x="1031738" y="4711395"/>
            <a:ext cx="4907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五类且每类通过学习一张图片进行分类   </a:t>
            </a:r>
            <a:r>
              <a:rPr lang="en-US" altLang="zh-CN" dirty="0"/>
              <a:t>5 way 1 shot</a:t>
            </a:r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2B01F2-F775-41B7-8CEB-14B076D5829C}"/>
              </a:ext>
            </a:extLst>
          </p:cNvPr>
          <p:cNvSpPr txBox="1"/>
          <p:nvPr/>
        </p:nvSpPr>
        <p:spPr>
          <a:xfrm>
            <a:off x="6469869" y="1258478"/>
            <a:ext cx="279387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随机训练集中抽取 𝐶 个类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1&lt;=</a:t>
            </a:r>
            <a:r>
              <a:rPr lang="zh-CN" altLang="en-US" dirty="0"/>
              <a:t>𝐶</a:t>
            </a:r>
            <a:r>
              <a:rPr lang="en-US" altLang="zh-CN" dirty="0"/>
              <a:t>&lt;=20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每个类别都包含 𝐾 个有标签样本</a:t>
            </a:r>
            <a:endParaRPr lang="en-US" altLang="zh-CN" dirty="0"/>
          </a:p>
          <a:p>
            <a:r>
              <a:rPr lang="zh-CN" altLang="en-US" dirty="0"/>
              <a:t>在支持集：𝐶 *𝐾 个样本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从这些 𝐶 类中的剩余数据中</a:t>
            </a:r>
            <a:endParaRPr lang="en-US" altLang="zh-CN" dirty="0"/>
          </a:p>
          <a:p>
            <a:r>
              <a:rPr lang="zh-CN" altLang="en-US" dirty="0"/>
              <a:t>再提取出一批样本作为预测集。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学习如何从 𝐶 *𝐾 数据中</a:t>
            </a:r>
            <a:endParaRPr lang="en-US" altLang="zh-CN" dirty="0"/>
          </a:p>
          <a:p>
            <a:r>
              <a:rPr lang="zh-CN" altLang="en-US" dirty="0"/>
              <a:t>区分出这些 𝐶 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𝐶 类样本且每类包含 𝐾 张图片</a:t>
            </a:r>
            <a:endParaRPr lang="en-US" altLang="zh-CN" dirty="0"/>
          </a:p>
          <a:p>
            <a:r>
              <a:rPr lang="zh-CN" altLang="en-US" dirty="0"/>
              <a:t>（𝐶 Way 𝐾 Shot）问题</a:t>
            </a:r>
          </a:p>
        </p:txBody>
      </p:sp>
    </p:spTree>
    <p:extLst>
      <p:ext uri="{BB962C8B-B14F-4D97-AF65-F5344CB8AC3E}">
        <p14:creationId xmlns:p14="http://schemas.microsoft.com/office/powerpoint/2010/main" val="3472756501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172354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ea typeface="印品黑体" panose="00000500000000000000" pitchFamily="2" charset="-122"/>
                <a:cs typeface="微软雅黑" panose="020B0503020204020204" pitchFamily="34" charset="-122"/>
              </a:rPr>
              <a:t>小样本学习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印品黑体" panose="00000500000000000000" pitchFamily="2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3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C15A0D-1D65-40EC-BAE7-6D15A8432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32" y="1033986"/>
            <a:ext cx="8288335" cy="334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6292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78F798D5-39C1-4765-B217-19B1290E7664}"/>
              </a:ext>
            </a:extLst>
          </p:cNvPr>
          <p:cNvGrpSpPr/>
          <p:nvPr/>
        </p:nvGrpSpPr>
        <p:grpSpPr>
          <a:xfrm>
            <a:off x="5042526" y="1678549"/>
            <a:ext cx="4067835" cy="2657723"/>
            <a:chOff x="4876800" y="2404127"/>
            <a:chExt cx="3756837" cy="236708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69B90F7-476D-4D1E-BBC1-9DD130126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6800" y="2404127"/>
              <a:ext cx="3689056" cy="236708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6EF9BAB-D998-498F-96EE-39BD3AAF9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3688" y="4382553"/>
              <a:ext cx="1242168" cy="388654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727BB9C-E6B1-48D6-BA9F-ABE9723134FB}"/>
                </a:ext>
              </a:extLst>
            </p:cNvPr>
            <p:cNvSpPr txBox="1"/>
            <p:nvPr/>
          </p:nvSpPr>
          <p:spPr>
            <a:xfrm>
              <a:off x="6721328" y="4294697"/>
              <a:ext cx="191230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b="0" i="0" dirty="0">
                  <a:solidFill>
                    <a:srgbClr val="414141"/>
                  </a:solidFill>
                  <a:effectLst/>
                  <a:latin typeface="-apple-system"/>
                </a:rPr>
                <a:t>优化器</a:t>
              </a:r>
              <a:r>
                <a:rPr lang="zh-CN" altLang="en-US" sz="1200" dirty="0">
                  <a:solidFill>
                    <a:srgbClr val="414141"/>
                  </a:solidFill>
                  <a:latin typeface="-apple-system"/>
                </a:rPr>
                <a:t>  </a:t>
              </a:r>
              <a:r>
                <a:rPr lang="en-US" altLang="zh-CN" sz="1200" dirty="0">
                  <a:solidFill>
                    <a:srgbClr val="414141"/>
                  </a:solidFill>
                  <a:latin typeface="-apple-system"/>
                </a:rPr>
                <a:t>/</a:t>
              </a:r>
              <a:r>
                <a:rPr lang="zh-CN" altLang="en-US" sz="1200" dirty="0">
                  <a:solidFill>
                    <a:srgbClr val="414141"/>
                  </a:solidFill>
                  <a:latin typeface="-apple-system"/>
                </a:rPr>
                <a:t>  </a:t>
              </a:r>
              <a:r>
                <a:rPr lang="zh-CN" altLang="en-US" sz="1200" dirty="0"/>
                <a:t>元学习</a:t>
              </a:r>
              <a:r>
                <a:rPr lang="zh-CN" altLang="en-US" sz="1200" b="0" i="0" dirty="0">
                  <a:solidFill>
                    <a:srgbClr val="414141"/>
                  </a:solidFill>
                  <a:effectLst/>
                  <a:latin typeface="-apple-system"/>
                </a:rPr>
                <a:t>器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0E98621-A387-4B87-808C-5B51F5962B80}"/>
                </a:ext>
              </a:extLst>
            </p:cNvPr>
            <p:cNvCxnSpPr>
              <a:cxnSpLocks/>
            </p:cNvCxnSpPr>
            <p:nvPr/>
          </p:nvCxnSpPr>
          <p:spPr>
            <a:xfrm>
              <a:off x="7116726" y="3983664"/>
              <a:ext cx="113414" cy="325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10799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ea typeface="印品黑体" panose="00000500000000000000" pitchFamily="2" charset="-122"/>
                <a:cs typeface="微软雅黑" panose="020B0503020204020204" pitchFamily="34" charset="-122"/>
              </a:rPr>
              <a:t>元学习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印品黑体" panose="00000500000000000000" pitchFamily="2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 descr="资源 1"/>
          <p:cNvPicPr>
            <a:picLocks noChangeAspect="1"/>
          </p:cNvPicPr>
          <p:nvPr/>
        </p:nvPicPr>
        <p:blipFill>
          <a:blip r:embed="rId5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A28C686-F539-431A-A043-D305BECD60C3}"/>
              </a:ext>
            </a:extLst>
          </p:cNvPr>
          <p:cNvSpPr txBox="1"/>
          <p:nvPr/>
        </p:nvSpPr>
        <p:spPr>
          <a:xfrm>
            <a:off x="1743514" y="331728"/>
            <a:ext cx="4648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目标</a:t>
            </a:r>
            <a:r>
              <a:rPr lang="en-US" altLang="zh-CN" b="1" dirty="0"/>
              <a:t>—</a:t>
            </a:r>
            <a:r>
              <a:rPr lang="zh-CN" altLang="en-US" b="1" dirty="0"/>
              <a:t>学习如何学习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10AE6EF-C6C5-4781-84A4-4034363C1439}"/>
              </a:ext>
            </a:extLst>
          </p:cNvPr>
          <p:cNvGrpSpPr/>
          <p:nvPr/>
        </p:nvGrpSpPr>
        <p:grpSpPr>
          <a:xfrm>
            <a:off x="222489" y="1316129"/>
            <a:ext cx="4648200" cy="2422796"/>
            <a:chOff x="476188" y="929412"/>
            <a:chExt cx="5583951" cy="269823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AE37CA4-5824-4A42-9DD3-A81BE003C1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267"/>
            <a:stretch/>
          </p:blipFill>
          <p:spPr>
            <a:xfrm>
              <a:off x="476188" y="929412"/>
              <a:ext cx="5583951" cy="269823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E95443D-F876-4D50-9A81-E872B2476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51724" y="3381615"/>
              <a:ext cx="899238" cy="24386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F24A78A-A112-4A65-A78E-F41F893C3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56244" y="3414273"/>
              <a:ext cx="403895" cy="213378"/>
            </a:xfrm>
            <a:prstGeom prst="rect">
              <a:avLst/>
            </a:prstGeom>
          </p:spPr>
        </p:pic>
      </p:grp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C8DDFD2A-8C02-4326-B67D-63CDD3F5D577}"/>
              </a:ext>
            </a:extLst>
          </p:cNvPr>
          <p:cNvCxnSpPr>
            <a:cxnSpLocks/>
          </p:cNvCxnSpPr>
          <p:nvPr/>
        </p:nvCxnSpPr>
        <p:spPr>
          <a:xfrm rot="10800000">
            <a:off x="4870689" y="3110195"/>
            <a:ext cx="785832" cy="1622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A60AE12-7E26-424E-958E-2031DCD0A26E}"/>
              </a:ext>
            </a:extLst>
          </p:cNvPr>
          <p:cNvSpPr txBox="1"/>
          <p:nvPr/>
        </p:nvSpPr>
        <p:spPr>
          <a:xfrm>
            <a:off x="4866842" y="3304277"/>
            <a:ext cx="1014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0" i="0" dirty="0">
                <a:solidFill>
                  <a:srgbClr val="414141"/>
                </a:solidFill>
                <a:effectLst/>
                <a:latin typeface="-apple-system"/>
              </a:rPr>
              <a:t>优化对象器</a:t>
            </a:r>
            <a:r>
              <a:rPr lang="zh-CN" altLang="en-US" sz="1200" dirty="0">
                <a:solidFill>
                  <a:srgbClr val="414141"/>
                </a:solidFill>
                <a:latin typeface="-apple-system"/>
              </a:rPr>
              <a:t>  </a:t>
            </a:r>
            <a:endParaRPr lang="en-US" altLang="zh-CN" sz="1200" dirty="0">
              <a:solidFill>
                <a:srgbClr val="414141"/>
              </a:solidFill>
              <a:latin typeface="-apple-system"/>
            </a:endParaRPr>
          </a:p>
          <a:p>
            <a:r>
              <a:rPr lang="en-US" altLang="zh-CN" sz="1200" dirty="0">
                <a:solidFill>
                  <a:srgbClr val="414141"/>
                </a:solidFill>
                <a:latin typeface="-apple-system"/>
              </a:rPr>
              <a:t>/</a:t>
            </a:r>
            <a:r>
              <a:rPr lang="zh-CN" altLang="en-US" sz="1200" dirty="0">
                <a:solidFill>
                  <a:srgbClr val="414141"/>
                </a:solidFill>
                <a:latin typeface="-apple-system"/>
              </a:rPr>
              <a:t>  </a:t>
            </a:r>
            <a:r>
              <a:rPr lang="zh-CN" altLang="en-US" sz="1200" dirty="0"/>
              <a:t>学习</a:t>
            </a:r>
            <a:r>
              <a:rPr lang="zh-CN" altLang="en-US" sz="1200" b="0" i="0" dirty="0">
                <a:solidFill>
                  <a:srgbClr val="414141"/>
                </a:solidFill>
                <a:effectLst/>
                <a:latin typeface="-apple-system"/>
              </a:rPr>
              <a:t>器</a:t>
            </a:r>
            <a:endParaRPr lang="zh-CN" altLang="en-US" sz="12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A115C3-DFE8-4E61-AD1E-FA691D837362}"/>
              </a:ext>
            </a:extLst>
          </p:cNvPr>
          <p:cNvSpPr txBox="1"/>
          <p:nvPr/>
        </p:nvSpPr>
        <p:spPr>
          <a:xfrm>
            <a:off x="218642" y="904875"/>
            <a:ext cx="4648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简单神经网络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D5C083A-D360-4C6A-AB08-EF82E54D65FC}"/>
              </a:ext>
            </a:extLst>
          </p:cNvPr>
          <p:cNvSpPr txBox="1"/>
          <p:nvPr/>
        </p:nvSpPr>
        <p:spPr>
          <a:xfrm>
            <a:off x="5042526" y="1057275"/>
            <a:ext cx="4648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元学习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C2AB0B0-0FA6-4E81-BDD6-E543B169E676}"/>
              </a:ext>
            </a:extLst>
          </p:cNvPr>
          <p:cNvSpPr txBox="1"/>
          <p:nvPr/>
        </p:nvSpPr>
        <p:spPr>
          <a:xfrm>
            <a:off x="385231" y="4015205"/>
            <a:ext cx="4989094" cy="70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传统深度学习</a:t>
            </a:r>
            <a:r>
              <a:rPr lang="en-US" altLang="zh-CN" dirty="0"/>
              <a:t>----</a:t>
            </a:r>
            <a:r>
              <a:rPr lang="zh-CN" altLang="en-US" dirty="0"/>
              <a:t>学习一种</a:t>
            </a:r>
            <a:r>
              <a:rPr lang="zh-CN" altLang="zh-CN" dirty="0"/>
              <a:t>跨数据点通用的规则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元学习 </a:t>
            </a:r>
            <a:r>
              <a:rPr lang="en-US" altLang="zh-CN" dirty="0"/>
              <a:t>--- </a:t>
            </a:r>
            <a:r>
              <a:rPr lang="zh-CN" altLang="en-US" dirty="0"/>
              <a:t>学习一个跨任务通用的算法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46424992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10799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ea typeface="印品黑体" panose="00000500000000000000" pitchFamily="2" charset="-122"/>
                <a:cs typeface="微软雅黑" panose="020B0503020204020204" pitchFamily="34" charset="-122"/>
              </a:rPr>
              <a:t>元学习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印品黑体" panose="00000500000000000000" pitchFamily="2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 descr="资源 1"/>
          <p:cNvPicPr>
            <a:picLocks noChangeAspect="1"/>
          </p:cNvPicPr>
          <p:nvPr/>
        </p:nvPicPr>
        <p:blipFill>
          <a:blip r:embed="rId3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BE05363-4FC8-485D-AACC-D3213557E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59" y="769269"/>
            <a:ext cx="7011008" cy="40160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FF21AB-0DEF-4DC1-8056-53365C02A06B}"/>
              </a:ext>
            </a:extLst>
          </p:cNvPr>
          <p:cNvSpPr txBox="1"/>
          <p:nvPr/>
        </p:nvSpPr>
        <p:spPr>
          <a:xfrm>
            <a:off x="5395934" y="3907267"/>
            <a:ext cx="2528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/>
              <a:t>记忆增强、度量学习、</a:t>
            </a:r>
            <a:endParaRPr lang="en-US" altLang="zh-CN" dirty="0"/>
          </a:p>
          <a:p>
            <a:r>
              <a:rPr lang="zh-CN" altLang="zh-CN" dirty="0"/>
              <a:t>学习优化器</a:t>
            </a:r>
            <a:r>
              <a:rPr lang="zh-CN" altLang="en-US" dirty="0"/>
              <a:t>、</a:t>
            </a:r>
            <a:r>
              <a:rPr lang="zh-CN" altLang="zh-CN" dirty="0"/>
              <a:t>优化初始化表征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93575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13364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 noProof="0" dirty="0">
                <a:solidFill>
                  <a:srgbClr val="0070C0"/>
                </a:solidFill>
                <a:ea typeface="印品黑体" panose="00000500000000000000" pitchFamily="2" charset="-122"/>
                <a:cs typeface="微软雅黑" panose="020B0503020204020204" pitchFamily="34" charset="-122"/>
              </a:rPr>
              <a:t>SNAIL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印品黑体" panose="00000500000000000000" pitchFamily="2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 descr="资源 1"/>
          <p:cNvPicPr>
            <a:picLocks noChangeAspect="1"/>
          </p:cNvPicPr>
          <p:nvPr/>
        </p:nvPicPr>
        <p:blipFill>
          <a:blip r:embed="rId3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FB1C0D9-9E0F-4B2D-8365-C2F5E8D55EA6}"/>
              </a:ext>
            </a:extLst>
          </p:cNvPr>
          <p:cNvSpPr txBox="1"/>
          <p:nvPr/>
        </p:nvSpPr>
        <p:spPr>
          <a:xfrm>
            <a:off x="1726019" y="31100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lang="en-US" altLang="zh-CN" b="1" dirty="0"/>
              <a:t>A Simple Neural Attentive Meta-Learner</a:t>
            </a:r>
            <a:r>
              <a:rPr lang="en-US" altLang="zh-CN" dirty="0"/>
              <a:t>》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DAE438-5E5D-49E1-A402-851BF8C2EE4A}"/>
              </a:ext>
            </a:extLst>
          </p:cNvPr>
          <p:cNvSpPr txBox="1"/>
          <p:nvPr/>
        </p:nvSpPr>
        <p:spPr>
          <a:xfrm>
            <a:off x="172817" y="639505"/>
            <a:ext cx="5531211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dirty="0">
                <a:solidFill>
                  <a:srgbClr val="0070C0"/>
                </a:solidFill>
                <a:ea typeface="印品黑体" panose="00000500000000000000" pitchFamily="2" charset="-122"/>
              </a:rPr>
              <a:t>出发点</a:t>
            </a:r>
            <a:r>
              <a:rPr lang="zh-CN" altLang="en-US" dirty="0">
                <a:solidFill>
                  <a:srgbClr val="0070C0"/>
                </a:solidFill>
                <a:ea typeface="印品黑体" panose="00000500000000000000" pitchFamily="2" charset="-122"/>
              </a:rPr>
              <a:t>：</a:t>
            </a:r>
            <a:r>
              <a:rPr lang="zh-CN" altLang="en-US" dirty="0"/>
              <a:t>简单性和通用性</a:t>
            </a:r>
            <a:r>
              <a:rPr lang="en-US" altLang="zh-CN" dirty="0"/>
              <a:t>,</a:t>
            </a:r>
            <a:r>
              <a:rPr lang="zh-CN" altLang="en-US" dirty="0"/>
              <a:t>让元学习者快速整合并参考过去的经验</a:t>
            </a:r>
            <a:endParaRPr lang="en-US" altLang="zh-CN" dirty="0"/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70C0"/>
                </a:solidFill>
                <a:ea typeface="印品黑体" panose="00000500000000000000" pitchFamily="2" charset="-122"/>
              </a:rPr>
              <a:t>借鉴：</a:t>
            </a:r>
            <a:endParaRPr lang="en-US" altLang="zh-CN" dirty="0">
              <a:solidFill>
                <a:srgbClr val="0070C0"/>
              </a:solidFill>
              <a:ea typeface="印品黑体" panose="00000500000000000000" pitchFamily="2" charset="-122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0070C0"/>
                </a:solidFill>
                <a:ea typeface="印品黑体" panose="00000500000000000000" pitchFamily="2" charset="-122"/>
              </a:rPr>
              <a:t>《</a:t>
            </a:r>
            <a:r>
              <a:rPr lang="en-US" altLang="zh-CN" dirty="0" err="1">
                <a:solidFill>
                  <a:srgbClr val="0070C0"/>
                </a:solidFill>
                <a:ea typeface="印品黑体" panose="00000500000000000000" pitchFamily="2" charset="-122"/>
              </a:rPr>
              <a:t>Metalearning</a:t>
            </a:r>
            <a:r>
              <a:rPr lang="en-US" altLang="zh-CN" dirty="0">
                <a:solidFill>
                  <a:srgbClr val="0070C0"/>
                </a:solidFill>
                <a:ea typeface="印品黑体" panose="00000500000000000000" pitchFamily="2" charset="-122"/>
              </a:rPr>
              <a:t> with memory-augmented neural 	networks》     	</a:t>
            </a:r>
            <a:r>
              <a:rPr lang="en-US" altLang="zh-CN" sz="1200" dirty="0"/>
              <a:t>Santoro et al. (2016)</a:t>
            </a:r>
          </a:p>
          <a:p>
            <a:pPr lvl="1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70C0"/>
                </a:solidFill>
                <a:ea typeface="印品黑体" panose="00000500000000000000" pitchFamily="2" charset="-122"/>
              </a:rPr>
              <a:t>  </a:t>
            </a:r>
            <a:r>
              <a:rPr lang="zh-CN" altLang="en-US" sz="1200" dirty="0">
                <a:solidFill>
                  <a:srgbClr val="0070C0"/>
                </a:solidFill>
                <a:ea typeface="印品黑体" panose="00000500000000000000" pitchFamily="2" charset="-122"/>
              </a:rPr>
              <a:t>优：</a:t>
            </a:r>
            <a:r>
              <a:rPr lang="zh-CN" altLang="en-US" sz="1200" dirty="0">
                <a:ea typeface="印品黑体" panose="00000500000000000000" pitchFamily="2" charset="-122"/>
              </a:rPr>
              <a:t>明显优于利用领域或算法知识手工设计的方法；</a:t>
            </a:r>
            <a:endParaRPr lang="en-US" altLang="zh-CN" sz="1200" dirty="0">
              <a:ea typeface="印品黑体" panose="00000500000000000000" pitchFamily="2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70C0"/>
                </a:solidFill>
                <a:ea typeface="印品黑体" panose="00000500000000000000" pitchFamily="2" charset="-122"/>
              </a:rPr>
              <a:t>  </a:t>
            </a:r>
            <a:r>
              <a:rPr lang="zh-CN" altLang="en-US" sz="1200" dirty="0">
                <a:solidFill>
                  <a:srgbClr val="0070C0"/>
                </a:solidFill>
                <a:ea typeface="印品黑体" panose="00000500000000000000" pitchFamily="2" charset="-122"/>
              </a:rPr>
              <a:t>缺：</a:t>
            </a:r>
            <a:r>
              <a:rPr lang="zh-CN" altLang="en-US" sz="1200" dirty="0">
                <a:ea typeface="印品黑体" panose="00000500000000000000" pitchFamily="2" charset="-122"/>
              </a:rPr>
              <a:t>时间线性相关性限制了它们对输入流执行复杂计算的能力</a:t>
            </a:r>
            <a:endParaRPr lang="en-US" altLang="zh-CN" dirty="0">
              <a:ea typeface="印品黑体" panose="00000500000000000000" pitchFamily="2" charset="-122"/>
            </a:endParaRPr>
          </a:p>
          <a:p>
            <a:pPr marL="285750" indent="-285750" fontAlgn="base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0070C0"/>
                </a:solidFill>
                <a:ea typeface="印品黑体" panose="00000500000000000000" pitchFamily="2" charset="-122"/>
              </a:rPr>
              <a:t>《</a:t>
            </a:r>
            <a:r>
              <a:rPr lang="en-US" altLang="zh-CN" dirty="0" err="1">
                <a:solidFill>
                  <a:srgbClr val="0070C0"/>
                </a:solidFill>
                <a:ea typeface="印品黑体" panose="00000500000000000000" pitchFamily="2" charset="-122"/>
                <a:hlinkClick r:id="rId4"/>
              </a:rPr>
              <a:t>Wavenet</a:t>
            </a:r>
            <a:r>
              <a:rPr lang="en-US" altLang="zh-CN" dirty="0">
                <a:solidFill>
                  <a:srgbClr val="0070C0"/>
                </a:solidFill>
                <a:ea typeface="印品黑体" panose="00000500000000000000" pitchFamily="2" charset="-122"/>
                <a:hlinkClick r:id="rId4"/>
              </a:rPr>
              <a:t>: A generative model for raw audio</a:t>
            </a:r>
            <a:r>
              <a:rPr lang="en-US" altLang="zh-CN" dirty="0">
                <a:solidFill>
                  <a:srgbClr val="0070C0"/>
                </a:solidFill>
                <a:ea typeface="印品黑体" panose="00000500000000000000" pitchFamily="2" charset="-122"/>
              </a:rPr>
              <a:t>》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altLang="zh-CN" sz="1200" dirty="0"/>
              <a:t>  Van den Oord et al. (2016a)</a:t>
            </a:r>
            <a:r>
              <a:rPr lang="en-US" altLang="zh-CN" sz="1200" dirty="0"/>
              <a:t> </a:t>
            </a:r>
          </a:p>
          <a:p>
            <a:pPr lvl="1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0070C0"/>
                </a:solidFill>
                <a:ea typeface="印品黑体" panose="00000500000000000000" pitchFamily="2" charset="-122"/>
              </a:rPr>
              <a:t> 优：</a:t>
            </a:r>
            <a:r>
              <a:rPr lang="zh-CN" altLang="en-US" sz="1200" dirty="0">
                <a:ea typeface="印品黑体" panose="00000500000000000000" pitchFamily="2" charset="-122"/>
              </a:rPr>
              <a:t>更直接、高带宽地访问过去的信息，在固定大小的时间范围内</a:t>
            </a:r>
            <a:endParaRPr lang="en-US" altLang="zh-CN" sz="1200" dirty="0">
              <a:ea typeface="印品黑体" panose="00000500000000000000" pitchFamily="2" charset="-122"/>
            </a:endParaRPr>
          </a:p>
          <a:p>
            <a:pPr lvl="1" fontAlgn="base">
              <a:spcAft>
                <a:spcPct val="0"/>
              </a:spcAft>
              <a:defRPr/>
            </a:pPr>
            <a:r>
              <a:rPr lang="en-US" altLang="zh-CN" sz="1200" dirty="0">
                <a:ea typeface="印品黑体" panose="00000500000000000000" pitchFamily="2" charset="-122"/>
              </a:rPr>
              <a:t>	</a:t>
            </a:r>
            <a:r>
              <a:rPr lang="zh-CN" altLang="en-US" sz="1200" dirty="0">
                <a:ea typeface="印品黑体" panose="00000500000000000000" pitchFamily="2" charset="-122"/>
              </a:rPr>
              <a:t>执行更复杂的计算；</a:t>
            </a:r>
            <a:endParaRPr lang="en-US" altLang="zh-CN" sz="1200" dirty="0">
              <a:ea typeface="印品黑体" panose="00000500000000000000" pitchFamily="2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70C0"/>
                </a:solidFill>
                <a:ea typeface="印品黑体" panose="00000500000000000000" pitchFamily="2" charset="-122"/>
              </a:rPr>
              <a:t> </a:t>
            </a:r>
            <a:r>
              <a:rPr lang="zh-CN" altLang="en-US" sz="1200" dirty="0">
                <a:solidFill>
                  <a:srgbClr val="0070C0"/>
                </a:solidFill>
                <a:ea typeface="印品黑体" panose="00000500000000000000" pitchFamily="2" charset="-122"/>
              </a:rPr>
              <a:t>缺：</a:t>
            </a:r>
            <a:r>
              <a:rPr lang="zh-CN" altLang="en-US" sz="1200" dirty="0">
                <a:ea typeface="印品黑体" panose="00000500000000000000" pitchFamily="2" charset="-122"/>
              </a:rPr>
              <a:t>容量有限性和位置依赖性</a:t>
            </a:r>
            <a:endParaRPr lang="en-US" altLang="zh-CN" sz="1200" dirty="0">
              <a:ea typeface="印品黑体" panose="00000500000000000000" pitchFamily="2" charset="-122"/>
            </a:endParaRPr>
          </a:p>
          <a:p>
            <a:pPr marL="285750" indent="-285750" fontAlgn="base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0070C0"/>
                </a:solidFill>
                <a:ea typeface="印品黑体" panose="00000500000000000000" pitchFamily="2" charset="-122"/>
              </a:rPr>
              <a:t>《Attention is all you need》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altLang="zh-CN" sz="1200" dirty="0"/>
              <a:t>  </a:t>
            </a:r>
            <a:r>
              <a:rPr lang="en-US" altLang="zh-CN" sz="1200" dirty="0"/>
              <a:t> Vaswani et al. (2017a) </a:t>
            </a:r>
          </a:p>
          <a:p>
            <a:pPr lvl="1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0070C0"/>
                </a:solidFill>
                <a:ea typeface="印品黑体" panose="00000500000000000000" pitchFamily="2" charset="-122"/>
              </a:rPr>
              <a:t> 优：</a:t>
            </a:r>
            <a:r>
              <a:rPr lang="zh-CN" altLang="en-US" sz="1200" dirty="0">
                <a:ea typeface="印品黑体" panose="00000500000000000000" pitchFamily="2" charset="-122"/>
              </a:rPr>
              <a:t>允许模型从潜在的无限大的上下文中找出特定的信息；</a:t>
            </a:r>
            <a:endParaRPr lang="en-US" altLang="zh-CN" sz="1200" dirty="0">
              <a:ea typeface="印品黑体" panose="00000500000000000000" pitchFamily="2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70C0"/>
                </a:solidFill>
                <a:ea typeface="印品黑体" panose="00000500000000000000" pitchFamily="2" charset="-122"/>
              </a:rPr>
              <a:t> </a:t>
            </a:r>
            <a:r>
              <a:rPr lang="zh-CN" altLang="en-US" sz="1200" dirty="0">
                <a:solidFill>
                  <a:srgbClr val="0070C0"/>
                </a:solidFill>
                <a:ea typeface="印品黑体" panose="00000500000000000000" pitchFamily="2" charset="-122"/>
              </a:rPr>
              <a:t>缺：</a:t>
            </a:r>
            <a:r>
              <a:rPr lang="zh-CN" altLang="en-US" sz="1200" dirty="0">
                <a:ea typeface="印品黑体" panose="00000500000000000000" pitchFamily="2" charset="-122"/>
              </a:rPr>
              <a:t>对于强化学习来说缺少位置依赖性</a:t>
            </a:r>
            <a:endParaRPr lang="en-US" altLang="zh-CN" sz="1200" dirty="0">
              <a:ea typeface="印品黑体" panose="000005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23FA76-9A33-4DFD-B9A1-6EE340F3D9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1" r="3837"/>
          <a:stretch/>
        </p:blipFill>
        <p:spPr>
          <a:xfrm>
            <a:off x="5245259" y="1182293"/>
            <a:ext cx="3725923" cy="277891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24092B0-8BD4-408F-B01B-59EF54C11987}"/>
              </a:ext>
            </a:extLst>
          </p:cNvPr>
          <p:cNvSpPr txBox="1"/>
          <p:nvPr/>
        </p:nvSpPr>
        <p:spPr>
          <a:xfrm>
            <a:off x="5704029" y="3993036"/>
            <a:ext cx="2631897" cy="70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70C0"/>
                </a:solidFill>
                <a:ea typeface="印品黑体" panose="00000500000000000000" pitchFamily="2" charset="-122"/>
              </a:rPr>
              <a:t>关键字</a:t>
            </a:r>
            <a:r>
              <a:rPr lang="en-US" altLang="zh-CN" dirty="0">
                <a:solidFill>
                  <a:srgbClr val="0070C0"/>
                </a:solidFill>
                <a:ea typeface="印品黑体" panose="00000500000000000000" pitchFamily="2" charset="-122"/>
              </a:rPr>
              <a:t>: </a:t>
            </a:r>
            <a:r>
              <a:rPr lang="zh-CN" altLang="en-US" dirty="0"/>
              <a:t>递归记忆网络 </a:t>
            </a:r>
            <a:r>
              <a:rPr lang="en-US" altLang="zh-CN" dirty="0"/>
              <a:t>RNN ;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/>
              <a:t>	    </a:t>
            </a:r>
            <a:r>
              <a:rPr lang="zh-CN" altLang="en-US" dirty="0"/>
              <a:t>时间卷积 ；柔性注意力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15685237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13364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 noProof="0" dirty="0">
                <a:solidFill>
                  <a:srgbClr val="0070C0"/>
                </a:solidFill>
                <a:ea typeface="印品黑体" panose="00000500000000000000" pitchFamily="2" charset="-122"/>
                <a:cs typeface="微软雅黑" panose="020B0503020204020204" pitchFamily="34" charset="-122"/>
              </a:rPr>
              <a:t>SNAIL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印品黑体" panose="00000500000000000000" pitchFamily="2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 descr="资源 1"/>
          <p:cNvPicPr>
            <a:picLocks noChangeAspect="1"/>
          </p:cNvPicPr>
          <p:nvPr/>
        </p:nvPicPr>
        <p:blipFill>
          <a:blip r:embed="rId3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FB1C0D9-9E0F-4B2D-8365-C2F5E8D55EA6}"/>
              </a:ext>
            </a:extLst>
          </p:cNvPr>
          <p:cNvSpPr txBox="1"/>
          <p:nvPr/>
        </p:nvSpPr>
        <p:spPr>
          <a:xfrm>
            <a:off x="892130" y="721555"/>
            <a:ext cx="29206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体系结构组件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时间卷积模块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DCE988-9D90-4277-AF46-E212A493A9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578" b="31564"/>
          <a:stretch/>
        </p:blipFill>
        <p:spPr>
          <a:xfrm>
            <a:off x="716609" y="1378783"/>
            <a:ext cx="2852197" cy="26746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F35D35-49FE-4F60-8217-E84CD5B01C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230"/>
          <a:stretch/>
        </p:blipFill>
        <p:spPr>
          <a:xfrm>
            <a:off x="3908324" y="1377766"/>
            <a:ext cx="4607298" cy="9453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01DBFC-25F7-4C38-9DBA-CE70D0E74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281" y="2603834"/>
            <a:ext cx="4662057" cy="94538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F6089B-D5D1-42BD-AAE2-7C6BB704107E}"/>
              </a:ext>
            </a:extLst>
          </p:cNvPr>
          <p:cNvSpPr txBox="1"/>
          <p:nvPr/>
        </p:nvSpPr>
        <p:spPr>
          <a:xfrm>
            <a:off x="3812735" y="3817561"/>
            <a:ext cx="54034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dilation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7"/>
              </a:rPr>
              <a:t>膨胀率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，也就是卷积核元素之间的距离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为要处理的序列长度，卷积核大小为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073495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13364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 noProof="0" dirty="0">
                <a:solidFill>
                  <a:srgbClr val="0070C0"/>
                </a:solidFill>
                <a:ea typeface="印品黑体" panose="00000500000000000000" pitchFamily="2" charset="-122"/>
                <a:cs typeface="微软雅黑" panose="020B0503020204020204" pitchFamily="34" charset="-122"/>
              </a:rPr>
              <a:t>SNAIL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印品黑体" panose="00000500000000000000" pitchFamily="2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 descr="资源 1"/>
          <p:cNvPicPr>
            <a:picLocks noChangeAspect="1"/>
          </p:cNvPicPr>
          <p:nvPr/>
        </p:nvPicPr>
        <p:blipFill>
          <a:blip r:embed="rId3"/>
          <a:srcRect r="43701"/>
          <a:stretch>
            <a:fillRect/>
          </a:stretch>
        </p:blipFill>
        <p:spPr>
          <a:xfrm>
            <a:off x="7333615" y="224790"/>
            <a:ext cx="1501775" cy="4737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FB1C0D9-9E0F-4B2D-8365-C2F5E8D55EA6}"/>
              </a:ext>
            </a:extLst>
          </p:cNvPr>
          <p:cNvSpPr txBox="1"/>
          <p:nvPr/>
        </p:nvSpPr>
        <p:spPr>
          <a:xfrm>
            <a:off x="892130" y="721555"/>
            <a:ext cx="2920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体系结构组件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柔性因果注意力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03965C-B326-4FA9-8AC0-2DB488642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78" y="1231181"/>
            <a:ext cx="3581131" cy="335929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2A25128-2B7D-4D06-8883-66B648D90FAD}"/>
              </a:ext>
            </a:extLst>
          </p:cNvPr>
          <p:cNvSpPr txBox="1"/>
          <p:nvPr/>
        </p:nvSpPr>
        <p:spPr>
          <a:xfrm>
            <a:off x="4507833" y="2594751"/>
            <a:ext cx="2833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把上下文信息当做无序的键值对，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通过内容对其进行查找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C6D627-0B22-46E0-842A-57E3F7805E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27850"/>
          <a:stretch/>
        </p:blipFill>
        <p:spPr>
          <a:xfrm>
            <a:off x="4563979" y="1247223"/>
            <a:ext cx="3667356" cy="121168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7ACE0F2-0A77-47C6-BC6A-E0EA8C4383FD}"/>
              </a:ext>
            </a:extLst>
          </p:cNvPr>
          <p:cNvSpPr txBox="1"/>
          <p:nvPr/>
        </p:nvSpPr>
        <p:spPr>
          <a:xfrm>
            <a:off x="4499811" y="3190501"/>
            <a:ext cx="46441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lang="zh-CN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之前加入了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</a:t>
            </a:r>
            <a:r>
              <a:rPr lang="zh-CN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，把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query</a:t>
            </a:r>
            <a:r>
              <a:rPr lang="zh-CN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与未来的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之间的匹配度设置为负无穷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保证在特定的时间节点不能访问未来的键值对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4E068A6-5BF5-49AF-B0D4-3AE7CD88C72E}"/>
              </a:ext>
            </a:extLst>
          </p:cNvPr>
          <p:cNvSpPr txBox="1"/>
          <p:nvPr/>
        </p:nvSpPr>
        <p:spPr>
          <a:xfrm>
            <a:off x="4499811" y="407973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最后将输出与输入进行拼接</a:t>
            </a:r>
            <a:endParaRPr lang="zh-CN" altLang="en-US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383231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1E0923D-FE9D-460C-849E-4BFC72FD857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1224"/>
</p:tagLst>
</file>

<file path=ppt/theme/theme1.xml><?xml version="1.0" encoding="utf-8"?>
<a:theme xmlns:a="http://schemas.openxmlformats.org/drawingml/2006/main" name="HOHA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OHAI2">
  <a:themeElements>
    <a:clrScheme name="自定义 10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09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70C0"/>
    </a:accent1>
    <a:accent2>
      <a:srgbClr val="0070C0"/>
    </a:accent2>
    <a:accent3>
      <a:srgbClr val="0070C0"/>
    </a:accent3>
    <a:accent4>
      <a:srgbClr val="0070C0"/>
    </a:accent4>
    <a:accent5>
      <a:srgbClr val="0070C0"/>
    </a:accent5>
    <a:accent6>
      <a:srgbClr val="0070C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A000120140627A33KPBG</Template>
  <TotalTime>9958</TotalTime>
  <Words>808</Words>
  <Application>Microsoft Office PowerPoint</Application>
  <PresentationFormat>全屏显示(16:9)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-apple-system</vt:lpstr>
      <vt:lpstr>等线</vt:lpstr>
      <vt:lpstr>等线 Light</vt:lpstr>
      <vt:lpstr>Microsoft YaHei</vt:lpstr>
      <vt:lpstr>Microsoft YaHei</vt:lpstr>
      <vt:lpstr>印品黑体</vt:lpstr>
      <vt:lpstr>幼圆</vt:lpstr>
      <vt:lpstr>Arial</vt:lpstr>
      <vt:lpstr>Arial Black</vt:lpstr>
      <vt:lpstr>Calibri</vt:lpstr>
      <vt:lpstr>Wingdings 2</vt:lpstr>
      <vt:lpstr>HOHAI</vt:lpstr>
      <vt:lpstr>HOHAI2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小二PPT</dc:creator>
  <cp:keywords>www.51pptmoban.com</cp:keywords>
  <cp:lastModifiedBy>lt</cp:lastModifiedBy>
  <cp:revision>367</cp:revision>
  <dcterms:created xsi:type="dcterms:W3CDTF">2014-06-03T07:56:00Z</dcterms:created>
  <dcterms:modified xsi:type="dcterms:W3CDTF">2020-10-20T03:07:20Z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21607230</vt:lpwstr>
  </property>
  <property fmtid="{D5CDD505-2E9C-101B-9397-08002B2CF9AE}" pid="3" name="NXPowerLiteSettings">
    <vt:lpwstr>C980073804F000</vt:lpwstr>
  </property>
  <property fmtid="{D5CDD505-2E9C-101B-9397-08002B2CF9AE}" pid="4" name="NXPowerLiteVersion">
    <vt:lpwstr>D8.0.2</vt:lpwstr>
  </property>
  <property fmtid="{D5CDD505-2E9C-101B-9397-08002B2CF9AE}" pid="5" name="KSOProductBuildVer">
    <vt:lpwstr>2052-11.1.0.9145</vt:lpwstr>
  </property>
</Properties>
</file>