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292" r:id="rId13"/>
    <p:sldId id="29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ric Q" initials="LQ" lastIdx="1" clrIdx="0">
    <p:extLst>
      <p:ext uri="{19B8F6BF-5375-455C-9EA6-DF929625EA0E}">
        <p15:presenceInfo xmlns:p15="http://schemas.microsoft.com/office/powerpoint/2012/main" userId="31bb7f0ca6e23b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A9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7" autoAdjust="0"/>
    <p:restoredTop sz="93455" autoAdjust="0"/>
  </p:normalViewPr>
  <p:slideViewPr>
    <p:cSldViewPr snapToGrid="0">
      <p:cViewPr varScale="1">
        <p:scale>
          <a:sx n="91" d="100"/>
          <a:sy n="91" d="100"/>
        </p:scale>
        <p:origin x="127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0DC7-B5F2-4711-A3B3-D03C8EC7600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7650-A564-497B-8A1C-FEC1B54B7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8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9B0EB-E942-4443-BF55-328303DC5E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2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04801" y="1346201"/>
            <a:ext cx="2391833" cy="1795463"/>
          </a:xfrm>
          <a:prstGeom prst="ellipse">
            <a:avLst/>
          </a:prstGeom>
          <a:noFill/>
          <a:ln w="12700">
            <a:solidFill>
              <a:srgbClr val="0078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1643063"/>
            <a:ext cx="6299200" cy="11430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5283200" y="1643063"/>
            <a:ext cx="6299200" cy="11430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1412113"/>
            <a:ext cx="9874251" cy="1600200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B30BD-9420-4578-B991-178307A37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01332"/>
            <a:ext cx="802495" cy="5629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9C41D2-CF2E-474A-9E38-0A2101B8A1F8}"/>
              </a:ext>
            </a:extLst>
          </p:cNvPr>
          <p:cNvSpPr txBox="1"/>
          <p:nvPr userDrawn="1"/>
        </p:nvSpPr>
        <p:spPr>
          <a:xfrm>
            <a:off x="282574" y="734451"/>
            <a:ext cx="2628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0078BF"/>
                </a:solidFill>
                <a:latin typeface="+mn-lt"/>
                <a:cs typeface="Aharoni" panose="02010803020104030203" pitchFamily="2" charset="-79"/>
              </a:rPr>
              <a:t>HOHAI  UNIVERSITY</a:t>
            </a:r>
            <a:endParaRPr lang="zh-CN" altLang="en-US" sz="1400" b="1" dirty="0">
              <a:solidFill>
                <a:srgbClr val="0078BF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18" name="图片 17" descr="图片包含 浅色, 交通, 天空, 停止&#10;&#10;自动生成的说明">
            <a:extLst>
              <a:ext uri="{FF2B5EF4-FFF2-40B4-BE49-F238E27FC236}">
                <a16:creationId xmlns:a16="http://schemas.microsoft.com/office/drawing/2014/main" id="{BB3F7E4D-1A8A-459D-BCC5-DEC60E6992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5" y="292368"/>
            <a:ext cx="1758095" cy="436851"/>
          </a:xfrm>
          <a:prstGeom prst="rect">
            <a:avLst/>
          </a:prstGeom>
        </p:spPr>
      </p:pic>
      <p:pic>
        <p:nvPicPr>
          <p:cNvPr id="27" name="图片 26" descr="图片包含 树, 户外, 房屋, 草&#10;&#10;自动生成的说明">
            <a:extLst>
              <a:ext uri="{FF2B5EF4-FFF2-40B4-BE49-F238E27FC236}">
                <a16:creationId xmlns:a16="http://schemas.microsoft.com/office/drawing/2014/main" id="{0B0B9D09-B32B-40A1-934B-D3F1D1A06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89" y="-376928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53405055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51713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2CE2-5DBD-463E-9C3B-8D6DC810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9E62D-4244-437D-A1A0-4E5D668C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78195"/>
            <a:ext cx="11480800" cy="9220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C62FC4-4B03-4D66-9817-87768A3045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49912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208714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Picture 11" descr="校徽"/>
          <p:cNvSpPr>
            <a:spLocks noChangeAspect="1" noChangeArrowheads="1"/>
          </p:cNvSpPr>
          <p:nvPr/>
        </p:nvSpPr>
        <p:spPr bwMode="auto">
          <a:xfrm>
            <a:off x="0" y="49213"/>
            <a:ext cx="112606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404813"/>
            <a:ext cx="10176933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3" name="Picture 11" descr="校徽"/>
          <p:cNvSpPr>
            <a:spLocks noChangeAspect="1" noChangeArrowheads="1"/>
          </p:cNvSpPr>
          <p:nvPr userDrawn="1"/>
        </p:nvSpPr>
        <p:spPr bwMode="auto">
          <a:xfrm>
            <a:off x="143934" y="188914"/>
            <a:ext cx="886884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B52361-6395-4F1E-9E64-13AF5BA090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7" y="269413"/>
            <a:ext cx="802495" cy="562901"/>
          </a:xfrm>
          <a:prstGeom prst="rect">
            <a:avLst/>
          </a:prstGeom>
        </p:spPr>
      </p:pic>
      <p:pic>
        <p:nvPicPr>
          <p:cNvPr id="13" name="图片 12" descr="图片包含 树, 户外, 房屋, 草&#10;&#10;自动生成的说明">
            <a:extLst>
              <a:ext uri="{FF2B5EF4-FFF2-40B4-BE49-F238E27FC236}">
                <a16:creationId xmlns:a16="http://schemas.microsoft.com/office/drawing/2014/main" id="{AD28BCA7-5F2C-4164-AEC9-BDCCA54DB3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67" y="-437253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369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edg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charset="0"/>
        <a:buChar char="n"/>
        <a:defRPr kumimoji="1" sz="28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u"/>
        <a:defRPr kumimoji="1" sz="16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32472;&#22270;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530F5A58-D492-4721-ACAD-F5AEC866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1448" y="3752409"/>
            <a:ext cx="7924607" cy="606972"/>
          </a:xfrm>
        </p:spPr>
        <p:txBody>
          <a:bodyPr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知识图谱（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 Graph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27FC52-9BC0-4100-B26B-972B8BE15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项目进展及论文阅读汇告</a:t>
            </a:r>
          </a:p>
        </p:txBody>
      </p:sp>
      <p:sp>
        <p:nvSpPr>
          <p:cNvPr id="4" name="副标题 1">
            <a:extLst>
              <a:ext uri="{FF2B5EF4-FFF2-40B4-BE49-F238E27FC236}">
                <a16:creationId xmlns:a16="http://schemas.microsoft.com/office/drawing/2014/main" id="{2B3D7344-8188-4E03-8B01-8591E63361AD}"/>
              </a:ext>
            </a:extLst>
          </p:cNvPr>
          <p:cNvSpPr txBox="1">
            <a:spLocks/>
          </p:cNvSpPr>
          <p:nvPr/>
        </p:nvSpPr>
        <p:spPr bwMode="auto">
          <a:xfrm>
            <a:off x="2291448" y="5429376"/>
            <a:ext cx="7405688" cy="3736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1800" kern="0" dirty="0">
                <a:solidFill>
                  <a:srgbClr val="002060"/>
                </a:solidFill>
                <a:latin typeface="Arial"/>
              </a:rPr>
              <a:t>赵小涵</a:t>
            </a:r>
            <a:endParaRPr lang="en-US" altLang="zh-CN" sz="1800" kern="0" dirty="0">
              <a:solidFill>
                <a:srgbClr val="002060"/>
              </a:solidFill>
              <a:latin typeface="Arial"/>
            </a:endParaRPr>
          </a:p>
          <a:p>
            <a:pPr algn="ctr"/>
            <a:r>
              <a:rPr lang="en-US" altLang="zh-CN" sz="1800" kern="0" dirty="0">
                <a:solidFill>
                  <a:srgbClr val="002060"/>
                </a:solidFill>
                <a:latin typeface="Arial"/>
              </a:rPr>
              <a:t>2020.4.17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17959"/>
      </p:ext>
    </p:extLst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5E94F-985E-448D-A8D9-244D8F64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知识图谱的论文阅读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95D7-C5EE-4977-8D61-5A05AED6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知识图谱构建的两种方式：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自顶向下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自底向上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54497-2597-4531-B1A7-6A5ED5FD6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527148-A33C-48F5-B08E-47FDB0226F25}"/>
              </a:ext>
            </a:extLst>
          </p:cNvPr>
          <p:cNvSpPr txBox="1"/>
          <p:nvPr/>
        </p:nvSpPr>
        <p:spPr>
          <a:xfrm>
            <a:off x="3408525" y="2603311"/>
            <a:ext cx="36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先构建本体模式，后形成数据层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616E92-A3DA-446D-8594-3C2D60E8B3CF}"/>
              </a:ext>
            </a:extLst>
          </p:cNvPr>
          <p:cNvSpPr txBox="1"/>
          <p:nvPr/>
        </p:nvSpPr>
        <p:spPr>
          <a:xfrm>
            <a:off x="3408525" y="3620069"/>
            <a:ext cx="42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先提取实体加入知识库，后生成模式层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4F40FB4-72C4-429F-8CC0-F8541A00D599}"/>
              </a:ext>
            </a:extLst>
          </p:cNvPr>
          <p:cNvSpPr/>
          <p:nvPr/>
        </p:nvSpPr>
        <p:spPr bwMode="auto">
          <a:xfrm>
            <a:off x="7625685" y="2685619"/>
            <a:ext cx="1528549" cy="20471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B5FFC18-A74D-4508-BF06-B34166D18848}"/>
              </a:ext>
            </a:extLst>
          </p:cNvPr>
          <p:cNvSpPr/>
          <p:nvPr/>
        </p:nvSpPr>
        <p:spPr bwMode="auto">
          <a:xfrm>
            <a:off x="7625686" y="3680619"/>
            <a:ext cx="1528549" cy="20471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83AF57-2478-4356-A1E5-61EF353DD18E}"/>
              </a:ext>
            </a:extLst>
          </p:cNvPr>
          <p:cNvSpPr txBox="1"/>
          <p:nvPr/>
        </p:nvSpPr>
        <p:spPr>
          <a:xfrm>
            <a:off x="8004412" y="2212221"/>
            <a:ext cx="10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适用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80F3B7-9BC3-4E5B-83BE-A60AC4A4DAC9}"/>
              </a:ext>
            </a:extLst>
          </p:cNvPr>
          <p:cNvSpPr txBox="1"/>
          <p:nvPr/>
        </p:nvSpPr>
        <p:spPr>
          <a:xfrm>
            <a:off x="9569955" y="2603311"/>
            <a:ext cx="1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领域型知识库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699D5-20DF-426E-B667-8FAA4E41A8C8}"/>
              </a:ext>
            </a:extLst>
          </p:cNvPr>
          <p:cNvSpPr txBox="1"/>
          <p:nvPr/>
        </p:nvSpPr>
        <p:spPr>
          <a:xfrm>
            <a:off x="9602537" y="3516003"/>
            <a:ext cx="16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通用型知识库</a:t>
            </a:r>
          </a:p>
        </p:txBody>
      </p:sp>
    </p:spTree>
    <p:extLst>
      <p:ext uri="{BB962C8B-B14F-4D97-AF65-F5344CB8AC3E}">
        <p14:creationId xmlns:p14="http://schemas.microsoft.com/office/powerpoint/2010/main" val="171250897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5E94F-985E-448D-A8D9-244D8F64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知识图谱的论文阅读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95D7-C5EE-4977-8D61-5A05AED6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hlinkClick r:id="rId2" action="ppaction://hlinkfile"/>
              </a:rPr>
              <a:t>知识图谱技术思维导图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54497-2597-4531-B1A7-6A5ED5FD6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9975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BF629-FCAD-40A9-9833-C8CFC09C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36" y="486383"/>
            <a:ext cx="10176933" cy="368232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28177-1126-43CC-A807-95CCC5BB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、选取每个步骤的经典算法进行学习，掌握具体的处理过程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、学习如何使用领域知识人工构建一个本体库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、掌握数据从数据库到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工具（比如基于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RDB2RDF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标准的工具）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655DA-6EAB-4DCE-8E28-E87E75846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07928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26BFC-AA69-4E29-ABAC-64ABAD8CE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FB42BA-B78B-440F-A6FC-BEBA732235DA}"/>
              </a:ext>
            </a:extLst>
          </p:cNvPr>
          <p:cNvGrpSpPr/>
          <p:nvPr/>
        </p:nvGrpSpPr>
        <p:grpSpPr>
          <a:xfrm>
            <a:off x="3103278" y="180384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4">
              <a:extLst>
                <a:ext uri="{FF2B5EF4-FFF2-40B4-BE49-F238E27FC236}">
                  <a16:creationId xmlns:a16="http://schemas.microsoft.com/office/drawing/2014/main" id="{600CE68F-66C5-485B-AD88-E4AA533ABA0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54B54B8-F329-4DF8-BA94-040E76A6D31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9046A007-33A3-439D-8AFD-F3CCDA91EA3A}"/>
              </a:ext>
            </a:extLst>
          </p:cNvPr>
          <p:cNvSpPr/>
          <p:nvPr/>
        </p:nvSpPr>
        <p:spPr>
          <a:xfrm>
            <a:off x="2376661" y="4248632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158C162-CA14-43D3-B168-38D2510ECB41}"/>
              </a:ext>
            </a:extLst>
          </p:cNvPr>
          <p:cNvSpPr/>
          <p:nvPr/>
        </p:nvSpPr>
        <p:spPr>
          <a:xfrm>
            <a:off x="3254362" y="14651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0A0624-0C6C-4F51-8CF2-9A50A23F222E}"/>
              </a:ext>
            </a:extLst>
          </p:cNvPr>
          <p:cNvGrpSpPr/>
          <p:nvPr/>
        </p:nvGrpSpPr>
        <p:grpSpPr>
          <a:xfrm>
            <a:off x="6225899" y="362429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" name="同心圆 9">
              <a:extLst>
                <a:ext uri="{FF2B5EF4-FFF2-40B4-BE49-F238E27FC236}">
                  <a16:creationId xmlns:a16="http://schemas.microsoft.com/office/drawing/2014/main" id="{3BF6FEF4-FC06-44FA-96D3-12CB6A89292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1D69613-93B8-448B-A24E-97CAA3DBE721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FC6987-A75C-4FB1-A390-4F6E4939C1C4}"/>
              </a:ext>
            </a:extLst>
          </p:cNvPr>
          <p:cNvGrpSpPr/>
          <p:nvPr/>
        </p:nvGrpSpPr>
        <p:grpSpPr>
          <a:xfrm>
            <a:off x="6695176" y="22734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3DBE8901-34A6-434B-9ADA-8FE5870967E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A6FE3-EC1F-494F-ABE1-C1620F11CC5E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D9595D-1BE0-4E50-A80C-CAE1B575C1E4}"/>
              </a:ext>
            </a:extLst>
          </p:cNvPr>
          <p:cNvGrpSpPr/>
          <p:nvPr/>
        </p:nvGrpSpPr>
        <p:grpSpPr>
          <a:xfrm>
            <a:off x="4036403" y="432229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5">
              <a:extLst>
                <a:ext uri="{FF2B5EF4-FFF2-40B4-BE49-F238E27FC236}">
                  <a16:creationId xmlns:a16="http://schemas.microsoft.com/office/drawing/2014/main" id="{A8DF1CDC-F44D-4248-986A-E75305D7A6E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6646A63-4144-403C-B466-86DC2AF09632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77F9FF-8F7A-453F-9006-27BD0CD4B946}"/>
              </a:ext>
            </a:extLst>
          </p:cNvPr>
          <p:cNvGrpSpPr/>
          <p:nvPr/>
        </p:nvGrpSpPr>
        <p:grpSpPr>
          <a:xfrm>
            <a:off x="1787683" y="530643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0" name="同心圆 18">
              <a:extLst>
                <a:ext uri="{FF2B5EF4-FFF2-40B4-BE49-F238E27FC236}">
                  <a16:creationId xmlns:a16="http://schemas.microsoft.com/office/drawing/2014/main" id="{5EE95321-FD5C-4880-9E5E-70A08D6D7D5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6691E6-0B00-4C25-BAFF-CED35390BDCF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2734651-CE08-4DFF-A7B6-0D810A4F776A}"/>
              </a:ext>
            </a:extLst>
          </p:cNvPr>
          <p:cNvSpPr/>
          <p:nvPr/>
        </p:nvSpPr>
        <p:spPr>
          <a:xfrm>
            <a:off x="5890249" y="201224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A656328-E14B-419E-94E5-E7CC5B022919}"/>
              </a:ext>
            </a:extLst>
          </p:cNvPr>
          <p:cNvSpPr/>
          <p:nvPr/>
        </p:nvSpPr>
        <p:spPr>
          <a:xfrm>
            <a:off x="5904762" y="546835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51A49E5-D1D8-4FBB-A03F-36544C02D2B9}"/>
              </a:ext>
            </a:extLst>
          </p:cNvPr>
          <p:cNvGrpSpPr/>
          <p:nvPr/>
        </p:nvGrpSpPr>
        <p:grpSpPr>
          <a:xfrm>
            <a:off x="4924365" y="408090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3">
              <a:extLst>
                <a:ext uri="{FF2B5EF4-FFF2-40B4-BE49-F238E27FC236}">
                  <a16:creationId xmlns:a16="http://schemas.microsoft.com/office/drawing/2014/main" id="{1E1E6A04-B4F3-4C56-98F3-FB127B7D027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6924DCE-68D0-44D4-A666-58AF6AC227A4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80">
            <a:extLst>
              <a:ext uri="{FF2B5EF4-FFF2-40B4-BE49-F238E27FC236}">
                <a16:creationId xmlns:a16="http://schemas.microsoft.com/office/drawing/2014/main" id="{323AA135-39B8-441E-B144-8401596926F2}"/>
              </a:ext>
            </a:extLst>
          </p:cNvPr>
          <p:cNvSpPr txBox="1"/>
          <p:nvPr/>
        </p:nvSpPr>
        <p:spPr>
          <a:xfrm>
            <a:off x="3240986" y="2514089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A9FD132B-ADD1-4916-B21A-B9361C794F49}"/>
              </a:ext>
            </a:extLst>
          </p:cNvPr>
          <p:cNvSpPr txBox="1"/>
          <p:nvPr/>
        </p:nvSpPr>
        <p:spPr>
          <a:xfrm>
            <a:off x="7511640" y="4151456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 28">
            <a:extLst>
              <a:ext uri="{FF2B5EF4-FFF2-40B4-BE49-F238E27FC236}">
                <a16:creationId xmlns:a16="http://schemas.microsoft.com/office/drawing/2014/main" id="{BA831438-7B32-4248-9676-8539533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962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.55112E-17 4.44444E-6 L 0.38867 0.8432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5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4.81481E-6 L 0.39376 -0.33796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2.96296E-6 L 0.20455 0.58426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2921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52461 -0.50949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2548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4.07407E-6 L 0.21706 -0.3706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85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2.59259E-6 L -0.18854 -1.11366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6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1.11022E-16 L 0.12304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5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3.7037E-6 L -0.71731 -0.4055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59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4.07407E-6 L 1.0349 -0.87338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5" y="-436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-2.59259E-6 L -0.64115 -0.94953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7" y="-4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29167E-6 3.7037E-6 L -2.29167E-6 -0.07223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7" grpId="0"/>
      <p:bldP spid="27" grpId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6B000-EF2E-43DD-B379-A300253A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22" y="270971"/>
            <a:ext cx="10176933" cy="576262"/>
          </a:xfrm>
        </p:spPr>
        <p:txBody>
          <a:bodyPr/>
          <a:lstStyle/>
          <a:p>
            <a:r>
              <a:rPr lang="zh-CN" altLang="en-US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6FAB1-8F74-4865-AB27-73238D78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36" y="1807042"/>
            <a:ext cx="8940944" cy="439261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知识图谱论文阅读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A4595-B68F-442A-B675-D0A5374DB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24587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BE2F6-3C52-4165-A69A-92F3107E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16" y="446761"/>
            <a:ext cx="5565282" cy="401653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27A81-2E4D-4A8D-8459-14DB0067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35" y="1817800"/>
            <a:ext cx="10856383" cy="439261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水文相关知识的补充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知识图谱构建技术的学习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、语义网络、语义网相关知识学习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、阅读知识图谱的两篇综述文献，初步理解了知识库的构建过程，以及方法。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489BD5-E6AE-4D94-BE2E-FF179CF2C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27AF0B-8E27-4BD8-9284-11D6D599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72" y="2355020"/>
            <a:ext cx="8553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2082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4539-5801-4AC5-8643-D0EF4AD1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语义网络和语义网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800D2-670D-46BC-B549-FCE4C8CD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语义网络：</a:t>
            </a:r>
            <a:r>
              <a:rPr lang="zh-CN" altLang="zh-CN" sz="2400" dirty="0"/>
              <a:t>是一种图式的</a:t>
            </a:r>
            <a:r>
              <a:rPr lang="zh-CN" altLang="en-US" sz="2400" dirty="0"/>
              <a:t>知识</a:t>
            </a:r>
            <a:r>
              <a:rPr lang="zh-CN" altLang="zh-CN" sz="2400" dirty="0"/>
              <a:t>表达方式，它通过节点和边的相互连结来表示知识，节点一般表示的是概念（类），实体</a:t>
            </a:r>
            <a:r>
              <a:rPr lang="zh-CN" altLang="en-US" sz="2400" dirty="0"/>
              <a:t>（对象、实例）</a:t>
            </a:r>
            <a:r>
              <a:rPr lang="zh-CN" altLang="zh-CN" sz="2400" dirty="0"/>
              <a:t>，而边表示的是</a:t>
            </a:r>
            <a:r>
              <a:rPr lang="zh-CN" altLang="en-US" sz="2400" dirty="0"/>
              <a:t>节</a:t>
            </a:r>
            <a:r>
              <a:rPr lang="zh-CN" altLang="zh-CN" sz="2400" dirty="0"/>
              <a:t>点间关系。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32A73-C876-4E49-A95A-5A27E5AF6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794DD8-F97A-4808-9AED-E8E9629541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9860" y="2522266"/>
            <a:ext cx="6506783" cy="34841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1F72C9-3AD8-44CB-896F-257B145386D9}"/>
              </a:ext>
            </a:extLst>
          </p:cNvPr>
          <p:cNvSpPr txBox="1"/>
          <p:nvPr/>
        </p:nvSpPr>
        <p:spPr>
          <a:xfrm>
            <a:off x="462533" y="3012182"/>
            <a:ext cx="2826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实体</a:t>
            </a:r>
            <a:r>
              <a:rPr lang="en-US" altLang="zh-CN" sz="2000" dirty="0">
                <a:solidFill>
                  <a:srgbClr val="FF0000"/>
                </a:solidFill>
              </a:rPr>
              <a:t>1—</a:t>
            </a:r>
            <a:r>
              <a:rPr lang="zh-CN" altLang="en-US" sz="2000" dirty="0">
                <a:solidFill>
                  <a:srgbClr val="FF0000"/>
                </a:solidFill>
              </a:rPr>
              <a:t>关系</a:t>
            </a:r>
            <a:r>
              <a:rPr lang="en-US" altLang="zh-CN" sz="2000" dirty="0">
                <a:solidFill>
                  <a:srgbClr val="FF0000"/>
                </a:solidFill>
              </a:rPr>
              <a:t>—</a:t>
            </a:r>
            <a:r>
              <a:rPr lang="zh-CN" altLang="en-US" sz="2000" dirty="0">
                <a:solidFill>
                  <a:srgbClr val="FF0000"/>
                </a:solidFill>
              </a:rPr>
              <a:t>实体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/>
              <a:t> 鱼   </a:t>
            </a:r>
            <a:r>
              <a:rPr lang="en-US" altLang="zh-CN" sz="2000" dirty="0"/>
              <a:t>—</a:t>
            </a:r>
            <a:r>
              <a:rPr lang="zh-CN" altLang="en-US" sz="2000" dirty="0"/>
              <a:t>住在</a:t>
            </a:r>
            <a:r>
              <a:rPr lang="en-US" altLang="zh-CN" sz="2000" dirty="0"/>
              <a:t>—</a:t>
            </a:r>
            <a:r>
              <a:rPr lang="zh-CN" altLang="en-US" sz="2000" dirty="0"/>
              <a:t>水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鱼</a:t>
            </a:r>
            <a:r>
              <a:rPr lang="en-US" altLang="zh-CN" sz="2000" dirty="0"/>
              <a:t>   —  </a:t>
            </a:r>
            <a:r>
              <a:rPr lang="zh-CN" altLang="en-US" sz="2000" dirty="0"/>
              <a:t>是  </a:t>
            </a:r>
            <a:r>
              <a:rPr lang="en-US" altLang="zh-CN" sz="2000" dirty="0"/>
              <a:t>—</a:t>
            </a:r>
            <a:r>
              <a:rPr lang="zh-CN" altLang="en-US" sz="2000" dirty="0"/>
              <a:t>动物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猫   </a:t>
            </a:r>
            <a:r>
              <a:rPr lang="en-US" altLang="zh-CN" sz="2000" dirty="0"/>
              <a:t>—  </a:t>
            </a:r>
            <a:r>
              <a:rPr lang="zh-CN" altLang="en-US" sz="2000" dirty="0"/>
              <a:t>有  </a:t>
            </a:r>
            <a:r>
              <a:rPr lang="en-US" altLang="zh-CN" sz="2000" dirty="0"/>
              <a:t>—</a:t>
            </a:r>
            <a:r>
              <a:rPr lang="zh-CN" altLang="en-US" sz="2000" dirty="0"/>
              <a:t>毛</a:t>
            </a:r>
            <a:endParaRPr lang="en-US" altLang="zh-CN" sz="2000" dirty="0"/>
          </a:p>
          <a:p>
            <a:r>
              <a:rPr lang="en-US" altLang="zh-CN" sz="2000" dirty="0"/>
              <a:t>	......</a:t>
            </a:r>
          </a:p>
        </p:txBody>
      </p:sp>
    </p:spTree>
    <p:extLst>
      <p:ext uri="{BB962C8B-B14F-4D97-AF65-F5344CB8AC3E}">
        <p14:creationId xmlns:p14="http://schemas.microsoft.com/office/powerpoint/2010/main" val="2782811963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D4D3-BA33-4DB3-A0FB-2F5D48A4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语义网络和语义网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750B0-41C5-450D-B4CC-01B61BF0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8" y="1484313"/>
            <a:ext cx="10856383" cy="2091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语义网络的缺点：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1</a:t>
            </a:r>
            <a:r>
              <a:rPr lang="zh-CN" altLang="en-US" sz="2000" dirty="0"/>
              <a:t>、</a:t>
            </a:r>
            <a:r>
              <a:rPr lang="zh-CN" altLang="zh-CN" sz="2000" dirty="0"/>
              <a:t>节点和边的值都没有标准，完全由用户自己定义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2</a:t>
            </a:r>
            <a:r>
              <a:rPr lang="zh-CN" altLang="en-US" sz="2000" dirty="0"/>
              <a:t>、</a:t>
            </a:r>
            <a:r>
              <a:rPr lang="zh-CN" altLang="zh-CN" sz="2000" dirty="0"/>
              <a:t>多源数据融合困难，因为没有统一的标准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3</a:t>
            </a:r>
            <a:r>
              <a:rPr lang="zh-CN" altLang="en-US" sz="2000" dirty="0"/>
              <a:t>、</a:t>
            </a:r>
            <a:r>
              <a:rPr lang="zh-CN" altLang="zh-CN" sz="2000" dirty="0"/>
              <a:t>无法区分概念结点和对象结点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4</a:t>
            </a:r>
            <a:r>
              <a:rPr lang="zh-CN" altLang="en-US" sz="2000" dirty="0"/>
              <a:t>、</a:t>
            </a:r>
            <a:r>
              <a:rPr lang="zh-CN" altLang="zh-CN" sz="2000" dirty="0"/>
              <a:t>无法对节点和边的标签进行定义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804C8-6F86-46D7-9ACD-C889B19D8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33181-3D8D-48AF-9676-E60431909072}"/>
              </a:ext>
            </a:extLst>
          </p:cNvPr>
          <p:cNvSpPr txBox="1"/>
          <p:nvPr/>
        </p:nvSpPr>
        <p:spPr>
          <a:xfrm>
            <a:off x="709683" y="3841032"/>
            <a:ext cx="1024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RDF(</a:t>
            </a:r>
            <a:r>
              <a:rPr lang="zh-CN" altLang="en-US" dirty="0"/>
              <a:t>资源描述框架</a:t>
            </a:r>
            <a:r>
              <a:rPr lang="en-US" altLang="zh-CN" dirty="0"/>
              <a:t>)</a:t>
            </a:r>
            <a:r>
              <a:rPr lang="zh-CN" altLang="en-US" dirty="0"/>
              <a:t>：提供了一个统一的标准，来描述实体</a:t>
            </a:r>
            <a:r>
              <a:rPr lang="en-US" altLang="zh-CN" dirty="0"/>
              <a:t>/</a:t>
            </a:r>
            <a:r>
              <a:rPr lang="zh-CN" altLang="en-US" dirty="0"/>
              <a:t>资源                      缺点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0AFE7DE-1F3E-4E0D-A582-F6374FCC6BB4}"/>
              </a:ext>
            </a:extLst>
          </p:cNvPr>
          <p:cNvSpPr/>
          <p:nvPr/>
        </p:nvSpPr>
        <p:spPr bwMode="auto">
          <a:xfrm>
            <a:off x="7219666" y="3950162"/>
            <a:ext cx="1105469" cy="1620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494D3B-8E50-42C7-8523-BDA8CA3FE9ED}"/>
              </a:ext>
            </a:extLst>
          </p:cNvPr>
          <p:cNvSpPr txBox="1"/>
          <p:nvPr/>
        </p:nvSpPr>
        <p:spPr>
          <a:xfrm>
            <a:off x="709683" y="4469642"/>
            <a:ext cx="63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RDFS</a:t>
            </a:r>
            <a:r>
              <a:rPr lang="zh-CN" altLang="en-US" dirty="0"/>
              <a:t>（</a:t>
            </a:r>
            <a:r>
              <a:rPr lang="en-US" altLang="zh-CN" dirty="0"/>
              <a:t>RDF</a:t>
            </a:r>
            <a:r>
              <a:rPr lang="zh-CN" altLang="en-US" dirty="0"/>
              <a:t>模式）：是一个轻量级的模式语言，其预定义的词汇可以帮助我们自定义类和属性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C2D5B91-5CCF-4385-B339-7D65025E5B6E}"/>
              </a:ext>
            </a:extLst>
          </p:cNvPr>
          <p:cNvSpPr/>
          <p:nvPr/>
        </p:nvSpPr>
        <p:spPr bwMode="auto">
          <a:xfrm>
            <a:off x="7219665" y="4630763"/>
            <a:ext cx="1105469" cy="1620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86B7E7-829F-445E-B7B1-025D09102BEA}"/>
              </a:ext>
            </a:extLst>
          </p:cNvPr>
          <p:cNvSpPr txBox="1"/>
          <p:nvPr/>
        </p:nvSpPr>
        <p:spPr>
          <a:xfrm>
            <a:off x="8441139" y="4527119"/>
            <a:ext cx="116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0B8BC6-C649-4581-AC26-B079DC92797D}"/>
              </a:ext>
            </a:extLst>
          </p:cNvPr>
          <p:cNvSpPr txBox="1"/>
          <p:nvPr/>
        </p:nvSpPr>
        <p:spPr>
          <a:xfrm>
            <a:off x="709684" y="5226615"/>
            <a:ext cx="923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OWL</a:t>
            </a:r>
            <a:r>
              <a:rPr lang="zh-CN" altLang="en-US" dirty="0"/>
              <a:t>（万维网本体语言）：作为</a:t>
            </a:r>
            <a:r>
              <a:rPr lang="en-US" altLang="zh-CN" dirty="0"/>
              <a:t>RDFS</a:t>
            </a:r>
            <a:r>
              <a:rPr lang="zh-CN" altLang="en-US" dirty="0"/>
              <a:t>扩展，添加了额外的预定义词汇，增强了自动推理的能力              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165EF0D-4834-407D-9BF3-D1BC2A67A673}"/>
              </a:ext>
            </a:extLst>
          </p:cNvPr>
          <p:cNvSpPr/>
          <p:nvPr/>
        </p:nvSpPr>
        <p:spPr bwMode="auto">
          <a:xfrm>
            <a:off x="9860506" y="3793108"/>
            <a:ext cx="279779" cy="199939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8DB5C40E-8D08-4EA0-89EA-45559BF427E2}"/>
              </a:ext>
            </a:extLst>
          </p:cNvPr>
          <p:cNvSpPr/>
          <p:nvPr/>
        </p:nvSpPr>
        <p:spPr bwMode="auto">
          <a:xfrm>
            <a:off x="9874154" y="3699196"/>
            <a:ext cx="252485" cy="2038587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39011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A039C8-0563-4049-82D7-8C3BFAB55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016" y="1247206"/>
            <a:ext cx="5351771" cy="44949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AE00B74-D4CE-40B0-BB58-C2634AA3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语义网络和语义网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65744F-E7E7-4890-AA27-FCB550A57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27843F-0279-4E32-B97F-D0020B19E941}"/>
              </a:ext>
            </a:extLst>
          </p:cNvPr>
          <p:cNvCxnSpPr>
            <a:cxnSpLocks/>
          </p:cNvCxnSpPr>
          <p:nvPr/>
        </p:nvCxnSpPr>
        <p:spPr bwMode="auto">
          <a:xfrm flipV="1">
            <a:off x="2476142" y="3254992"/>
            <a:ext cx="6442670" cy="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4461172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4E793-5F6B-49E4-8CCE-8D9FF6D8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知识图谱论文阅读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61257-5981-4442-BF63-EF274907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文献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[1] </a:t>
            </a:r>
            <a:r>
              <a:rPr lang="zh-CN" altLang="en-US" dirty="0">
                <a:latin typeface="+mn-ea"/>
                <a:ea typeface="+mn-ea"/>
              </a:rPr>
              <a:t>刘峤</a:t>
            </a:r>
            <a:r>
              <a:rPr lang="en-US" altLang="zh-CN" dirty="0">
                <a:latin typeface="+mn-ea"/>
                <a:ea typeface="+mn-ea"/>
              </a:rPr>
              <a:t>.</a:t>
            </a:r>
            <a:r>
              <a:rPr lang="zh-CN" altLang="en-US" dirty="0">
                <a:latin typeface="+mn-ea"/>
                <a:ea typeface="+mn-ea"/>
              </a:rPr>
              <a:t>知识图谱构建技术综述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</a:rPr>
              <a:t>[2] </a:t>
            </a:r>
            <a:r>
              <a:rPr lang="zh-CN" altLang="en-US" dirty="0">
                <a:latin typeface="+mn-ea"/>
                <a:ea typeface="+mn-ea"/>
              </a:rPr>
              <a:t>徐增林</a:t>
            </a:r>
            <a:r>
              <a:rPr lang="en-US" altLang="zh-CN" dirty="0">
                <a:latin typeface="+mn-ea"/>
                <a:ea typeface="+mn-ea"/>
              </a:rPr>
              <a:t>.</a:t>
            </a:r>
            <a:r>
              <a:rPr lang="zh-CN" altLang="en-US" dirty="0">
                <a:latin typeface="+mn-ea"/>
                <a:ea typeface="+mn-ea"/>
              </a:rPr>
              <a:t>知识图谱技术综述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02726C-CA43-426A-9BC8-BE903E039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31191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E8EB7-3A40-4D29-98D1-3896A86A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知识图谱论文阅读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5731E-5BFB-46CF-A1E8-800A0702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sz="2000" dirty="0"/>
              <a:t>知识图谱</a:t>
            </a:r>
            <a:r>
              <a:rPr lang="zh-CN" altLang="zh-CN" sz="2000" dirty="0"/>
              <a:t>概念是由谷歌公司于</a:t>
            </a:r>
            <a:r>
              <a:rPr lang="en-US" altLang="zh-CN" sz="2000" dirty="0"/>
              <a:t>2012</a:t>
            </a:r>
            <a:r>
              <a:rPr lang="zh-CN" altLang="zh-CN" sz="2000" dirty="0"/>
              <a:t>年</a:t>
            </a:r>
            <a:r>
              <a:rPr lang="en-US" altLang="zh-CN" sz="2000" dirty="0"/>
              <a:t>5</a:t>
            </a:r>
            <a:r>
              <a:rPr lang="zh-CN" altLang="zh-CN" sz="2000" dirty="0"/>
              <a:t>月正式提出，根据谷歌公司的描述</a:t>
            </a:r>
            <a:r>
              <a:rPr lang="zh-CN" altLang="en-US" sz="2000" dirty="0"/>
              <a:t>，将其视</a:t>
            </a:r>
            <a:r>
              <a:rPr lang="zh-CN" altLang="zh-CN" sz="2000" dirty="0"/>
              <a:t>为下一代搜索引擎的技术支撑。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深度问答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社交网络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一些垂直领域应用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00B49-EC3C-4855-B915-509099494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97DD56-D852-4F6A-A913-D4ADDF0C0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33" y="2601838"/>
            <a:ext cx="4422062" cy="21983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A8E39F-B57B-4A0A-B7C9-DEE468310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49" y="2400952"/>
            <a:ext cx="4344879" cy="32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86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C9CB0-17BF-4F78-8E55-63A7A691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知识图谱论文阅读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CF887-4531-4311-B0DB-0739AE00B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927BAC-9A42-42D2-BE10-630CB15EC9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3" y="1323442"/>
            <a:ext cx="9577106" cy="42111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42B0C5-6E5F-41EE-BEFA-C995E1B1ACF1}"/>
              </a:ext>
            </a:extLst>
          </p:cNvPr>
          <p:cNvSpPr txBox="1"/>
          <p:nvPr/>
        </p:nvSpPr>
        <p:spPr>
          <a:xfrm>
            <a:off x="3281148" y="5764396"/>
            <a:ext cx="366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知识图谱技术的体系架构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DD0485-CCA5-44FF-857F-F8225BA452D7}"/>
              </a:ext>
            </a:extLst>
          </p:cNvPr>
          <p:cNvSpPr/>
          <p:nvPr/>
        </p:nvSpPr>
        <p:spPr bwMode="auto">
          <a:xfrm>
            <a:off x="211540" y="2190466"/>
            <a:ext cx="1426191" cy="25930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FD7C23-C7F3-4B63-AF24-665461297907}"/>
              </a:ext>
            </a:extLst>
          </p:cNvPr>
          <p:cNvSpPr/>
          <p:nvPr/>
        </p:nvSpPr>
        <p:spPr bwMode="auto">
          <a:xfrm>
            <a:off x="1676400" y="2917371"/>
            <a:ext cx="1649186" cy="19920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749589-42C7-4423-AC69-EAB9449E80C5}"/>
              </a:ext>
            </a:extLst>
          </p:cNvPr>
          <p:cNvSpPr/>
          <p:nvPr/>
        </p:nvSpPr>
        <p:spPr bwMode="auto">
          <a:xfrm>
            <a:off x="3405904" y="4318630"/>
            <a:ext cx="1426191" cy="9298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F5009F-9143-436F-8974-44F04CDB35AC}"/>
              </a:ext>
            </a:extLst>
          </p:cNvPr>
          <p:cNvSpPr/>
          <p:nvPr/>
        </p:nvSpPr>
        <p:spPr bwMode="auto">
          <a:xfrm>
            <a:off x="3405904" y="3488871"/>
            <a:ext cx="4181439" cy="6803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919E83-B0B4-45FF-8E2E-FF179BF62E32}"/>
              </a:ext>
            </a:extLst>
          </p:cNvPr>
          <p:cNvSpPr/>
          <p:nvPr/>
        </p:nvSpPr>
        <p:spPr bwMode="auto">
          <a:xfrm>
            <a:off x="3364255" y="3375778"/>
            <a:ext cx="1426191" cy="9298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44962D-83BA-44E6-B954-E683AA5CEECD}"/>
              </a:ext>
            </a:extLst>
          </p:cNvPr>
          <p:cNvSpPr/>
          <p:nvPr/>
        </p:nvSpPr>
        <p:spPr bwMode="auto">
          <a:xfrm>
            <a:off x="4829115" y="3375778"/>
            <a:ext cx="1426191" cy="9298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A19B91-5ADC-4398-987E-3D5075E2E4E3}"/>
              </a:ext>
            </a:extLst>
          </p:cNvPr>
          <p:cNvSpPr/>
          <p:nvPr/>
        </p:nvSpPr>
        <p:spPr bwMode="auto">
          <a:xfrm>
            <a:off x="6199821" y="3388809"/>
            <a:ext cx="1426191" cy="9298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FC6A72-D429-46B6-96A9-422A5A78061A}"/>
              </a:ext>
            </a:extLst>
          </p:cNvPr>
          <p:cNvSpPr/>
          <p:nvPr/>
        </p:nvSpPr>
        <p:spPr bwMode="auto">
          <a:xfrm>
            <a:off x="6255306" y="2308593"/>
            <a:ext cx="1426191" cy="9298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7B2475-0F62-4C43-94DC-FCF3DCB2FFF5}"/>
              </a:ext>
            </a:extLst>
          </p:cNvPr>
          <p:cNvSpPr txBox="1"/>
          <p:nvPr/>
        </p:nvSpPr>
        <p:spPr>
          <a:xfrm>
            <a:off x="9177550" y="2869200"/>
            <a:ext cx="267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曹操   </a:t>
            </a:r>
            <a:r>
              <a:rPr lang="en-US" altLang="zh-CN" dirty="0" err="1"/>
              <a:t>isFatherof</a:t>
            </a:r>
            <a:r>
              <a:rPr lang="en-US" altLang="zh-CN" dirty="0"/>
              <a:t>  </a:t>
            </a:r>
            <a:r>
              <a:rPr lang="zh-CN" altLang="en-US" dirty="0"/>
              <a:t>曹植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E958B50-7B0F-4F07-BB54-22ED0EB76166}"/>
              </a:ext>
            </a:extLst>
          </p:cNvPr>
          <p:cNvSpPr/>
          <p:nvPr/>
        </p:nvSpPr>
        <p:spPr bwMode="auto">
          <a:xfrm>
            <a:off x="10167582" y="3375778"/>
            <a:ext cx="348018" cy="11825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1B0FB-E4D5-4712-B183-1BA9A817D15F}"/>
              </a:ext>
            </a:extLst>
          </p:cNvPr>
          <p:cNvSpPr txBox="1"/>
          <p:nvPr/>
        </p:nvSpPr>
        <p:spPr>
          <a:xfrm>
            <a:off x="9211687" y="4593688"/>
            <a:ext cx="267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曹植  </a:t>
            </a:r>
            <a:r>
              <a:rPr lang="en-US" altLang="zh-CN" dirty="0" err="1"/>
              <a:t>isSonof</a:t>
            </a:r>
            <a:r>
              <a:rPr lang="en-US" altLang="zh-CN" dirty="0"/>
              <a:t>    </a:t>
            </a:r>
            <a:r>
              <a:rPr lang="zh-CN" altLang="en-US" dirty="0"/>
              <a:t>曹操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1F769C-40F2-4875-B2A3-8E540B3E5EE7}"/>
              </a:ext>
            </a:extLst>
          </p:cNvPr>
          <p:cNvSpPr txBox="1"/>
          <p:nvPr/>
        </p:nvSpPr>
        <p:spPr>
          <a:xfrm>
            <a:off x="9204561" y="2869082"/>
            <a:ext cx="243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小明     年龄</a:t>
            </a:r>
            <a:r>
              <a:rPr lang="en-US" altLang="zh-CN" dirty="0"/>
              <a:t>        24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87779BD0-ABF6-4678-9B93-1CB11863850B}"/>
              </a:ext>
            </a:extLst>
          </p:cNvPr>
          <p:cNvSpPr/>
          <p:nvPr/>
        </p:nvSpPr>
        <p:spPr bwMode="auto">
          <a:xfrm>
            <a:off x="10174133" y="3366808"/>
            <a:ext cx="348018" cy="11825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DAC4C1-0469-45E8-9D9C-616A9762698F}"/>
              </a:ext>
            </a:extLst>
          </p:cNvPr>
          <p:cNvSpPr txBox="1"/>
          <p:nvPr/>
        </p:nvSpPr>
        <p:spPr>
          <a:xfrm>
            <a:off x="9150254" y="4549382"/>
            <a:ext cx="254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小明    出生日期  </a:t>
            </a:r>
            <a:r>
              <a:rPr lang="en-US" altLang="zh-CN" dirty="0"/>
              <a:t>1997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CD3977-7D4A-4381-A758-E691E4506085}"/>
              </a:ext>
            </a:extLst>
          </p:cNvPr>
          <p:cNvSpPr txBox="1"/>
          <p:nvPr/>
        </p:nvSpPr>
        <p:spPr>
          <a:xfrm>
            <a:off x="7930380" y="1682281"/>
            <a:ext cx="4061818" cy="36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小明</a:t>
            </a:r>
            <a:r>
              <a:rPr lang="zh-CN" altLang="en-US" dirty="0"/>
              <a:t>是一个南京人，</a:t>
            </a:r>
            <a:r>
              <a:rPr lang="zh-CN" altLang="en-US" dirty="0">
                <a:solidFill>
                  <a:srgbClr val="FF0000"/>
                </a:solidFill>
              </a:rPr>
              <a:t>他</a:t>
            </a:r>
            <a:r>
              <a:rPr lang="zh-CN" altLang="en-US" dirty="0"/>
              <a:t>喜欢吃板鸭。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D9FF05-6EFB-4A90-8E23-030FABC0A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603" y="3423280"/>
            <a:ext cx="2657475" cy="8953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BD9B9EF-6CE4-446A-9785-406195BC0346}"/>
              </a:ext>
            </a:extLst>
          </p:cNvPr>
          <p:cNvSpPr txBox="1"/>
          <p:nvPr/>
        </p:nvSpPr>
        <p:spPr>
          <a:xfrm>
            <a:off x="8898846" y="3163837"/>
            <a:ext cx="312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实体</a:t>
            </a:r>
            <a:r>
              <a:rPr lang="en-US" altLang="zh-CN" dirty="0"/>
              <a:t>—— </a:t>
            </a:r>
            <a:r>
              <a:rPr lang="zh-CN" altLang="en-US" dirty="0"/>
              <a:t>关系  </a:t>
            </a:r>
            <a:r>
              <a:rPr lang="en-US" altLang="zh-CN" dirty="0"/>
              <a:t>——</a:t>
            </a:r>
            <a:r>
              <a:rPr lang="zh-CN" altLang="en-US" dirty="0"/>
              <a:t>实体</a:t>
            </a:r>
            <a:endParaRPr lang="en-US" altLang="zh-CN" dirty="0"/>
          </a:p>
          <a:p>
            <a:r>
              <a:rPr lang="zh-CN" altLang="en-US" dirty="0"/>
              <a:t>实体</a:t>
            </a:r>
            <a:r>
              <a:rPr lang="en-US" altLang="zh-CN" dirty="0"/>
              <a:t>——</a:t>
            </a:r>
            <a:r>
              <a:rPr lang="zh-CN" altLang="en-US" dirty="0"/>
              <a:t>属性名</a:t>
            </a:r>
            <a:r>
              <a:rPr lang="en-US" altLang="zh-CN" dirty="0"/>
              <a:t>——</a:t>
            </a:r>
            <a:r>
              <a:rPr lang="zh-CN" altLang="en-US" dirty="0"/>
              <a:t>属性值</a:t>
            </a:r>
          </a:p>
        </p:txBody>
      </p:sp>
    </p:spTree>
    <p:extLst>
      <p:ext uri="{BB962C8B-B14F-4D97-AF65-F5344CB8AC3E}">
        <p14:creationId xmlns:p14="http://schemas.microsoft.com/office/powerpoint/2010/main" val="52517316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0" grpId="1" animBg="1"/>
      <p:bldP spid="21" grpId="0"/>
      <p:bldP spid="21" grpId="1"/>
      <p:bldP spid="22" grpId="0"/>
      <p:bldP spid="22" grpId="1"/>
      <p:bldP spid="14" grpId="0"/>
      <p:bldP spid="14" grpId="1"/>
    </p:bldLst>
  </p:timing>
</p:sld>
</file>

<file path=ppt/theme/theme1.xml><?xml version="1.0" encoding="utf-8"?>
<a:theme xmlns:a="http://schemas.openxmlformats.org/drawingml/2006/main" name="Ax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十四周-演示文稿-李博文-.pptx" id="{A623B487-27BE-40BA-8842-36965B4BC2E0}" vid="{B588D266-A77D-41EC-988F-CFB3A0DFE44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545</Words>
  <Application>Microsoft Office PowerPoint</Application>
  <PresentationFormat>宽屏</PresentationFormat>
  <Paragraphs>91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Times New Roman</vt:lpstr>
      <vt:lpstr>Wingdings</vt:lpstr>
      <vt:lpstr>Axis</vt:lpstr>
      <vt:lpstr>项目进展及论文阅读汇告</vt:lpstr>
      <vt:lpstr>汇报组成</vt:lpstr>
      <vt:lpstr>项目进展</vt:lpstr>
      <vt:lpstr>语义网络和语义网</vt:lpstr>
      <vt:lpstr>语义网络和语义网</vt:lpstr>
      <vt:lpstr>语义网络和语义网</vt:lpstr>
      <vt:lpstr>知识图谱论文阅读</vt:lpstr>
      <vt:lpstr>知识图谱论文阅读</vt:lpstr>
      <vt:lpstr>知识图谱论文阅读</vt:lpstr>
      <vt:lpstr>知识图谱的论文阅读</vt:lpstr>
      <vt:lpstr>知识图谱的论文阅读</vt:lpstr>
      <vt:lpstr>未来工作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Lyric Q</dc:creator>
  <cp:lastModifiedBy>zxh</cp:lastModifiedBy>
  <cp:revision>217</cp:revision>
  <dcterms:created xsi:type="dcterms:W3CDTF">2019-05-21T01:37:25Z</dcterms:created>
  <dcterms:modified xsi:type="dcterms:W3CDTF">2020-04-17T11:23:06Z</dcterms:modified>
</cp:coreProperties>
</file>