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759" r:id="rId2"/>
    <p:sldId id="1439" r:id="rId3"/>
    <p:sldId id="1430" r:id="rId4"/>
    <p:sldId id="1468" r:id="rId5"/>
    <p:sldId id="1467" r:id="rId6"/>
    <p:sldId id="1469" r:id="rId7"/>
    <p:sldId id="1470" r:id="rId8"/>
    <p:sldId id="1473" r:id="rId9"/>
    <p:sldId id="1464" r:id="rId10"/>
    <p:sldId id="1453" r:id="rId11"/>
    <p:sldId id="1451" r:id="rId12"/>
    <p:sldId id="1452" r:id="rId13"/>
    <p:sldId id="1471" r:id="rId14"/>
    <p:sldId id="1444" r:id="rId15"/>
    <p:sldId id="1465" r:id="rId16"/>
    <p:sldId id="1466" r:id="rId17"/>
    <p:sldId id="1472" r:id="rId18"/>
    <p:sldId id="14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C49AE"/>
    <a:srgbClr val="2E6CA6"/>
    <a:srgbClr val="F0FFFF"/>
    <a:srgbClr val="FDF8E5"/>
    <a:srgbClr val="87CEFA"/>
    <a:srgbClr val="006AC3"/>
    <a:srgbClr val="20B2FF"/>
    <a:srgbClr val="305E95"/>
    <a:srgbClr val="FFE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8" autoAdjust="0"/>
    <p:restoredTop sz="82811" autoAdjust="0"/>
  </p:normalViewPr>
  <p:slideViewPr>
    <p:cSldViewPr snapToGrid="0">
      <p:cViewPr varScale="1">
        <p:scale>
          <a:sx n="71" d="100"/>
          <a:sy n="71" d="100"/>
        </p:scale>
        <p:origin x="1565"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F0BD-871C-4B9A-A97E-ECA42981039D}" type="datetimeFigureOut">
              <a:rPr lang="zh-CN" altLang="en-US" smtClean="0"/>
              <a:pPr/>
              <a:t>2020/12/2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4FAE9-4055-4446-ADF4-97E91296C5E9}" type="slidenum">
              <a:rPr lang="zh-CN" altLang="en-US" smtClean="0"/>
              <a:pPr/>
              <a:t>‹#›</a:t>
            </a:fld>
            <a:endParaRPr lang="zh-CN" altLang="en-US"/>
          </a:p>
        </p:txBody>
      </p:sp>
    </p:spTree>
    <p:extLst>
      <p:ext uri="{BB962C8B-B14F-4D97-AF65-F5344CB8AC3E}">
        <p14:creationId xmlns:p14="http://schemas.microsoft.com/office/powerpoint/2010/main" val="302788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300"/>
              </a:spcBef>
              <a:buClr>
                <a:srgbClr val="0000FF"/>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a:t>
            </a:fld>
            <a:endParaRPr lang="zh-CN" altLang="en-US"/>
          </a:p>
        </p:txBody>
      </p:sp>
    </p:spTree>
    <p:extLst>
      <p:ext uri="{BB962C8B-B14F-4D97-AF65-F5344CB8AC3E}">
        <p14:creationId xmlns:p14="http://schemas.microsoft.com/office/powerpoint/2010/main" val="3859452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10</a:t>
            </a:fld>
            <a:endParaRPr lang="zh-CN" altLang="en-US"/>
          </a:p>
        </p:txBody>
      </p:sp>
    </p:spTree>
    <p:extLst>
      <p:ext uri="{BB962C8B-B14F-4D97-AF65-F5344CB8AC3E}">
        <p14:creationId xmlns:p14="http://schemas.microsoft.com/office/powerpoint/2010/main" val="1036601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11</a:t>
            </a:fld>
            <a:endParaRPr lang="zh-CN" altLang="en-US"/>
          </a:p>
        </p:txBody>
      </p:sp>
    </p:spTree>
    <p:extLst>
      <p:ext uri="{BB962C8B-B14F-4D97-AF65-F5344CB8AC3E}">
        <p14:creationId xmlns:p14="http://schemas.microsoft.com/office/powerpoint/2010/main" val="2771222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12</a:t>
            </a:fld>
            <a:endParaRPr lang="zh-CN" altLang="en-US"/>
          </a:p>
        </p:txBody>
      </p:sp>
    </p:spTree>
    <p:extLst>
      <p:ext uri="{BB962C8B-B14F-4D97-AF65-F5344CB8AC3E}">
        <p14:creationId xmlns:p14="http://schemas.microsoft.com/office/powerpoint/2010/main" val="381644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13</a:t>
            </a:fld>
            <a:endParaRPr lang="zh-CN" altLang="en-US"/>
          </a:p>
        </p:txBody>
      </p:sp>
    </p:spTree>
    <p:extLst>
      <p:ext uri="{BB962C8B-B14F-4D97-AF65-F5344CB8AC3E}">
        <p14:creationId xmlns:p14="http://schemas.microsoft.com/office/powerpoint/2010/main" val="2204702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14</a:t>
            </a:fld>
            <a:endParaRPr lang="zh-CN" altLang="en-US"/>
          </a:p>
        </p:txBody>
      </p:sp>
    </p:spTree>
    <p:extLst>
      <p:ext uri="{BB962C8B-B14F-4D97-AF65-F5344CB8AC3E}">
        <p14:creationId xmlns:p14="http://schemas.microsoft.com/office/powerpoint/2010/main" val="2567893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15</a:t>
            </a:fld>
            <a:endParaRPr lang="zh-CN" altLang="en-US"/>
          </a:p>
        </p:txBody>
      </p:sp>
    </p:spTree>
    <p:extLst>
      <p:ext uri="{BB962C8B-B14F-4D97-AF65-F5344CB8AC3E}">
        <p14:creationId xmlns:p14="http://schemas.microsoft.com/office/powerpoint/2010/main" val="690037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16</a:t>
            </a:fld>
            <a:endParaRPr lang="zh-CN" altLang="en-US"/>
          </a:p>
        </p:txBody>
      </p:sp>
    </p:spTree>
    <p:extLst>
      <p:ext uri="{BB962C8B-B14F-4D97-AF65-F5344CB8AC3E}">
        <p14:creationId xmlns:p14="http://schemas.microsoft.com/office/powerpoint/2010/main" val="2022621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17</a:t>
            </a:fld>
            <a:endParaRPr lang="zh-CN" altLang="en-US"/>
          </a:p>
        </p:txBody>
      </p:sp>
    </p:spTree>
    <p:extLst>
      <p:ext uri="{BB962C8B-B14F-4D97-AF65-F5344CB8AC3E}">
        <p14:creationId xmlns:p14="http://schemas.microsoft.com/office/powerpoint/2010/main" val="2773751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18</a:t>
            </a:fld>
            <a:endParaRPr lang="zh-CN" altLang="en-US"/>
          </a:p>
        </p:txBody>
      </p:sp>
    </p:spTree>
    <p:extLst>
      <p:ext uri="{BB962C8B-B14F-4D97-AF65-F5344CB8AC3E}">
        <p14:creationId xmlns:p14="http://schemas.microsoft.com/office/powerpoint/2010/main" val="263149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2</a:t>
            </a:fld>
            <a:endParaRPr lang="zh-CN" altLang="en-US"/>
          </a:p>
        </p:txBody>
      </p:sp>
    </p:spTree>
    <p:extLst>
      <p:ext uri="{BB962C8B-B14F-4D97-AF65-F5344CB8AC3E}">
        <p14:creationId xmlns:p14="http://schemas.microsoft.com/office/powerpoint/2010/main" val="93852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3</a:t>
            </a:fld>
            <a:endParaRPr lang="zh-CN" altLang="en-US"/>
          </a:p>
        </p:txBody>
      </p:sp>
    </p:spTree>
    <p:extLst>
      <p:ext uri="{BB962C8B-B14F-4D97-AF65-F5344CB8AC3E}">
        <p14:creationId xmlns:p14="http://schemas.microsoft.com/office/powerpoint/2010/main" val="117498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4</a:t>
            </a:fld>
            <a:endParaRPr lang="zh-CN" altLang="en-US"/>
          </a:p>
        </p:txBody>
      </p:sp>
    </p:spTree>
    <p:extLst>
      <p:ext uri="{BB962C8B-B14F-4D97-AF65-F5344CB8AC3E}">
        <p14:creationId xmlns:p14="http://schemas.microsoft.com/office/powerpoint/2010/main" val="215363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5</a:t>
            </a:fld>
            <a:endParaRPr lang="zh-CN" altLang="en-US"/>
          </a:p>
        </p:txBody>
      </p:sp>
    </p:spTree>
    <p:extLst>
      <p:ext uri="{BB962C8B-B14F-4D97-AF65-F5344CB8AC3E}">
        <p14:creationId xmlns:p14="http://schemas.microsoft.com/office/powerpoint/2010/main" val="888013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6</a:t>
            </a:fld>
            <a:endParaRPr lang="zh-CN" altLang="en-US"/>
          </a:p>
        </p:txBody>
      </p:sp>
    </p:spTree>
    <p:extLst>
      <p:ext uri="{BB962C8B-B14F-4D97-AF65-F5344CB8AC3E}">
        <p14:creationId xmlns:p14="http://schemas.microsoft.com/office/powerpoint/2010/main" val="1913695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7</a:t>
            </a:fld>
            <a:endParaRPr lang="zh-CN" altLang="en-US"/>
          </a:p>
        </p:txBody>
      </p:sp>
    </p:spTree>
    <p:extLst>
      <p:ext uri="{BB962C8B-B14F-4D97-AF65-F5344CB8AC3E}">
        <p14:creationId xmlns:p14="http://schemas.microsoft.com/office/powerpoint/2010/main" val="341141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8</a:t>
            </a:fld>
            <a:endParaRPr lang="zh-CN" altLang="en-US"/>
          </a:p>
        </p:txBody>
      </p:sp>
    </p:spTree>
    <p:extLst>
      <p:ext uri="{BB962C8B-B14F-4D97-AF65-F5344CB8AC3E}">
        <p14:creationId xmlns:p14="http://schemas.microsoft.com/office/powerpoint/2010/main" val="624979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9</a:t>
            </a:fld>
            <a:endParaRPr lang="zh-CN" altLang="en-US"/>
          </a:p>
        </p:txBody>
      </p:sp>
    </p:spTree>
    <p:extLst>
      <p:ext uri="{BB962C8B-B14F-4D97-AF65-F5344CB8AC3E}">
        <p14:creationId xmlns:p14="http://schemas.microsoft.com/office/powerpoint/2010/main" val="2593932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E9E2DB06-F538-4471-90DE-31A3F0D9EA29}"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34128DB-78C8-4D83-AAB7-E5455D8E0AB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9767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F2BAB15-BC8F-43AA-8118-292EA19776F3}"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41AA53-A80C-4993-A779-5469609A47E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7709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4085E6-4CC3-4FD1-983D-723188D62914}"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5F48FFB-0AD4-423A-9C07-0BA44BA97D6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25472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BA165D-D38A-4814-B0D9-480780D4059C}"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DFB4CF1-025C-42F6-B157-AF1F8B88989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11786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第二章">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25" r="8323"/>
          <a:stretch/>
        </p:blipFill>
        <p:spPr>
          <a:xfrm>
            <a:off x="5400033" y="-45992"/>
            <a:ext cx="3743968" cy="549992"/>
          </a:xfrm>
          <a:prstGeom prst="rect">
            <a:avLst/>
          </a:prstGeom>
        </p:spPr>
      </p:pic>
      <p:sp>
        <p:nvSpPr>
          <p:cNvPr id="6" name="矩形 5"/>
          <p:cNvSpPr/>
          <p:nvPr userDrawn="1"/>
        </p:nvSpPr>
        <p:spPr bwMode="auto">
          <a:xfrm>
            <a:off x="1" y="548760"/>
            <a:ext cx="8263634" cy="720000"/>
          </a:xfrm>
          <a:prstGeom prst="rect">
            <a:avLst/>
          </a:prstGeom>
          <a:gradFill flip="none" rotWithShape="1">
            <a:gsLst>
              <a:gs pos="0">
                <a:srgbClr val="A3A3A3"/>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tIns="0" rIns="0" bIns="0" rtlCol="0" anchor="ctr"/>
          <a:lstStyle/>
          <a:p>
            <a:pPr algn="ctr" fontAlgn="auto">
              <a:spcBef>
                <a:spcPts val="0"/>
              </a:spcBef>
              <a:spcAft>
                <a:spcPts val="0"/>
              </a:spcAft>
            </a:pPr>
            <a:endParaRPr lang="zh-CN" altLang="en-US" sz="2000" dirty="0">
              <a:solidFill>
                <a:schemeClr val="bg1"/>
              </a:solidFill>
              <a:latin typeface="微软雅黑" pitchFamily="34" charset="-122"/>
              <a:ea typeface="微软雅黑" pitchFamily="34" charset="-122"/>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63634" y="548760"/>
            <a:ext cx="880367" cy="720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pic>
      <p:sp>
        <p:nvSpPr>
          <p:cNvPr id="10" name="矩形 9"/>
          <p:cNvSpPr/>
          <p:nvPr userDrawn="1"/>
        </p:nvSpPr>
        <p:spPr>
          <a:xfrm>
            <a:off x="5573116"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主要技术内容及创新点</a:t>
            </a:r>
          </a:p>
        </p:txBody>
      </p:sp>
      <p:sp>
        <p:nvSpPr>
          <p:cNvPr id="9"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32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44818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三章">
    <p:spTree>
      <p:nvGrpSpPr>
        <p:cNvPr id="1" name=""/>
        <p:cNvGrpSpPr/>
        <p:nvPr/>
      </p:nvGrpSpPr>
      <p:grpSpPr>
        <a:xfrm>
          <a:off x="0" y="0"/>
          <a:ext cx="0" cy="0"/>
          <a:chOff x="0" y="0"/>
          <a:chExt cx="0" cy="0"/>
        </a:xfrm>
      </p:grpSpPr>
      <p:pic>
        <p:nvPicPr>
          <p:cNvPr id="14" name="图片 13"/>
          <p:cNvPicPr>
            <a:picLocks/>
          </p:cNvPicPr>
          <p:nvPr userDrawn="1"/>
        </p:nvPicPr>
        <p:blipFill rotWithShape="1">
          <a:blip r:embed="rId2" cstate="print">
            <a:extLst>
              <a:ext uri="{28A0092B-C50C-407E-A947-70E740481C1C}">
                <a14:useLocalDpi xmlns:a14="http://schemas.microsoft.com/office/drawing/2010/main" val="0"/>
              </a:ext>
            </a:extLst>
          </a:blip>
          <a:srcRect r="17994"/>
          <a:stretch/>
        </p:blipFill>
        <p:spPr>
          <a:xfrm>
            <a:off x="5436097" y="0"/>
            <a:ext cx="3707904" cy="504000"/>
          </a:xfrm>
          <a:prstGeom prst="rect">
            <a:avLst/>
          </a:prstGeom>
        </p:spPr>
      </p:pic>
      <p:sp>
        <p:nvSpPr>
          <p:cNvPr id="15" name="矩形 14"/>
          <p:cNvSpPr/>
          <p:nvPr userDrawn="1"/>
        </p:nvSpPr>
        <p:spPr>
          <a:xfrm>
            <a:off x="5677119" y="-45992"/>
            <a:ext cx="3791426"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知识产权及第三方评价</a:t>
            </a:r>
          </a:p>
        </p:txBody>
      </p:sp>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7"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653809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第四章">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17"/>
          <a:stretch/>
        </p:blipFill>
        <p:spPr>
          <a:xfrm>
            <a:off x="5112001" y="0"/>
            <a:ext cx="4054611" cy="504000"/>
          </a:xfrm>
          <a:prstGeom prst="rect">
            <a:avLst/>
          </a:prstGeom>
        </p:spPr>
      </p:pic>
      <p:sp>
        <p:nvSpPr>
          <p:cNvPr id="10" name="矩形 9"/>
          <p:cNvSpPr/>
          <p:nvPr userDrawn="1"/>
        </p:nvSpPr>
        <p:spPr>
          <a:xfrm>
            <a:off x="5285085"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应用推广与社会经济效益</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2"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63079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0351" y="296863"/>
            <a:ext cx="24606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B12EAD07-3649-40B6-8A1B-A5916B3E0355}"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C61A084-2EC8-42C0-97A8-1D0A29376E3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841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8B703AB-D6E4-42CA-8785-6472491D3640}"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F4EB158-BB4E-47F7-BDAC-59CD0E6A1A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3975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7D6AE90-A8EA-4CA1-91E7-13FC85B7EAC3}"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1459745-6C80-4CBE-A08F-132748F6267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546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74EE1FA-709B-4F1B-A291-1643C1E6E064}"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8DD658D-C2B8-4A4D-AE1F-B827CBE244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4846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7CA2068-6467-450C-8104-07E820186CD2}"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75AFD7C6-4ED2-43CF-8CB8-9976826B75F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9543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C38FE45-89EF-4544-91C8-BB1F655ADC0E}"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4650C679-DBEC-4C3C-8FEB-2F486ABE076A}" type="slidenum">
              <a:rPr lang="zh-CN" altLang="en-US">
                <a:solidFill>
                  <a:prstClr val="black">
                    <a:tint val="75000"/>
                  </a:prstClr>
                </a:solidFill>
              </a:rPr>
              <a:pPr>
                <a:defRPr/>
              </a:pPr>
              <a:t>‹#›</a:t>
            </a:fld>
            <a:endParaRPr lang="zh-CN" altLang="en-US">
              <a:solidFill>
                <a:prstClr val="black">
                  <a:tint val="75000"/>
                </a:prstClr>
              </a:solidFill>
            </a:endParaRPr>
          </a:p>
        </p:txBody>
      </p:sp>
      <p:pic>
        <p:nvPicPr>
          <p:cNvPr id="6" name="Picture 21"/>
          <p:cNvPicPr>
            <a:picLocks noChangeAspect="1" noChangeArrowheads="1"/>
          </p:cNvPicPr>
          <p:nvPr userDrawn="1"/>
        </p:nvPicPr>
        <p:blipFill>
          <a:blip r:embed="rId2" cstate="print"/>
          <a:srcRect/>
          <a:stretch>
            <a:fillRect/>
          </a:stretch>
        </p:blipFill>
        <p:spPr bwMode="auto">
          <a:xfrm>
            <a:off x="7599364" y="6308727"/>
            <a:ext cx="1336675" cy="479425"/>
          </a:xfrm>
          <a:prstGeom prst="rect">
            <a:avLst/>
          </a:prstGeom>
          <a:noFill/>
          <a:ln w="9525">
            <a:noFill/>
            <a:miter lim="800000"/>
            <a:headEnd/>
            <a:tailEnd/>
          </a:ln>
        </p:spPr>
      </p:pic>
    </p:spTree>
    <p:extLst>
      <p:ext uri="{BB962C8B-B14F-4D97-AF65-F5344CB8AC3E}">
        <p14:creationId xmlns:p14="http://schemas.microsoft.com/office/powerpoint/2010/main" val="396141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bwMode="white">
          <a:xfrm>
            <a:off x="-508" y="728700"/>
            <a:ext cx="9144000" cy="6129300"/>
          </a:xfrm>
          <a:prstGeom prst="rect">
            <a:avLst/>
          </a:prstGeom>
          <a:solidFill>
            <a:schemeClr val="bg1"/>
          </a:solidFill>
          <a:ln>
            <a:solidFill>
              <a:schemeClr val="bg1"/>
            </a:solidFill>
            <a:headEnd/>
            <a:tailEnd/>
          </a:ln>
        </p:spPr>
        <p:style>
          <a:lnRef idx="1">
            <a:schemeClr val="accent6"/>
          </a:lnRef>
          <a:fillRef idx="3">
            <a:schemeClr val="accent6"/>
          </a:fillRef>
          <a:effectRef idx="2">
            <a:schemeClr val="accent6"/>
          </a:effectRef>
          <a:fontRef idx="minor">
            <a:schemeClr val="lt1"/>
          </a:fontRef>
        </p:style>
        <p:txBody>
          <a:bodyPr rtlCol="0" anchor="ctr"/>
          <a:lstStyle/>
          <a:p>
            <a:pPr algn="ctr">
              <a:lnSpc>
                <a:spcPts val="2000"/>
              </a:lnSpc>
            </a:pPr>
            <a:endParaRPr lang="zh-CN" altLang="en-US" sz="2000" dirty="0">
              <a:solidFill>
                <a:schemeClr val="bg1"/>
              </a:solidFill>
              <a:latin typeface="黑体" pitchFamily="49" charset="-122"/>
              <a:ea typeface="黑体" pitchFamily="49" charset="-122"/>
            </a:endParaRPr>
          </a:p>
        </p:txBody>
      </p:sp>
      <p:sp>
        <p:nvSpPr>
          <p:cNvPr id="2" name="日期占位符 3"/>
          <p:cNvSpPr>
            <a:spLocks noGrp="1"/>
          </p:cNvSpPr>
          <p:nvPr>
            <p:ph type="dt" sz="half" idx="10"/>
          </p:nvPr>
        </p:nvSpPr>
        <p:spPr/>
        <p:txBody>
          <a:bodyPr/>
          <a:lstStyle>
            <a:lvl1pPr>
              <a:defRPr/>
            </a:lvl1pPr>
          </a:lstStyle>
          <a:p>
            <a:pPr>
              <a:defRPr/>
            </a:pPr>
            <a:fld id="{BAAEC783-8C19-42CD-985D-9DB0F38B9685}"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B6EC62D-82B2-4140-AC5C-CF07B6B49294}"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6" name="直接连接符 5"/>
          <p:cNvCxnSpPr/>
          <p:nvPr userDrawn="1"/>
        </p:nvCxnSpPr>
        <p:spPr>
          <a:xfrm>
            <a:off x="-508" y="72870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接连接符 6"/>
          <p:cNvCxnSpPr/>
          <p:nvPr userDrawn="1"/>
        </p:nvCxnSpPr>
        <p:spPr>
          <a:xfrm>
            <a:off x="0" y="750734"/>
            <a:ext cx="7096204" cy="0"/>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81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6FA097-5CF7-41C0-B65A-CF2707F5EF95}"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3A9639-1D3D-4608-9EDE-3DEF02E73DB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9044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F3BAD56-4F85-4F27-9B1E-A2911902D2F0}" type="datetime1">
              <a:rPr lang="zh-CN" altLang="en-US" smtClean="0">
                <a:solidFill>
                  <a:prstClr val="black">
                    <a:tint val="75000"/>
                  </a:prstClr>
                </a:solidFill>
              </a:rPr>
              <a:pPr>
                <a:defRPr/>
              </a:pPr>
              <a:t>2020/12/2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B38C6ED-52A2-4B0A-A9F8-9F28AA17378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68334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2pPr>
      <a:lvl3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3pPr>
      <a:lvl4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4pPr>
      <a:lvl5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5pPr>
      <a:lvl6pPr marL="457200" algn="ctr" rtl="0" fontAlgn="base">
        <a:spcBef>
          <a:spcPct val="0"/>
        </a:spcBef>
        <a:spcAft>
          <a:spcPct val="0"/>
        </a:spcAft>
        <a:defRPr sz="4400">
          <a:solidFill>
            <a:schemeClr val="tx1"/>
          </a:solidFill>
          <a:latin typeface="Calibri" pitchFamily="34" charset="0"/>
          <a:ea typeface="方正粗宋简体" pitchFamily="65" charset="-122"/>
        </a:defRPr>
      </a:lvl6pPr>
      <a:lvl7pPr marL="914400" algn="ctr" rtl="0" fontAlgn="base">
        <a:spcBef>
          <a:spcPct val="0"/>
        </a:spcBef>
        <a:spcAft>
          <a:spcPct val="0"/>
        </a:spcAft>
        <a:defRPr sz="4400">
          <a:solidFill>
            <a:schemeClr val="tx1"/>
          </a:solidFill>
          <a:latin typeface="Calibri" pitchFamily="34" charset="0"/>
          <a:ea typeface="方正粗宋简体" pitchFamily="65" charset="-122"/>
        </a:defRPr>
      </a:lvl7pPr>
      <a:lvl8pPr marL="1371600" algn="ctr" rtl="0" fontAlgn="base">
        <a:spcBef>
          <a:spcPct val="0"/>
        </a:spcBef>
        <a:spcAft>
          <a:spcPct val="0"/>
        </a:spcAft>
        <a:defRPr sz="4400">
          <a:solidFill>
            <a:schemeClr val="tx1"/>
          </a:solidFill>
          <a:latin typeface="Calibri" pitchFamily="34" charset="0"/>
          <a:ea typeface="方正粗宋简体" pitchFamily="65" charset="-122"/>
        </a:defRPr>
      </a:lvl8pPr>
      <a:lvl9pPr marL="1828800" algn="ctr" rtl="0" fontAlgn="base">
        <a:spcBef>
          <a:spcPct val="0"/>
        </a:spcBef>
        <a:spcAft>
          <a:spcPct val="0"/>
        </a:spcAft>
        <a:defRPr sz="4400">
          <a:solidFill>
            <a:schemeClr val="tx1"/>
          </a:solidFill>
          <a:latin typeface="Calibri" pitchFamily="34" charset="0"/>
          <a:ea typeface="方正粗宋简体" pitchFamily="65"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50.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92" y="1583996"/>
            <a:ext cx="9144000" cy="16557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文本框 18"/>
          <p:cNvSpPr txBox="1"/>
          <p:nvPr/>
        </p:nvSpPr>
        <p:spPr>
          <a:xfrm>
            <a:off x="-5693" y="2001010"/>
            <a:ext cx="9144000" cy="830997"/>
          </a:xfrm>
          <a:prstGeom prst="rect">
            <a:avLst/>
          </a:prstGeom>
          <a:noFill/>
        </p:spPr>
        <p:txBody>
          <a:bodyPr>
            <a:spAutoFit/>
          </a:bodyPr>
          <a:lstStyle>
            <a:defPPr>
              <a:defRPr lang="zh-CN"/>
            </a:defPPr>
            <a:lvl1pPr>
              <a:defRPr sz="2200" b="1">
                <a:ln/>
                <a:solidFill>
                  <a:srgbClr val="FFFF00"/>
                </a:solidFill>
                <a:effectLst>
                  <a:outerShdw blurRad="38100" dist="19050" dir="2700000" algn="tl" rotWithShape="0">
                    <a:prstClr val="black">
                      <a:lumMod val="50000"/>
                      <a:alpha val="40000"/>
                    </a:prstClr>
                  </a:outerShdw>
                </a:effectLst>
                <a:latin typeface="黑体" panose="02010609060101010101" pitchFamily="49" charset="-122"/>
                <a:ea typeface="黑体" panose="02010609060101010101" pitchFamily="49" charset="-122"/>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algn="ctr">
              <a:defRPr/>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论文汇报</a:t>
            </a:r>
          </a:p>
        </p:txBody>
      </p:sp>
      <p:sp>
        <p:nvSpPr>
          <p:cNvPr id="56324" name="文本框 6"/>
          <p:cNvSpPr txBox="1">
            <a:spLocks noChangeArrowheads="1"/>
          </p:cNvSpPr>
          <p:nvPr/>
        </p:nvSpPr>
        <p:spPr bwMode="auto">
          <a:xfrm>
            <a:off x="3178137" y="5729880"/>
            <a:ext cx="2880321" cy="581057"/>
          </a:xfrm>
          <a:prstGeom prst="rect">
            <a:avLst/>
          </a:prstGeom>
          <a:noFill/>
          <a:ln w="9525">
            <a:noFill/>
            <a:miter lim="800000"/>
            <a:headEnd/>
            <a:tailEnd/>
          </a:ln>
        </p:spPr>
        <p:txBody>
          <a:bodyPr wrap="square">
            <a:spAutoFit/>
          </a:bodyPr>
          <a:lstStyle/>
          <a:p>
            <a:pPr algn="ctr">
              <a:lnSpc>
                <a:spcPct val="150000"/>
              </a:lnSpc>
            </a:pPr>
            <a:r>
              <a:rPr lang="en-US" altLang="zh-CN" sz="2400" dirty="0">
                <a:solidFill>
                  <a:schemeClr val="tx2">
                    <a:lumMod val="75000"/>
                  </a:schemeClr>
                </a:solidFill>
                <a:latin typeface="微软雅黑" pitchFamily="34" charset="-122"/>
                <a:ea typeface="微软雅黑" pitchFamily="34" charset="-122"/>
              </a:rPr>
              <a:t>2020</a:t>
            </a:r>
            <a:r>
              <a:rPr lang="zh-CN" altLang="en-US" sz="2400" dirty="0">
                <a:solidFill>
                  <a:schemeClr val="tx2">
                    <a:lumMod val="75000"/>
                  </a:schemeClr>
                </a:solidFill>
                <a:latin typeface="微软雅黑" pitchFamily="34" charset="-122"/>
                <a:ea typeface="微软雅黑" pitchFamily="34" charset="-122"/>
              </a:rPr>
              <a:t>年</a:t>
            </a:r>
            <a:r>
              <a:rPr lang="en-US" altLang="zh-CN" sz="2400" dirty="0">
                <a:solidFill>
                  <a:schemeClr val="tx2">
                    <a:lumMod val="75000"/>
                  </a:schemeClr>
                </a:solidFill>
                <a:latin typeface="微软雅黑" pitchFamily="34" charset="-122"/>
                <a:ea typeface="微软雅黑" pitchFamily="34" charset="-122"/>
              </a:rPr>
              <a:t>12</a:t>
            </a:r>
            <a:r>
              <a:rPr lang="zh-CN" altLang="en-US" sz="2400" dirty="0">
                <a:solidFill>
                  <a:schemeClr val="tx2">
                    <a:lumMod val="75000"/>
                  </a:schemeClr>
                </a:solidFill>
                <a:latin typeface="微软雅黑" pitchFamily="34" charset="-122"/>
                <a:ea typeface="微软雅黑" pitchFamily="34" charset="-122"/>
              </a:rPr>
              <a:t>月</a:t>
            </a:r>
            <a:r>
              <a:rPr lang="en-US" altLang="zh-CN" sz="2400" dirty="0">
                <a:solidFill>
                  <a:schemeClr val="tx2">
                    <a:lumMod val="75000"/>
                  </a:schemeClr>
                </a:solidFill>
                <a:latin typeface="微软雅黑" pitchFamily="34" charset="-122"/>
                <a:ea typeface="微软雅黑" pitchFamily="34" charset="-122"/>
              </a:rPr>
              <a:t>4</a:t>
            </a:r>
            <a:r>
              <a:rPr lang="zh-CN" altLang="en-US" sz="2400" dirty="0">
                <a:solidFill>
                  <a:schemeClr val="tx2">
                    <a:lumMod val="75000"/>
                  </a:schemeClr>
                </a:solidFill>
                <a:latin typeface="微软雅黑" pitchFamily="34" charset="-122"/>
                <a:ea typeface="微软雅黑" pitchFamily="34" charset="-122"/>
              </a:rPr>
              <a:t>日</a:t>
            </a:r>
          </a:p>
        </p:txBody>
      </p:sp>
      <p:pic>
        <p:nvPicPr>
          <p:cNvPr id="56326" name="图片 7" descr="屏幕剪辑"/>
          <p:cNvPicPr>
            <a:picLocks noChangeAspect="1"/>
          </p:cNvPicPr>
          <p:nvPr/>
        </p:nvPicPr>
        <p:blipFill>
          <a:blip r:embed="rId3"/>
          <a:srcRect/>
          <a:stretch>
            <a:fillRect/>
          </a:stretch>
        </p:blipFill>
        <p:spPr bwMode="auto">
          <a:xfrm>
            <a:off x="6804248" y="427947"/>
            <a:ext cx="2119313" cy="742950"/>
          </a:xfrm>
          <a:prstGeom prst="rect">
            <a:avLst/>
          </a:prstGeom>
          <a:noFill/>
          <a:ln w="9525">
            <a:noFill/>
            <a:miter lim="800000"/>
            <a:headEnd/>
            <a:tailEnd/>
          </a:ln>
        </p:spPr>
      </p:pic>
      <p:sp>
        <p:nvSpPr>
          <p:cNvPr id="7" name="文本框 6"/>
          <p:cNvSpPr txBox="1">
            <a:spLocks noChangeArrowheads="1"/>
          </p:cNvSpPr>
          <p:nvPr/>
        </p:nvSpPr>
        <p:spPr bwMode="auto">
          <a:xfrm>
            <a:off x="2333029" y="4306918"/>
            <a:ext cx="4466556" cy="646331"/>
          </a:xfrm>
          <a:prstGeom prst="rect">
            <a:avLst/>
          </a:prstGeom>
          <a:noFill/>
          <a:ln w="9525">
            <a:noFill/>
            <a:miter lim="800000"/>
            <a:headEnd/>
            <a:tailEnd/>
          </a:ln>
        </p:spPr>
        <p:txBody>
          <a:bodyPr wrap="square">
            <a:spAutoFit/>
          </a:bodyPr>
          <a:lstStyle/>
          <a:p>
            <a:pPr algn="dist"/>
            <a:r>
              <a:rPr lang="zh-CN" altLang="en-US" sz="3600" dirty="0">
                <a:solidFill>
                  <a:schemeClr val="tx2">
                    <a:lumMod val="75000"/>
                  </a:schemeClr>
                </a:solidFill>
                <a:latin typeface="黑体" panose="02010609060101010101" pitchFamily="49" charset="-122"/>
                <a:ea typeface="黑体" panose="02010609060101010101" pitchFamily="49" charset="-122"/>
              </a:rPr>
              <a:t>计算机与信息学院</a:t>
            </a:r>
            <a:endParaRPr lang="en-US" altLang="zh-CN" sz="3600" dirty="0">
              <a:solidFill>
                <a:schemeClr val="tx2">
                  <a:lumMod val="75000"/>
                </a:schemeClr>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730548B9-D63E-4F1B-9081-471B4E5C887E}"/>
              </a:ext>
            </a:extLst>
          </p:cNvPr>
          <p:cNvSpPr txBox="1">
            <a:spLocks noChangeArrowheads="1"/>
          </p:cNvSpPr>
          <p:nvPr/>
        </p:nvSpPr>
        <p:spPr bwMode="auto">
          <a:xfrm>
            <a:off x="3611299" y="5083549"/>
            <a:ext cx="2013995" cy="584775"/>
          </a:xfrm>
          <a:prstGeom prst="rect">
            <a:avLst/>
          </a:prstGeom>
          <a:noFill/>
          <a:ln w="9525">
            <a:noFill/>
            <a:miter lim="800000"/>
            <a:headEnd/>
            <a:tailEnd/>
          </a:ln>
        </p:spPr>
        <p:txBody>
          <a:bodyPr wrap="square">
            <a:spAutoFit/>
          </a:bodyPr>
          <a:lstStyle/>
          <a:p>
            <a:pPr algn="dist"/>
            <a:r>
              <a:rPr lang="zh-CN" altLang="en-US" sz="3200" dirty="0">
                <a:solidFill>
                  <a:schemeClr val="tx2">
                    <a:lumMod val="75000"/>
                  </a:schemeClr>
                </a:solidFill>
                <a:latin typeface="黑体" panose="02010609060101010101" pitchFamily="49" charset="-122"/>
                <a:ea typeface="黑体" panose="02010609060101010101" pitchFamily="49" charset="-122"/>
              </a:rPr>
              <a:t>高逸飞</a:t>
            </a:r>
            <a:endParaRPr lang="en-US" altLang="zh-CN" sz="3200" dirty="0">
              <a:solidFill>
                <a:schemeClr val="tx2">
                  <a:lumMod val="7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Instance Encoder</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147919" y="915971"/>
            <a:ext cx="8869678" cy="57094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l">
              <a:buNone/>
            </a:pPr>
            <a:r>
              <a:rPr kumimoji="1" lang="zh-CN" altLang="en-US" sz="2400" b="0" kern="0" dirty="0">
                <a:solidFill>
                  <a:srgbClr val="292929"/>
                </a:solidFill>
                <a:ea typeface="宋体" panose="02010600030101010101" pitchFamily="2" charset="-122"/>
              </a:rPr>
              <a:t>对给出的实例</a:t>
            </a:r>
            <a:r>
              <a:rPr kumimoji="1" lang="en-US" altLang="zh-CN" sz="2400" b="0" kern="0" dirty="0">
                <a:solidFill>
                  <a:srgbClr val="292929"/>
                </a:solidFill>
                <a:ea typeface="宋体" panose="02010600030101010101" pitchFamily="2" charset="-122"/>
              </a:rPr>
              <a:t>x</a:t>
            </a:r>
            <a:r>
              <a:rPr kumimoji="1" lang="zh-CN" altLang="en-US" sz="2400" b="0" kern="0" dirty="0">
                <a:solidFill>
                  <a:srgbClr val="292929"/>
                </a:solidFill>
                <a:ea typeface="宋体" panose="02010600030101010101" pitchFamily="2" charset="-122"/>
              </a:rPr>
              <a:t>，应用卷积神经网络将原始实例编码为连续的低维嵌入向量</a:t>
            </a:r>
            <a:r>
              <a:rPr kumimoji="1" lang="en-US" altLang="zh-CN" sz="2400" b="0" kern="0" dirty="0">
                <a:solidFill>
                  <a:srgbClr val="292929"/>
                </a:solidFill>
                <a:ea typeface="宋体" panose="02010600030101010101" pitchFamily="2" charset="-122"/>
              </a:rPr>
              <a:t>x</a:t>
            </a:r>
            <a:r>
              <a:rPr kumimoji="1" lang="zh-CN" altLang="en-US" sz="2400" b="0" kern="0" dirty="0">
                <a:solidFill>
                  <a:srgbClr val="292929"/>
                </a:solidFill>
                <a:ea typeface="宋体" panose="02010600030101010101" pitchFamily="2" charset="-122"/>
              </a:rPr>
              <a:t>，由嵌入层和编码层组成。</a:t>
            </a:r>
            <a:endParaRPr kumimoji="1" lang="en-US" altLang="zh-CN" sz="2400" b="0" kern="0" dirty="0">
              <a:solidFill>
                <a:srgbClr val="292929"/>
              </a:solidFill>
              <a:ea typeface="宋体" panose="02010600030101010101" pitchFamily="2" charset="-122"/>
            </a:endParaRPr>
          </a:p>
          <a:p>
            <a:pPr marL="0" indent="0" algn="l">
              <a:buNone/>
            </a:pPr>
            <a:r>
              <a:rPr kumimoji="1" lang="en-US" altLang="zh-CN" sz="2400" b="0" kern="0" dirty="0">
                <a:solidFill>
                  <a:srgbClr val="292929"/>
                </a:solidFill>
                <a:ea typeface="宋体" panose="02010600030101010101" pitchFamily="2" charset="-122"/>
              </a:rPr>
              <a:t>Embedding layer</a:t>
            </a:r>
            <a:r>
              <a:rPr kumimoji="1" lang="zh-CN" altLang="en-US" sz="2400" b="0" kern="0" dirty="0">
                <a:solidFill>
                  <a:srgbClr val="292929"/>
                </a:solidFill>
                <a:ea typeface="宋体" panose="02010600030101010101" pitchFamily="2" charset="-122"/>
              </a:rPr>
              <a:t>：嵌入层用于将实例中的离散单词映射为连续的输入嵌入。由于与实体越近，对关系的确定越有影响，采用了位置嵌入的方法。通过将单词嵌入和位置嵌入连接起来，可以实现对每个单词的最终输入嵌入。</a:t>
            </a:r>
            <a:endParaRPr kumimoji="1" lang="en-US" altLang="zh-CN" sz="2400" b="0" kern="0" dirty="0">
              <a:solidFill>
                <a:srgbClr val="292929"/>
              </a:solidFill>
              <a:ea typeface="宋体" panose="02010600030101010101" pitchFamily="2" charset="-122"/>
            </a:endParaRPr>
          </a:p>
        </p:txBody>
      </p:sp>
      <p:pic>
        <p:nvPicPr>
          <p:cNvPr id="6" name="图片 5">
            <a:extLst>
              <a:ext uri="{FF2B5EF4-FFF2-40B4-BE49-F238E27FC236}">
                <a16:creationId xmlns:a16="http://schemas.microsoft.com/office/drawing/2014/main" id="{9166BBFA-881D-48E5-8783-BAFE2E181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256" y="3227518"/>
            <a:ext cx="4895850" cy="876300"/>
          </a:xfrm>
          <a:prstGeom prst="rect">
            <a:avLst/>
          </a:prstGeom>
        </p:spPr>
      </p:pic>
      <p:sp>
        <p:nvSpPr>
          <p:cNvPr id="7" name="文本框 6">
            <a:extLst>
              <a:ext uri="{FF2B5EF4-FFF2-40B4-BE49-F238E27FC236}">
                <a16:creationId xmlns:a16="http://schemas.microsoft.com/office/drawing/2014/main" id="{D2237754-1568-4945-AF71-25CE2CF44394}"/>
              </a:ext>
            </a:extLst>
          </p:cNvPr>
          <p:cNvSpPr txBox="1"/>
          <p:nvPr/>
        </p:nvSpPr>
        <p:spPr>
          <a:xfrm>
            <a:off x="147919" y="4153783"/>
            <a:ext cx="8869678" cy="1107996"/>
          </a:xfrm>
          <a:prstGeom prst="rect">
            <a:avLst/>
          </a:prstGeom>
          <a:noFill/>
        </p:spPr>
        <p:txBody>
          <a:bodyPr wrap="squar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Encoding Layer: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input embedding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该模型利用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去提取特征，生成最后的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instance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特征向量</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t>。</a:t>
            </a:r>
            <a:endParaRPr lang="en-US" altLang="zh-CN" dirty="0"/>
          </a:p>
          <a:p>
            <a:endParaRPr lang="zh-CN" altLang="en-US" dirty="0"/>
          </a:p>
        </p:txBody>
      </p:sp>
      <p:pic>
        <p:nvPicPr>
          <p:cNvPr id="9" name="图片 8">
            <a:extLst>
              <a:ext uri="{FF2B5EF4-FFF2-40B4-BE49-F238E27FC236}">
                <a16:creationId xmlns:a16="http://schemas.microsoft.com/office/drawing/2014/main" id="{F5E7B30C-7EA5-410E-918C-661C7DF4F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120" y="4707781"/>
            <a:ext cx="3295426" cy="1346123"/>
          </a:xfrm>
          <a:prstGeom prst="rect">
            <a:avLst/>
          </a:prstGeom>
        </p:spPr>
      </p:pic>
      <p:sp>
        <p:nvSpPr>
          <p:cNvPr id="10" name="文本框 9">
            <a:extLst>
              <a:ext uri="{FF2B5EF4-FFF2-40B4-BE49-F238E27FC236}">
                <a16:creationId xmlns:a16="http://schemas.microsoft.com/office/drawing/2014/main" id="{1AB8F8DC-3DAB-4FB9-AEC9-0F23195953D4}"/>
              </a:ext>
            </a:extLst>
          </p:cNvPr>
          <p:cNvSpPr txBox="1"/>
          <p:nvPr/>
        </p:nvSpPr>
        <p:spPr>
          <a:xfrm>
            <a:off x="147919" y="5966551"/>
            <a:ext cx="8780929"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为简单起见，用        来表示实例编码操作，包括嵌入层和编码层。</a:t>
            </a:r>
          </a:p>
        </p:txBody>
      </p:sp>
      <p:pic>
        <p:nvPicPr>
          <p:cNvPr id="13" name="图片 12">
            <a:extLst>
              <a:ext uri="{FF2B5EF4-FFF2-40B4-BE49-F238E27FC236}">
                <a16:creationId xmlns:a16="http://schemas.microsoft.com/office/drawing/2014/main" id="{474D359E-439E-4F16-AC9C-31E5FE42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2175" y="6023105"/>
            <a:ext cx="1132634" cy="328146"/>
          </a:xfrm>
          <a:prstGeom prst="rect">
            <a:avLst/>
          </a:prstGeom>
        </p:spPr>
      </p:pic>
    </p:spTree>
    <p:extLst>
      <p:ext uri="{BB962C8B-B14F-4D97-AF65-F5344CB8AC3E}">
        <p14:creationId xmlns:p14="http://schemas.microsoft.com/office/powerpoint/2010/main" val="106971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原型网络</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137161"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marR="0" lvl="0" indent="0" algn="l" defTabSz="914400" rtl="0" eaLnBrk="0" fontAlgn="base" latinLnBrk="0" hangingPunct="0">
              <a:lnSpc>
                <a:spcPct val="150000"/>
              </a:lnSpc>
              <a:spcBef>
                <a:spcPts val="300"/>
              </a:spcBef>
              <a:spcAft>
                <a:spcPct val="0"/>
              </a:spcAft>
              <a:buClr>
                <a:srgbClr val="CC6600"/>
              </a:buClr>
              <a:buSzPct val="70000"/>
              <a:buNone/>
              <a:tabLst/>
              <a:defRPr/>
            </a:pPr>
            <a:r>
              <a:rPr kumimoji="1" lang="zh-CN" altLang="en-US" sz="2400" b="0" kern="0" dirty="0">
                <a:solidFill>
                  <a:srgbClr val="292929"/>
                </a:solidFill>
                <a:latin typeface="宋体" panose="02010600030101010101" pitchFamily="2" charset="-122"/>
                <a:ea typeface="宋体" panose="02010600030101010101" pitchFamily="2" charset="-122"/>
              </a:rPr>
              <a:t>原型网络的主要思想是用一个向量，也叫原型，来表示每一个关系，计算原型的一般方法是对支持集中每一个关系的实例嵌入求平均值。</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2173617A-0FA9-43D4-9D0D-8C88B0F97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682" y="2072192"/>
            <a:ext cx="2428875" cy="1143000"/>
          </a:xfrm>
          <a:prstGeom prst="rect">
            <a:avLst/>
          </a:prstGeom>
        </p:spPr>
      </p:pic>
      <p:sp>
        <p:nvSpPr>
          <p:cNvPr id="7" name="文本框 6">
            <a:extLst>
              <a:ext uri="{FF2B5EF4-FFF2-40B4-BE49-F238E27FC236}">
                <a16:creationId xmlns:a16="http://schemas.microsoft.com/office/drawing/2014/main" id="{6C7F7EE7-9FCE-4409-A1FD-9C169E96C0C5}"/>
              </a:ext>
            </a:extLst>
          </p:cNvPr>
          <p:cNvSpPr txBox="1"/>
          <p:nvPr/>
        </p:nvSpPr>
        <p:spPr>
          <a:xfrm>
            <a:off x="215153" y="3127786"/>
            <a:ext cx="8791686"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对于</a:t>
            </a:r>
            <a:r>
              <a:rPr lang="en-US" altLang="zh-CN" sz="2400" dirty="0">
                <a:latin typeface="宋体" panose="02010600030101010101" pitchFamily="2" charset="-122"/>
                <a:ea typeface="宋体" panose="02010600030101010101" pitchFamily="2" charset="-122"/>
              </a:rPr>
              <a:t>query</a:t>
            </a:r>
            <a:r>
              <a:rPr lang="zh-CN" altLang="en-US" sz="2400" dirty="0">
                <a:latin typeface="宋体" panose="02010600030101010101" pitchFamily="2" charset="-122"/>
                <a:ea typeface="宋体" panose="02010600030101010101" pitchFamily="2" charset="-122"/>
              </a:rPr>
              <a:t>集合中的实例，采用以下公式进行计算。</a:t>
            </a:r>
          </a:p>
        </p:txBody>
      </p:sp>
      <p:pic>
        <p:nvPicPr>
          <p:cNvPr id="13" name="图片 12">
            <a:extLst>
              <a:ext uri="{FF2B5EF4-FFF2-40B4-BE49-F238E27FC236}">
                <a16:creationId xmlns:a16="http://schemas.microsoft.com/office/drawing/2014/main" id="{36276498-4204-49C8-95E7-A1BEEA9E21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677" y="3642809"/>
            <a:ext cx="5600700" cy="1595956"/>
          </a:xfrm>
          <a:prstGeom prst="rect">
            <a:avLst/>
          </a:prstGeom>
        </p:spPr>
      </p:pic>
      <p:sp>
        <p:nvSpPr>
          <p:cNvPr id="14" name="文本框 13">
            <a:extLst>
              <a:ext uri="{FF2B5EF4-FFF2-40B4-BE49-F238E27FC236}">
                <a16:creationId xmlns:a16="http://schemas.microsoft.com/office/drawing/2014/main" id="{6111B176-9207-4AC5-95C7-A4E6C142B8FE}"/>
              </a:ext>
            </a:extLst>
          </p:cNvPr>
          <p:cNvSpPr txBox="1"/>
          <p:nvPr/>
        </p:nvSpPr>
        <p:spPr>
          <a:xfrm>
            <a:off x="137161" y="4905487"/>
            <a:ext cx="8791686" cy="1130246"/>
          </a:xfrm>
          <a:prstGeom prst="rect">
            <a:avLst/>
          </a:prstGeom>
          <a:noFill/>
        </p:spPr>
        <p:txBody>
          <a:bodyPr wrap="square" rtlCol="0">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是对给定两个向量的距离函数。 距离函数有多种选择，但是欧氏距离优于其他距离函数。</a:t>
            </a:r>
          </a:p>
        </p:txBody>
      </p:sp>
      <p:pic>
        <p:nvPicPr>
          <p:cNvPr id="4" name="图片 3">
            <a:extLst>
              <a:ext uri="{FF2B5EF4-FFF2-40B4-BE49-F238E27FC236}">
                <a16:creationId xmlns:a16="http://schemas.microsoft.com/office/drawing/2014/main" id="{4E01CF03-C596-46A2-947C-8980911047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3440" y="2329808"/>
            <a:ext cx="2371766" cy="1595955"/>
          </a:xfrm>
          <a:prstGeom prst="rect">
            <a:avLst/>
          </a:prstGeom>
        </p:spPr>
      </p:pic>
    </p:spTree>
    <p:extLst>
      <p:ext uri="{BB962C8B-B14F-4D97-AF65-F5344CB8AC3E}">
        <p14:creationId xmlns:p14="http://schemas.microsoft.com/office/powerpoint/2010/main" val="245631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混合注意力机制</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137161" y="927261"/>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lang="zh-CN" altLang="en-US" sz="2400" b="0" dirty="0">
                <a:ea typeface="宋体" panose="02010600030101010101" pitchFamily="2" charset="-122"/>
              </a:rPr>
              <a:t>混合注意力机制由两个模块组成，一个是</a:t>
            </a:r>
            <a:r>
              <a:rPr lang="en-US" altLang="zh-CN" sz="2400" b="0" dirty="0">
                <a:ea typeface="宋体" panose="02010600030101010101" pitchFamily="2" charset="-122"/>
              </a:rPr>
              <a:t>instance-level attention</a:t>
            </a:r>
            <a:r>
              <a:rPr lang="zh-CN" altLang="en-US" sz="2400" b="0" dirty="0">
                <a:ea typeface="宋体" panose="02010600030101010101" pitchFamily="2" charset="-122"/>
              </a:rPr>
              <a:t>模块，用于在支持集中选择信息更丰富的实例，另一个是</a:t>
            </a:r>
            <a:r>
              <a:rPr lang="en-US" altLang="zh-CN" sz="2400" b="0" dirty="0">
                <a:ea typeface="宋体" panose="02010600030101010101" pitchFamily="2" charset="-122"/>
              </a:rPr>
              <a:t>feature-level</a:t>
            </a:r>
            <a:r>
              <a:rPr lang="zh-CN" altLang="en-US" sz="2400" b="0" dirty="0">
                <a:ea typeface="宋体" panose="02010600030101010101" pitchFamily="2" charset="-122"/>
              </a:rPr>
              <a:t> </a:t>
            </a:r>
            <a:r>
              <a:rPr lang="en-US" altLang="zh-CN" sz="2400" b="0" dirty="0">
                <a:ea typeface="宋体" panose="02010600030101010101" pitchFamily="2" charset="-122"/>
              </a:rPr>
              <a:t>attention</a:t>
            </a:r>
            <a:r>
              <a:rPr lang="zh-CN" altLang="en-US" sz="2400" b="0" dirty="0">
                <a:ea typeface="宋体" panose="02010600030101010101" pitchFamily="2" charset="-122"/>
              </a:rPr>
              <a:t>模块，用于在距离函数中突出重要的维度。</a:t>
            </a:r>
            <a:endParaRPr lang="en-US" altLang="zh-CN" sz="2400" b="0" dirty="0">
              <a:ea typeface="宋体" panose="02010600030101010101" pitchFamily="2" charset="-122"/>
            </a:endParaRPr>
          </a:p>
          <a:p>
            <a:pPr marL="0" lvl="0" indent="0">
              <a:lnSpc>
                <a:spcPct val="150000"/>
              </a:lnSpc>
              <a:buNone/>
              <a:defRPr/>
            </a:pPr>
            <a:r>
              <a:rPr lang="en-US" altLang="zh-CN" sz="2400" b="0" dirty="0">
                <a:ea typeface="宋体" panose="02010600030101010101" pitchFamily="2" charset="-122"/>
              </a:rPr>
              <a:t>Instance-level attention</a:t>
            </a:r>
            <a:r>
              <a:rPr lang="zh-CN" altLang="en-US" sz="2400" b="0" dirty="0">
                <a:ea typeface="宋体" panose="02010600030101010101" pitchFamily="2" charset="-122"/>
              </a:rPr>
              <a:t>：为了提高原型网络的能力，提出了一个实例级注意模块，以集中注意力于查询相关的实例并且降低噪声的影响。当给定一个查询时，并不是所有的实例都是相等的，因此为每个实例表示赋予一个权值。</a:t>
            </a:r>
            <a:endParaRPr lang="en-US" altLang="zh-CN" sz="2400" b="0" dirty="0">
              <a:ea typeface="宋体" panose="02010600030101010101" pitchFamily="2" charset="-122"/>
            </a:endParaRPr>
          </a:p>
          <a:p>
            <a:pPr marL="0" lvl="0" indent="0">
              <a:lnSpc>
                <a:spcPct val="150000"/>
              </a:lnSpc>
              <a:buNone/>
              <a:defRPr/>
            </a:pPr>
            <a:endParaRPr lang="en-US" altLang="zh-CN" sz="2400" b="0" dirty="0">
              <a:ea typeface="宋体" panose="02010600030101010101" pitchFamily="2" charset="-122"/>
            </a:endParaRPr>
          </a:p>
        </p:txBody>
      </p:sp>
      <p:pic>
        <p:nvPicPr>
          <p:cNvPr id="5" name="图片 4">
            <a:extLst>
              <a:ext uri="{FF2B5EF4-FFF2-40B4-BE49-F238E27FC236}">
                <a16:creationId xmlns:a16="http://schemas.microsoft.com/office/drawing/2014/main" id="{E66D0605-9D27-4CC0-9DD5-025FA47C5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942" y="4471684"/>
            <a:ext cx="3148853" cy="2153697"/>
          </a:xfrm>
          <a:prstGeom prst="rect">
            <a:avLst/>
          </a:prstGeom>
        </p:spPr>
      </p:pic>
    </p:spTree>
    <p:extLst>
      <p:ext uri="{BB962C8B-B14F-4D97-AF65-F5344CB8AC3E}">
        <p14:creationId xmlns:p14="http://schemas.microsoft.com/office/powerpoint/2010/main" val="149957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混合注意力机制</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137161" y="927261"/>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lang="en-US" altLang="zh-CN" sz="2400" b="0" dirty="0">
                <a:ea typeface="宋体" panose="02010600030101010101" pitchFamily="2" charset="-122"/>
              </a:rPr>
              <a:t>Feature-level attention</a:t>
            </a:r>
            <a:r>
              <a:rPr lang="zh-CN" altLang="en-US" sz="2400" b="0" dirty="0">
                <a:ea typeface="宋体" panose="02010600030101010101" pitchFamily="2" charset="-122"/>
              </a:rPr>
              <a:t>：在计算空间距离时，特征层面的注意力会更多地关注那些具有较强识别性的特征维度，因此，采用了一个新的距离函数来代替普通的欧式距离。</a:t>
            </a:r>
            <a:endParaRPr lang="en-US" altLang="zh-CN" sz="2400" b="0" dirty="0">
              <a:ea typeface="宋体" panose="02010600030101010101" pitchFamily="2" charset="-122"/>
            </a:endParaRPr>
          </a:p>
        </p:txBody>
      </p:sp>
      <p:pic>
        <p:nvPicPr>
          <p:cNvPr id="7" name="图片 6">
            <a:extLst>
              <a:ext uri="{FF2B5EF4-FFF2-40B4-BE49-F238E27FC236}">
                <a16:creationId xmlns:a16="http://schemas.microsoft.com/office/drawing/2014/main" id="{3D1E2D0A-A7A3-4BC5-B4B5-B9041AE39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536" y="2116567"/>
            <a:ext cx="1880277" cy="4529015"/>
          </a:xfrm>
          <a:prstGeom prst="rect">
            <a:avLst/>
          </a:prstGeom>
        </p:spPr>
      </p:pic>
      <p:pic>
        <p:nvPicPr>
          <p:cNvPr id="9" name="图片 8">
            <a:extLst>
              <a:ext uri="{FF2B5EF4-FFF2-40B4-BE49-F238E27FC236}">
                <a16:creationId xmlns:a16="http://schemas.microsoft.com/office/drawing/2014/main" id="{B1B01CD5-FF91-4D3F-B4B3-D4BC1789E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964" y="2714065"/>
            <a:ext cx="3190875" cy="647700"/>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8D71599-88CF-493E-A82C-AE5C7BD79022}"/>
                  </a:ext>
                </a:extLst>
              </p:cNvPr>
              <p:cNvSpPr txBox="1"/>
              <p:nvPr/>
            </p:nvSpPr>
            <p:spPr>
              <a:xfrm>
                <a:off x="102579" y="3859306"/>
                <a:ext cx="6199093"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对于关系</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m:rPr>
                            <m:sty m:val="p"/>
                          </m:rPr>
                          <a:rPr lang="en-US" altLang="zh-CN" sz="2400" i="1">
                            <a:latin typeface="Cambria Math" panose="02040503050406030204" pitchFamily="18" charset="0"/>
                            <a:ea typeface="宋体" panose="02010600030101010101" pitchFamily="2" charset="-122"/>
                          </a:rPr>
                          <m:t>r</m:t>
                        </m:r>
                      </m:e>
                      <m:sub>
                        <m:r>
                          <a:rPr lang="en-US" altLang="zh-CN" sz="2400" b="0" i="1" smtClean="0">
                            <a:latin typeface="Cambria Math" panose="02040503050406030204" pitchFamily="18" charset="0"/>
                            <a:ea typeface="宋体" panose="02010600030101010101" pitchFamily="2" charset="-122"/>
                          </a:rPr>
                          <m:t>𝑖</m:t>
                        </m:r>
                      </m:sub>
                    </m:sSub>
                  </m:oMath>
                </a14:m>
                <a:r>
                  <a:rPr lang="zh-CN" altLang="en-US" sz="2400" dirty="0">
                    <a:latin typeface="宋体" panose="02010600030101010101" pitchFamily="2" charset="-122"/>
                    <a:ea typeface="宋体" panose="02010600030101010101" pitchFamily="2" charset="-122"/>
                  </a:rPr>
                  <a:t>，对其</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个样本的特征向量进行</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次卷积操作，得到</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𝑧</m:t>
                        </m:r>
                      </m:e>
                      <m:sub>
                        <m:r>
                          <a:rPr lang="en-US" altLang="zh-CN" sz="2400" i="1">
                            <a:latin typeface="Cambria Math" panose="02040503050406030204" pitchFamily="18" charset="0"/>
                            <a:ea typeface="宋体" panose="02010600030101010101" pitchFamily="2" charset="-122"/>
                          </a:rPr>
                          <m:t>𝑖</m:t>
                        </m:r>
                      </m:sub>
                    </m:sSub>
                    <m:r>
                      <a:rPr lang="zh-CN" altLang="en-US" sz="2400" i="1" smtClean="0">
                        <a:latin typeface="Cambria Math" panose="02040503050406030204" pitchFamily="18" charset="0"/>
                        <a:ea typeface="宋体" panose="02010600030101010101" pitchFamily="2" charset="-122"/>
                      </a:rPr>
                      <m:t>。</m:t>
                    </m:r>
                  </m:oMath>
                </a14:m>
                <a:endParaRPr lang="zh-CN" altLang="en-US" sz="24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68D71599-88CF-493E-A82C-AE5C7BD79022}"/>
                  </a:ext>
                </a:extLst>
              </p:cNvPr>
              <p:cNvSpPr txBox="1">
                <a:spLocks noRot="1" noChangeAspect="1" noMove="1" noResize="1" noEditPoints="1" noAdjustHandles="1" noChangeArrowheads="1" noChangeShapeType="1" noTextEdit="1"/>
              </p:cNvSpPr>
              <p:nvPr/>
            </p:nvSpPr>
            <p:spPr>
              <a:xfrm>
                <a:off x="102579" y="3859306"/>
                <a:ext cx="6199093" cy="830997"/>
              </a:xfrm>
              <a:prstGeom prst="rect">
                <a:avLst/>
              </a:prstGeom>
              <a:blipFill>
                <a:blip r:embed="rId5"/>
                <a:stretch>
                  <a:fillRect l="-1573" t="-8088" r="-1475" b="-13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577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实验一</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71438" y="882104"/>
            <a:ext cx="8869678" cy="641992"/>
          </a:xfrm>
          <a:prstGeom prst="rect">
            <a:avLst/>
          </a:prstGeom>
          <a:noFill/>
          <a:ln>
            <a:noFill/>
          </a:ln>
          <a:extLst>
            <a:ext uri="{909E8E84-426E-40dd-AFC4-6F175D3DCCD1}">
              <a14:hiddenFill xmlns="" xmlns:a14="http://schemas.microsoft.com/office/drawing/2010/main" xmlns:mc="http://schemas.openxmlformats.org/markup-compatibility/2006">
                <a:solidFill>
                  <a:srgbClr val="FFFFFF"/>
                </a:solidFill>
              </a14:hiddenFill>
            </a:ext>
            <a:ext uri="{91240B29-F687-4f45-9708-019B960494DF}">
              <a14:hiddenLine xmlns="" xmlns:a14="http://schemas.microsoft.com/office/drawing/2010/main" xmlns:mc="http://schemas.openxmlformats.org/markup-compatibility/2006"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为了表明混合注意力机制在有噪声的情况下能够让网络有较好的鲁棒性，实验故意标错一定比例的支持集实例作为噪声并采用了四种级别的噪声率：</a:t>
            </a:r>
            <a:r>
              <a:rPr kumimoji="1" lang="en-US" altLang="zh-CN" sz="2400" b="0" kern="0" dirty="0">
                <a:solidFill>
                  <a:srgbClr val="292929"/>
                </a:solidFill>
                <a:latin typeface="宋体" panose="02010600030101010101" pitchFamily="2" charset="-122"/>
                <a:ea typeface="宋体" panose="02010600030101010101" pitchFamily="2" charset="-122"/>
              </a:rPr>
              <a:t>0%</a:t>
            </a:r>
            <a:r>
              <a:rPr kumimoji="1" lang="zh-CN" altLang="en-US" sz="2400" b="0" kern="0" dirty="0">
                <a:solidFill>
                  <a:srgbClr val="292929"/>
                </a:solidFill>
                <a:latin typeface="宋体" panose="02010600030101010101" pitchFamily="2" charset="-122"/>
                <a:ea typeface="宋体" panose="02010600030101010101" pitchFamily="2" charset="-122"/>
              </a:rPr>
              <a:t>、</a:t>
            </a:r>
            <a:r>
              <a:rPr kumimoji="1" lang="en-US" altLang="zh-CN" sz="2400" b="0" kern="0" dirty="0">
                <a:solidFill>
                  <a:srgbClr val="292929"/>
                </a:solidFill>
                <a:latin typeface="宋体" panose="02010600030101010101" pitchFamily="2" charset="-122"/>
                <a:ea typeface="宋体" panose="02010600030101010101" pitchFamily="2" charset="-122"/>
              </a:rPr>
              <a:t>10%</a:t>
            </a:r>
            <a:r>
              <a:rPr kumimoji="1" lang="zh-CN" altLang="en-US" sz="2400" b="0" kern="0" dirty="0">
                <a:solidFill>
                  <a:srgbClr val="292929"/>
                </a:solidFill>
                <a:latin typeface="宋体" panose="02010600030101010101" pitchFamily="2" charset="-122"/>
                <a:ea typeface="宋体" panose="02010600030101010101" pitchFamily="2" charset="-122"/>
              </a:rPr>
              <a:t>、</a:t>
            </a:r>
            <a:r>
              <a:rPr kumimoji="1" lang="en-US" altLang="zh-CN" sz="2400" b="0" kern="0" dirty="0">
                <a:solidFill>
                  <a:srgbClr val="292929"/>
                </a:solidFill>
                <a:latin typeface="宋体" panose="02010600030101010101" pitchFamily="2" charset="-122"/>
                <a:ea typeface="宋体" panose="02010600030101010101" pitchFamily="2" charset="-122"/>
              </a:rPr>
              <a:t>30%</a:t>
            </a:r>
            <a:r>
              <a:rPr kumimoji="1" lang="zh-CN" altLang="en-US" sz="2400" b="0" kern="0" dirty="0">
                <a:solidFill>
                  <a:srgbClr val="292929"/>
                </a:solidFill>
                <a:latin typeface="宋体" panose="02010600030101010101" pitchFamily="2" charset="-122"/>
                <a:ea typeface="宋体" panose="02010600030101010101" pitchFamily="2" charset="-122"/>
              </a:rPr>
              <a:t>、</a:t>
            </a:r>
            <a:r>
              <a:rPr kumimoji="1" lang="en-US" altLang="zh-CN" sz="2400" b="0" kern="0" dirty="0">
                <a:solidFill>
                  <a:srgbClr val="292929"/>
                </a:solidFill>
                <a:latin typeface="宋体" panose="02010600030101010101" pitchFamily="2" charset="-122"/>
                <a:ea typeface="宋体" panose="02010600030101010101" pitchFamily="2" charset="-122"/>
              </a:rPr>
              <a:t>50%</a:t>
            </a:r>
            <a:r>
              <a:rPr kumimoji="1" lang="zh-CN" altLang="en-US" sz="2400" b="0" kern="0" dirty="0">
                <a:solidFill>
                  <a:srgbClr val="292929"/>
                </a:solidFill>
                <a:latin typeface="宋体" panose="02010600030101010101" pitchFamily="2" charset="-122"/>
                <a:ea typeface="宋体" panose="02010600030101010101" pitchFamily="2" charset="-122"/>
              </a:rPr>
              <a:t>，分别测试模型在不同噪声比例下的性能表现。</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5" name="图片 4">
            <a:extLst>
              <a:ext uri="{FF2B5EF4-FFF2-40B4-BE49-F238E27FC236}">
                <a16:creationId xmlns:a16="http://schemas.microsoft.com/office/drawing/2014/main" id="{B3FDFF71-F3AF-45FF-ABC3-634DB159F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935" y="3429000"/>
            <a:ext cx="7408130" cy="2767405"/>
          </a:xfrm>
          <a:prstGeom prst="rect">
            <a:avLst/>
          </a:prstGeom>
        </p:spPr>
      </p:pic>
    </p:spTree>
    <p:extLst>
      <p:ext uri="{BB962C8B-B14F-4D97-AF65-F5344CB8AC3E}">
        <p14:creationId xmlns:p14="http://schemas.microsoft.com/office/powerpoint/2010/main" val="20526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实验二</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71438" y="882104"/>
            <a:ext cx="8869678" cy="641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将本文提出的模型与现有模型的性能进行对比，可以观察到两个注意力模块都对提高性能做出了贡献，同时应用取得了最好的结果。</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6" name="图片 5">
            <a:extLst>
              <a:ext uri="{FF2B5EF4-FFF2-40B4-BE49-F238E27FC236}">
                <a16:creationId xmlns:a16="http://schemas.microsoft.com/office/drawing/2014/main" id="{5A53C81F-B0F3-4182-9139-F191008E3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550" y="2560712"/>
            <a:ext cx="4892920" cy="3657208"/>
          </a:xfrm>
          <a:prstGeom prst="rect">
            <a:avLst/>
          </a:prstGeom>
        </p:spPr>
      </p:pic>
    </p:spTree>
    <p:extLst>
      <p:ext uri="{BB962C8B-B14F-4D97-AF65-F5344CB8AC3E}">
        <p14:creationId xmlns:p14="http://schemas.microsoft.com/office/powerpoint/2010/main" val="247345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实验三</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48786" y="882104"/>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实例级注意力机制的影响实验</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5" name="图片 4">
            <a:extLst>
              <a:ext uri="{FF2B5EF4-FFF2-40B4-BE49-F238E27FC236}">
                <a16:creationId xmlns:a16="http://schemas.microsoft.com/office/drawing/2014/main" id="{355D9E06-4B27-4A97-868B-CA9638657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194" y="1712735"/>
            <a:ext cx="4076700" cy="4467225"/>
          </a:xfrm>
          <a:prstGeom prst="rect">
            <a:avLst/>
          </a:prstGeom>
        </p:spPr>
      </p:pic>
    </p:spTree>
    <p:extLst>
      <p:ext uri="{BB962C8B-B14F-4D97-AF65-F5344CB8AC3E}">
        <p14:creationId xmlns:p14="http://schemas.microsoft.com/office/powerpoint/2010/main" val="179029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实验四</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48786" y="882104"/>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特征级注意力机制的影响实验</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6" name="图片 5">
            <a:extLst>
              <a:ext uri="{FF2B5EF4-FFF2-40B4-BE49-F238E27FC236}">
                <a16:creationId xmlns:a16="http://schemas.microsoft.com/office/drawing/2014/main" id="{3CDA702D-019C-4CB6-A32F-C90F92D81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410" y="2114941"/>
            <a:ext cx="6675540" cy="2962668"/>
          </a:xfrm>
          <a:prstGeom prst="rect">
            <a:avLst/>
          </a:prstGeom>
        </p:spPr>
      </p:pic>
    </p:spTree>
    <p:extLst>
      <p:ext uri="{BB962C8B-B14F-4D97-AF65-F5344CB8AC3E}">
        <p14:creationId xmlns:p14="http://schemas.microsoft.com/office/powerpoint/2010/main" val="1209896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结论</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0" y="882104"/>
            <a:ext cx="9026262"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1.</a:t>
            </a:r>
            <a:r>
              <a:rPr kumimoji="1" lang="zh-CN" altLang="en-US" sz="2400" b="0" kern="0" dirty="0">
                <a:solidFill>
                  <a:srgbClr val="292929"/>
                </a:solidFill>
                <a:latin typeface="宋体" panose="02010600030101010101" pitchFamily="2" charset="-122"/>
                <a:ea typeface="宋体" panose="02010600030101010101" pitchFamily="2" charset="-122"/>
              </a:rPr>
              <a:t>提出一种基于注意力机制的混合原型网络用于有噪声的小样本关系分类任务；</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2.</a:t>
            </a:r>
            <a:r>
              <a:rPr kumimoji="1" lang="zh-CN" altLang="en-US" sz="2400" b="0" kern="0" dirty="0">
                <a:solidFill>
                  <a:srgbClr val="292929"/>
                </a:solidFill>
                <a:latin typeface="宋体" panose="02010600030101010101" pitchFamily="2" charset="-122"/>
                <a:ea typeface="宋体" panose="02010600030101010101" pitchFamily="2" charset="-122"/>
              </a:rPr>
              <a:t>实验表明该方法在小样本学习任务中显著提高了模型的鲁棒性和效率，并且收敛速度更快；</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3.</a:t>
            </a:r>
            <a:r>
              <a:rPr kumimoji="1" lang="zh-CN" altLang="en-US" sz="2400" b="0" kern="0" dirty="0">
                <a:solidFill>
                  <a:srgbClr val="292929"/>
                </a:solidFill>
                <a:latin typeface="宋体" panose="02010600030101010101" pitchFamily="2" charset="-122"/>
                <a:ea typeface="宋体" panose="02010600030101010101" pitchFamily="2" charset="-122"/>
              </a:rPr>
              <a:t>在未来可以继续探索将混合注意力方案与其他小样本学习模型结合起来，并采用更多的神经网络编码器使得模型更加通用。</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818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2" name="矩形 1">
            <a:extLst>
              <a:ext uri="{FF2B5EF4-FFF2-40B4-BE49-F238E27FC236}">
                <a16:creationId xmlns:a16="http://schemas.microsoft.com/office/drawing/2014/main" id="{0B66215B-C0B2-4C05-AB3B-F18BFCDB2707}"/>
              </a:ext>
            </a:extLst>
          </p:cNvPr>
          <p:cNvSpPr/>
          <p:nvPr/>
        </p:nvSpPr>
        <p:spPr>
          <a:xfrm>
            <a:off x="645459" y="1310658"/>
            <a:ext cx="7670202" cy="2308324"/>
          </a:xfrm>
          <a:prstGeom prst="rect">
            <a:avLst/>
          </a:prstGeom>
        </p:spPr>
        <p:txBody>
          <a:bodyPr wrap="square">
            <a:spAutoFit/>
          </a:bodyPr>
          <a:lstStyle/>
          <a:p>
            <a:pPr algn="ctr"/>
            <a:r>
              <a:rPr lang="en-US" altLang="zh-CN" sz="3600" b="0" i="0" u="none" strike="noStrike" baseline="0" dirty="0">
                <a:latin typeface="Times New Roman" panose="02020603050405020304" pitchFamily="18" charset="0"/>
                <a:cs typeface="Times New Roman" panose="02020603050405020304" pitchFamily="18" charset="0"/>
              </a:rPr>
              <a:t>Hybrid Attention-Based Prototypical Networks</a:t>
            </a:r>
          </a:p>
          <a:p>
            <a:pPr algn="ctr"/>
            <a:r>
              <a:rPr lang="en-US" altLang="zh-CN" sz="3600" b="0" i="0" u="none" strike="noStrike" baseline="0" dirty="0">
                <a:latin typeface="Times New Roman" panose="02020603050405020304" pitchFamily="18" charset="0"/>
                <a:cs typeface="Times New Roman" panose="02020603050405020304" pitchFamily="18" charset="0"/>
              </a:rPr>
              <a:t>for Noisy Few-Shot Relation Classification</a:t>
            </a:r>
            <a:endParaRPr lang="zh-CN" altLang="en-US" sz="36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F085FCD-9481-4FEC-A3A0-BCA6A520AA66}"/>
              </a:ext>
            </a:extLst>
          </p:cNvPr>
          <p:cNvSpPr/>
          <p:nvPr/>
        </p:nvSpPr>
        <p:spPr>
          <a:xfrm>
            <a:off x="1021977" y="3774510"/>
            <a:ext cx="7100046" cy="461665"/>
          </a:xfrm>
          <a:prstGeom prst="rect">
            <a:avLst/>
          </a:prstGeom>
        </p:spPr>
        <p:txBody>
          <a:bodyPr wrap="square">
            <a:spAutoFit/>
          </a:bodyPr>
          <a:lstStyle/>
          <a:p>
            <a:pPr algn="ctr"/>
            <a:r>
              <a:rPr lang="en-US" altLang="zh-CN" sz="2400" b="0" i="0" u="none" strike="noStrike" baseline="0" dirty="0" err="1">
                <a:latin typeface="Times New Roman" panose="02020603050405020304" pitchFamily="18" charset="0"/>
                <a:cs typeface="Times New Roman" panose="02020603050405020304" pitchFamily="18" charset="0"/>
              </a:rPr>
              <a:t>Tianyu</a:t>
            </a:r>
            <a:r>
              <a:rPr lang="en-US" altLang="zh-CN" sz="2400" b="0" i="0" u="none" strike="noStrike" baseline="0" dirty="0">
                <a:latin typeface="Times New Roman" panose="02020603050405020304" pitchFamily="18" charset="0"/>
                <a:cs typeface="Times New Roman" panose="02020603050405020304" pitchFamily="18" charset="0"/>
              </a:rPr>
              <a:t> Gao, Xu Han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5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背景</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940084"/>
            <a:ext cx="8869678" cy="5300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en-US" altLang="zh-CN" sz="2400" b="0" dirty="0">
                <a:effectLst/>
                <a:latin typeface="宋体" panose="02010600030101010101" pitchFamily="2" charset="-122"/>
                <a:ea typeface="宋体" panose="02010600030101010101" pitchFamily="2" charset="-122"/>
              </a:rPr>
              <a:t>1.</a:t>
            </a:r>
            <a:r>
              <a:rPr lang="zh-CN" altLang="en-US" sz="2400" b="0" dirty="0">
                <a:effectLst/>
                <a:latin typeface="宋体" panose="02010600030101010101" pitchFamily="2" charset="-122"/>
                <a:ea typeface="宋体" panose="02010600030101010101" pitchFamily="2" charset="-122"/>
              </a:rPr>
              <a:t>传统的监督模型在关系分类问题中应用广泛，但是这些模型的表现取决于训练数据集的规模和质量。在实际操作中对大规模数据集进行人工标注是费时费力的；</a:t>
            </a:r>
            <a:endParaRPr lang="en-US" altLang="zh-CN" sz="2400" b="0" dirty="0">
              <a:effectLst/>
              <a:latin typeface="宋体" panose="02010600030101010101" pitchFamily="2" charset="-122"/>
              <a:ea typeface="宋体" panose="02010600030101010101" pitchFamily="2" charset="-122"/>
            </a:endParaRPr>
          </a:p>
          <a:p>
            <a:pPr marL="0" lvl="0" indent="0">
              <a:lnSpc>
                <a:spcPct val="150000"/>
              </a:lnSpc>
              <a:buNone/>
            </a:pPr>
            <a:r>
              <a:rPr lang="en-US" altLang="zh-CN" sz="2400" b="0" dirty="0">
                <a:latin typeface="宋体" panose="02010600030101010101" pitchFamily="2" charset="-122"/>
                <a:ea typeface="宋体" panose="02010600030101010101" pitchFamily="2" charset="-122"/>
              </a:rPr>
              <a:t>2.</a:t>
            </a:r>
            <a:r>
              <a:rPr lang="zh-CN" altLang="en-US" sz="2400" b="0" dirty="0">
                <a:latin typeface="宋体" panose="02010600030101010101" pitchFamily="2" charset="-122"/>
                <a:ea typeface="宋体" panose="02010600030101010101" pitchFamily="2" charset="-122"/>
              </a:rPr>
              <a:t>为了构建大规模数据集，提出了一种远程监督机制（</a:t>
            </a:r>
            <a:r>
              <a:rPr lang="en-US" altLang="zh-CN" sz="2400" b="0" dirty="0">
                <a:latin typeface="宋体" panose="02010600030101010101" pitchFamily="2" charset="-122"/>
                <a:ea typeface="宋体" panose="02010600030101010101" pitchFamily="2" charset="-122"/>
              </a:rPr>
              <a:t>DS</a:t>
            </a:r>
            <a:r>
              <a:rPr lang="zh-CN" altLang="en-US" sz="2400" b="0" dirty="0">
                <a:latin typeface="宋体" panose="02010600030101010101" pitchFamily="2" charset="-122"/>
                <a:ea typeface="宋体" panose="02010600030101010101" pitchFamily="2" charset="-122"/>
              </a:rPr>
              <a:t>），通过将现有知识图谱与文本对齐来自动标注训练实例；</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pPr>
            <a:r>
              <a:rPr lang="en-US" altLang="zh-CN" sz="2400" b="0" dirty="0">
                <a:effectLst/>
                <a:latin typeface="宋体" panose="02010600030101010101" pitchFamily="2" charset="-122"/>
                <a:ea typeface="宋体" panose="02010600030101010101" pitchFamily="2" charset="-122"/>
              </a:rPr>
              <a:t>3.</a:t>
            </a:r>
            <a:r>
              <a:rPr lang="zh-CN" altLang="en-US" sz="2400" b="0" dirty="0">
                <a:effectLst/>
                <a:latin typeface="宋体" panose="02010600030101010101" pitchFamily="2" charset="-122"/>
                <a:ea typeface="宋体" panose="02010600030101010101" pitchFamily="2" charset="-122"/>
              </a:rPr>
              <a:t>通过较少的实例就可以学习到新知识，因此在关系分类问题上构建小样本学习模型。</a:t>
            </a:r>
            <a:endParaRPr lang="en-US" altLang="zh-CN" sz="2400" b="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02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相关工作</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0" y="796066"/>
            <a:ext cx="9144000" cy="60619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endParaRPr lang="en-US" altLang="zh-CN" sz="2400" b="0" dirty="0">
              <a:effectLst/>
              <a:ea typeface="宋体" panose="02010600030101010101" pitchFamily="2" charset="-122"/>
            </a:endParaRPr>
          </a:p>
        </p:txBody>
      </p:sp>
      <p:pic>
        <p:nvPicPr>
          <p:cNvPr id="4" name="图片 3">
            <a:extLst>
              <a:ext uri="{FF2B5EF4-FFF2-40B4-BE49-F238E27FC236}">
                <a16:creationId xmlns:a16="http://schemas.microsoft.com/office/drawing/2014/main" id="{CC88F46E-C56C-4ABF-9CA9-B165917C7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723"/>
            <a:ext cx="8915400" cy="4684283"/>
          </a:xfrm>
          <a:prstGeom prst="rect">
            <a:avLst/>
          </a:prstGeom>
        </p:spPr>
      </p:pic>
    </p:spTree>
    <p:extLst>
      <p:ext uri="{BB962C8B-B14F-4D97-AF65-F5344CB8AC3E}">
        <p14:creationId xmlns:p14="http://schemas.microsoft.com/office/powerpoint/2010/main" val="406398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本文方法</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693465"/>
            <a:ext cx="8869678" cy="5300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r>
              <a:rPr lang="zh-CN" altLang="en-US" sz="2400" b="0" dirty="0">
                <a:effectLst/>
                <a:latin typeface="宋体" panose="02010600030101010101" pitchFamily="2" charset="-122"/>
                <a:ea typeface="宋体" panose="02010600030101010101" pitchFamily="2" charset="-122"/>
              </a:rPr>
              <a:t>现在的小样本学习主要聚焦在低噪图像问题，这使得他们很难直接处理多样化文本的噪声问题。本文基于混合注意力机制的原型网络来解决小样本关系分类中的噪声问题，提出了</a:t>
            </a:r>
            <a:r>
              <a:rPr lang="en-US" altLang="zh-CN" sz="2400" b="0" dirty="0">
                <a:effectLst/>
                <a:ea typeface="宋体" panose="02010600030101010101" pitchFamily="2" charset="-122"/>
              </a:rPr>
              <a:t>instance-level attention</a:t>
            </a:r>
            <a:r>
              <a:rPr lang="zh-CN" altLang="en-US" sz="2400" b="0" dirty="0">
                <a:effectLst/>
                <a:ea typeface="宋体" panose="02010600030101010101" pitchFamily="2" charset="-122"/>
              </a:rPr>
              <a:t>和</a:t>
            </a:r>
            <a:r>
              <a:rPr lang="en-US" altLang="zh-CN" sz="2400" b="0" dirty="0">
                <a:effectLst/>
                <a:ea typeface="宋体" panose="02010600030101010101" pitchFamily="2" charset="-122"/>
              </a:rPr>
              <a:t>feature-level attention</a:t>
            </a:r>
            <a:r>
              <a:rPr lang="zh-CN" altLang="en-US" sz="2400" b="0" dirty="0">
                <a:effectLst/>
                <a:ea typeface="宋体" panose="02010600030101010101" pitchFamily="2" charset="-122"/>
              </a:rPr>
              <a:t>。</a:t>
            </a:r>
            <a:endParaRPr lang="en-US" altLang="zh-CN" sz="2400" b="0" dirty="0">
              <a:effectLst/>
              <a:ea typeface="宋体" panose="02010600030101010101" pitchFamily="2" charset="-122"/>
            </a:endParaRPr>
          </a:p>
          <a:p>
            <a:pPr marL="0" lvl="0" indent="0">
              <a:lnSpc>
                <a:spcPct val="150000"/>
              </a:lnSpc>
              <a:buNone/>
            </a:pPr>
            <a:r>
              <a:rPr lang="en-US" altLang="zh-CN" sz="2400" b="0" dirty="0">
                <a:ea typeface="宋体" panose="02010600030101010101" pitchFamily="2" charset="-122"/>
              </a:rPr>
              <a:t>instance-level  attention:</a:t>
            </a:r>
            <a:r>
              <a:rPr lang="zh-CN" altLang="en-US" sz="2400" b="0" dirty="0">
                <a:ea typeface="宋体" panose="02010600030101010101" pitchFamily="2" charset="-122"/>
              </a:rPr>
              <a:t>普通的原型网络针对支持集中各个样本进行直接平均的计算方式，这样会导致噪声较大，因此引入加权平均的思想；</a:t>
            </a:r>
            <a:endParaRPr lang="en-US" altLang="zh-CN" sz="2400" b="0" dirty="0">
              <a:ea typeface="宋体" panose="02010600030101010101" pitchFamily="2" charset="-122"/>
            </a:endParaRPr>
          </a:p>
          <a:p>
            <a:pPr marL="0" lvl="0" indent="0">
              <a:lnSpc>
                <a:spcPct val="150000"/>
              </a:lnSpc>
              <a:buNone/>
            </a:pPr>
            <a:r>
              <a:rPr lang="en-US" altLang="zh-CN" sz="2400" b="0" dirty="0">
                <a:effectLst/>
                <a:ea typeface="宋体" panose="02010600030101010101" pitchFamily="2" charset="-122"/>
              </a:rPr>
              <a:t>feature-level attention:</a:t>
            </a:r>
            <a:r>
              <a:rPr lang="zh-CN" altLang="en-US" sz="2400" b="0" dirty="0">
                <a:ea typeface="宋体" panose="02010600030101010101" pitchFamily="2" charset="-122"/>
              </a:rPr>
              <a:t>原始的原型网络直接利用简单的欧式距离作为距离函数，但是某些特征可能对关系分类十分重要，因此该模块可以突出特征空间的重要维度，并针对不同的关系制定特定的距离函数，以缓解特征稀疏性问题。</a:t>
            </a:r>
            <a:endParaRPr lang="en-US" altLang="zh-CN" sz="2400" b="0" dirty="0">
              <a:effectLst/>
              <a:ea typeface="宋体" panose="02010600030101010101" pitchFamily="2" charset="-122"/>
            </a:endParaRPr>
          </a:p>
        </p:txBody>
      </p:sp>
    </p:spTree>
    <p:extLst>
      <p:ext uri="{BB962C8B-B14F-4D97-AF65-F5344CB8AC3E}">
        <p14:creationId xmlns:p14="http://schemas.microsoft.com/office/powerpoint/2010/main" val="256537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任务描述</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754028"/>
            <a:ext cx="9144000" cy="60619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pPr>
            <a:endParaRPr lang="en-US" altLang="zh-CN" sz="2400" b="0" dirty="0">
              <a:effectLst/>
              <a:ea typeface="宋体" panose="02010600030101010101" pitchFamily="2" charset="-122"/>
            </a:endParaRPr>
          </a:p>
        </p:txBody>
      </p:sp>
      <p:sp>
        <p:nvSpPr>
          <p:cNvPr id="6" name="文本框 5">
            <a:extLst>
              <a:ext uri="{FF2B5EF4-FFF2-40B4-BE49-F238E27FC236}">
                <a16:creationId xmlns:a16="http://schemas.microsoft.com/office/drawing/2014/main" id="{FC6B1E74-42D1-4CCF-AF35-5EC32D0BD3CD}"/>
              </a:ext>
            </a:extLst>
          </p:cNvPr>
          <p:cNvSpPr txBox="1"/>
          <p:nvPr/>
        </p:nvSpPr>
        <p:spPr>
          <a:xfrm>
            <a:off x="71438" y="796066"/>
            <a:ext cx="8921955" cy="1667764"/>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基于小样本学习的关系分类被定义为：通过支持集训练模型，然后预测查询实例中两个实体节点</a:t>
            </a:r>
            <a:r>
              <a:rPr lang="en-US" altLang="zh-CN" sz="2400" dirty="0">
                <a:latin typeface="times" panose="02020603050405020304" pitchFamily="18" charset="0"/>
                <a:ea typeface="宋体" panose="02010600030101010101" pitchFamily="2" charset="-122"/>
                <a:cs typeface="times" panose="02020603050405020304" pitchFamily="18" charset="0"/>
              </a:rPr>
              <a:t>(</a:t>
            </a:r>
            <a:r>
              <a:rPr lang="en-US" altLang="zh-CN" sz="2400" dirty="0" err="1">
                <a:latin typeface="times" panose="02020603050405020304" pitchFamily="18" charset="0"/>
                <a:ea typeface="宋体" panose="02010600030101010101" pitchFamily="2" charset="-122"/>
                <a:cs typeface="times" panose="02020603050405020304" pitchFamily="18" charset="0"/>
              </a:rPr>
              <a:t>h,t</a:t>
            </a:r>
            <a:r>
              <a:rPr lang="en-US" altLang="zh-CN" sz="2400" dirty="0">
                <a:latin typeface="times" panose="02020603050405020304" pitchFamily="18" charset="0"/>
                <a:ea typeface="宋体" panose="02010600030101010101" pitchFamily="2" charset="-122"/>
                <a:cs typeface="times" panose="02020603050405020304" pitchFamily="18" charset="0"/>
              </a:rPr>
              <a:t>)</a:t>
            </a:r>
            <a:r>
              <a:rPr lang="zh-CN" altLang="en-US" sz="2400" dirty="0">
                <a:latin typeface="宋体" panose="02010600030101010101" pitchFamily="2" charset="-122"/>
                <a:ea typeface="宋体" panose="02010600030101010101" pitchFamily="2" charset="-122"/>
              </a:rPr>
              <a:t>之间存在的关系</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，支持集</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如下所示：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E933412-5CFC-46E9-9217-2585EB89EF6E}"/>
                  </a:ext>
                </a:extLst>
              </p:cNvPr>
              <p:cNvSpPr txBox="1"/>
              <p:nvPr/>
            </p:nvSpPr>
            <p:spPr>
              <a:xfrm>
                <a:off x="111021" y="4542791"/>
                <a:ext cx="8921955" cy="1684244"/>
              </a:xfrm>
              <a:prstGeom prst="rect">
                <a:avLst/>
              </a:prstGeom>
              <a:noFill/>
            </p:spPr>
            <p:txBody>
              <a:bodyPr wrap="square" rtlCol="0">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在小样本学习场景下，关系</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i="1">
                            <a:latin typeface="Cambria Math" panose="02040503050406030204" pitchFamily="18" charset="0"/>
                            <a:ea typeface="宋体" panose="02010600030101010101" pitchFamily="2" charset="-122"/>
                            <a:cs typeface="Times New Roman" panose="02020603050405020304" pitchFamily="18" charset="0"/>
                          </a:rPr>
                          <m:t>r</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所包含的样本数量</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通常较小。在实验时常用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N-way K-shot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方法进行。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表示一个</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episode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中支持集有多少个关系，</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表示每个关系包含多少个样本，即：</a:t>
                </a:r>
              </a:p>
            </p:txBody>
          </p:sp>
        </mc:Choice>
        <mc:Fallback xmlns="">
          <p:sp>
            <p:nvSpPr>
              <p:cNvPr id="8" name="文本框 7">
                <a:extLst>
                  <a:ext uri="{FF2B5EF4-FFF2-40B4-BE49-F238E27FC236}">
                    <a16:creationId xmlns:a16="http://schemas.microsoft.com/office/drawing/2014/main" id="{4E933412-5CFC-46E9-9217-2585EB89EF6E}"/>
                  </a:ext>
                </a:extLst>
              </p:cNvPr>
              <p:cNvSpPr txBox="1">
                <a:spLocks noRot="1" noChangeAspect="1" noMove="1" noResize="1" noEditPoints="1" noAdjustHandles="1" noChangeArrowheads="1" noChangeShapeType="1" noTextEdit="1"/>
              </p:cNvSpPr>
              <p:nvPr/>
            </p:nvSpPr>
            <p:spPr>
              <a:xfrm>
                <a:off x="111021" y="4542791"/>
                <a:ext cx="8921955" cy="1684244"/>
              </a:xfrm>
              <a:prstGeom prst="rect">
                <a:avLst/>
              </a:prstGeom>
              <a:blipFill>
                <a:blip r:embed="rId3"/>
                <a:stretch>
                  <a:fillRect l="-1025" r="-956" b="-7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83C9ED5-7AE1-4248-9603-719D2D8BE847}"/>
                  </a:ext>
                </a:extLst>
              </p:cNvPr>
              <p:cNvSpPr txBox="1"/>
              <p:nvPr/>
            </p:nvSpPr>
            <p:spPr>
              <a:xfrm>
                <a:off x="111021" y="3772839"/>
                <a:ext cx="8882372" cy="709297"/>
              </a:xfrm>
              <a:prstGeom prst="rect">
                <a:avLst/>
              </a:prstGeom>
              <a:noFill/>
            </p:spPr>
            <p:txBody>
              <a:bodyPr wrap="square" rtlCol="0">
                <a:spAutoFit/>
              </a:bodyPr>
              <a:lstStyle/>
              <a:p>
                <a:pPr>
                  <a:lnSpc>
                    <a:spcPct val="150000"/>
                  </a:lnSpc>
                </a:pPr>
                <a14:m>
                  <m:oMath xmlns:m="http://schemas.openxmlformats.org/officeDocument/2006/math">
                    <m:d>
                      <m:dPr>
                        <m:ctrlPr>
                          <a:rPr lang="en-US" altLang="zh-CN" sz="2400" i="1" smtClean="0">
                            <a:latin typeface="Cambria Math" panose="02040503050406030204" pitchFamily="18" charset="0"/>
                          </a:rPr>
                        </m:ctrlPr>
                      </m:dPr>
                      <m:e>
                        <m:sSubSup>
                          <m:sSubSupPr>
                            <m:ctrlPr>
                              <a:rPr lang="en-US" altLang="zh-CN" sz="2400" i="1" smtClean="0">
                                <a:latin typeface="Cambria Math" panose="02040503050406030204" pitchFamily="18" charset="0"/>
                              </a:rPr>
                            </m:ctrlPr>
                          </m:sSubSupPr>
                          <m:e>
                            <m:r>
                              <m:rPr>
                                <m:sty m:val="p"/>
                              </m:rPr>
                              <a:rPr lang="en-US" altLang="zh-CN" sz="2400" b="0" i="0">
                                <a:latin typeface="Cambria Math" panose="02040503050406030204" pitchFamily="18" charset="0"/>
                              </a:rPr>
                              <m:t>x</m:t>
                            </m:r>
                          </m:e>
                          <m:sub>
                            <m:r>
                              <m:rPr>
                                <m:sty m:val="p"/>
                              </m:rPr>
                              <a:rPr lang="en-US" altLang="zh-CN" sz="2400" b="0" i="0" smtClean="0">
                                <a:latin typeface="Cambria Math" panose="02040503050406030204" pitchFamily="18" charset="0"/>
                              </a:rPr>
                              <m:t>j</m:t>
                            </m:r>
                          </m:sub>
                          <m:sup>
                            <m:r>
                              <m:rPr>
                                <m:sty m:val="p"/>
                              </m:rPr>
                              <a:rPr lang="en-US" altLang="zh-CN" sz="2400" b="0" i="0" smtClean="0">
                                <a:latin typeface="Cambria Math" panose="02040503050406030204" pitchFamily="18" charset="0"/>
                              </a:rPr>
                              <m:t>i</m:t>
                            </m:r>
                          </m:sup>
                        </m:sSubSup>
                        <m:r>
                          <a:rPr lang="en-US" altLang="zh-CN" sz="2400" b="0" i="0" smtClean="0">
                            <a:latin typeface="Cambria Math" panose="02040503050406030204" pitchFamily="18" charset="0"/>
                          </a:rPr>
                          <m:t>,</m:t>
                        </m:r>
                        <m:sSubSup>
                          <m:sSubSupPr>
                            <m:ctrlPr>
                              <a:rPr lang="en-US" altLang="zh-CN" sz="2400" i="1">
                                <a:latin typeface="Cambria Math" panose="02040503050406030204" pitchFamily="18" charset="0"/>
                              </a:rPr>
                            </m:ctrlPr>
                          </m:sSubSupPr>
                          <m:e>
                            <m:r>
                              <m:rPr>
                                <m:sty m:val="p"/>
                              </m:rPr>
                              <a:rPr lang="en-US" altLang="zh-CN" sz="2400" b="0" i="0" smtClean="0">
                                <a:latin typeface="Cambria Math" panose="02040503050406030204" pitchFamily="18" charset="0"/>
                              </a:rPr>
                              <m:t>h</m:t>
                            </m:r>
                          </m:e>
                          <m:sub>
                            <m:r>
                              <m:rPr>
                                <m:sty m:val="p"/>
                              </m:rPr>
                              <a:rPr lang="en-US" altLang="zh-CN" sz="2400" b="0" i="0">
                                <a:latin typeface="Cambria Math" panose="02040503050406030204" pitchFamily="18" charset="0"/>
                              </a:rPr>
                              <m:t>j</m:t>
                            </m:r>
                          </m:sub>
                          <m:sup>
                            <m:r>
                              <m:rPr>
                                <m:sty m:val="p"/>
                              </m:rPr>
                              <a:rPr lang="en-US" altLang="zh-CN" sz="2400" b="0" i="0">
                                <a:latin typeface="Cambria Math" panose="02040503050406030204" pitchFamily="18" charset="0"/>
                              </a:rPr>
                              <m:t>i</m:t>
                            </m:r>
                          </m:sup>
                        </m:sSubSup>
                        <m:r>
                          <a:rPr lang="en-US" altLang="zh-CN" sz="2400" b="0" i="0" smtClean="0">
                            <a:latin typeface="Cambria Math" panose="02040503050406030204" pitchFamily="18" charset="0"/>
                          </a:rPr>
                          <m:t>,</m:t>
                        </m:r>
                        <m:sSubSup>
                          <m:sSubSupPr>
                            <m:ctrlPr>
                              <a:rPr lang="en-US" altLang="zh-CN" sz="2400" i="1">
                                <a:latin typeface="Cambria Math" panose="02040503050406030204" pitchFamily="18" charset="0"/>
                              </a:rPr>
                            </m:ctrlPr>
                          </m:sSubSupPr>
                          <m:e>
                            <m:r>
                              <m:rPr>
                                <m:sty m:val="p"/>
                              </m:rPr>
                              <a:rPr lang="en-US" altLang="zh-CN" sz="2400" b="0" i="0" smtClean="0">
                                <a:latin typeface="Cambria Math" panose="02040503050406030204" pitchFamily="18" charset="0"/>
                              </a:rPr>
                              <m:t>t</m:t>
                            </m:r>
                          </m:e>
                          <m:sub>
                            <m:r>
                              <m:rPr>
                                <m:sty m:val="p"/>
                              </m:rPr>
                              <a:rPr lang="en-US" altLang="zh-CN" sz="2400" b="0" i="0">
                                <a:latin typeface="Cambria Math" panose="02040503050406030204" pitchFamily="18" charset="0"/>
                              </a:rPr>
                              <m:t>j</m:t>
                            </m:r>
                          </m:sub>
                          <m:sup>
                            <m:r>
                              <m:rPr>
                                <m:sty m:val="p"/>
                              </m:rPr>
                              <a:rPr lang="en-US" altLang="zh-CN" sz="2400" b="0" i="0">
                                <a:latin typeface="Cambria Math" panose="02040503050406030204" pitchFamily="18" charset="0"/>
                              </a:rPr>
                              <m:t>i</m:t>
                            </m:r>
                          </m:sup>
                        </m:sSubSup>
                        <m:r>
                          <a:rPr lang="en-US" altLang="zh-CN" sz="2400" b="0" i="0" smtClean="0">
                            <a:latin typeface="Cambria Math" panose="02040503050406030204" pitchFamily="18" charset="0"/>
                          </a:rPr>
                          <m:t>,</m:t>
                        </m:r>
                        <m:sSub>
                          <m:sSubPr>
                            <m:ctrlPr>
                              <a:rPr lang="en-US" altLang="zh-CN" sz="2400" i="1" smtClean="0">
                                <a:latin typeface="Cambria Math" panose="02040503050406030204" pitchFamily="18" charset="0"/>
                              </a:rPr>
                            </m:ctrlPr>
                          </m:sSubPr>
                          <m:e>
                            <m:r>
                              <m:rPr>
                                <m:sty m:val="p"/>
                              </m:rPr>
                              <a:rPr lang="en-US" altLang="zh-CN" sz="2400" b="0" i="0" smtClean="0">
                                <a:latin typeface="Cambria Math" panose="02040503050406030204" pitchFamily="18" charset="0"/>
                              </a:rPr>
                              <m:t>r</m:t>
                            </m:r>
                          </m:e>
                          <m:sub>
                            <m:r>
                              <m:rPr>
                                <m:sty m:val="p"/>
                              </m:rPr>
                              <a:rPr lang="en-US" altLang="zh-CN" sz="2400" b="0" i="0" smtClean="0">
                                <a:latin typeface="Cambria Math" panose="02040503050406030204" pitchFamily="18" charset="0"/>
                              </a:rPr>
                              <m:t>i</m:t>
                            </m:r>
                          </m:sub>
                        </m:sSub>
                      </m:e>
                    </m:d>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在实例</a:t>
                </a:r>
                <a14:m>
                  <m:oMath xmlns:m="http://schemas.openxmlformats.org/officeDocument/2006/math">
                    <m:sSubSup>
                      <m:sSubSupPr>
                        <m:ctrlPr>
                          <a:rPr lang="en-US" altLang="zh-CN" sz="2400" i="1">
                            <a:latin typeface="Cambria Math" panose="02040503050406030204" pitchFamily="18" charset="0"/>
                          </a:rPr>
                        </m:ctrlPr>
                      </m:sSubSupPr>
                      <m:e>
                        <m:r>
                          <m:rPr>
                            <m:sty m:val="p"/>
                          </m:rPr>
                          <a:rPr lang="en-US" altLang="zh-CN" sz="2400">
                            <a:latin typeface="Cambria Math" panose="02040503050406030204" pitchFamily="18" charset="0"/>
                          </a:rPr>
                          <m:t>x</m:t>
                        </m:r>
                      </m:e>
                      <m:sub>
                        <m:r>
                          <m:rPr>
                            <m:sty m:val="p"/>
                          </m:rPr>
                          <a:rPr lang="en-US" altLang="zh-CN" sz="2400">
                            <a:latin typeface="Cambria Math" panose="02040503050406030204" pitchFamily="18" charset="0"/>
                          </a:rPr>
                          <m:t>j</m:t>
                        </m:r>
                      </m:sub>
                      <m:sup>
                        <m:r>
                          <m:rPr>
                            <m:sty m:val="p"/>
                          </m:rPr>
                          <a:rPr lang="en-US" altLang="zh-CN" sz="2400">
                            <a:latin typeface="Cambria Math" panose="02040503050406030204" pitchFamily="18" charset="0"/>
                          </a:rPr>
                          <m:t>i</m:t>
                        </m:r>
                      </m:sup>
                    </m:sSubSup>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中，实体对</a:t>
                </a:r>
                <a14:m>
                  <m:oMath xmlns:m="http://schemas.openxmlformats.org/officeDocument/2006/math">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m:rPr>
                                <m:sty m:val="p"/>
                              </m:rPr>
                              <a:rPr lang="en-US" altLang="zh-CN" sz="2400">
                                <a:latin typeface="Cambria Math" panose="02040503050406030204" pitchFamily="18" charset="0"/>
                              </a:rPr>
                              <m:t>h</m:t>
                            </m:r>
                          </m:e>
                          <m:sub>
                            <m:r>
                              <m:rPr>
                                <m:sty m:val="p"/>
                              </m:rPr>
                              <a:rPr lang="en-US" altLang="zh-CN" sz="2400">
                                <a:latin typeface="Cambria Math" panose="02040503050406030204" pitchFamily="18" charset="0"/>
                              </a:rPr>
                              <m:t>j</m:t>
                            </m:r>
                          </m:sub>
                          <m:sup>
                            <m:r>
                              <m:rPr>
                                <m:sty m:val="p"/>
                              </m:rPr>
                              <a:rPr lang="en-US" altLang="zh-CN" sz="2400">
                                <a:latin typeface="Cambria Math" panose="02040503050406030204" pitchFamily="18" charset="0"/>
                              </a:rPr>
                              <m:t>i</m:t>
                            </m:r>
                          </m:sup>
                        </m:sSubSup>
                        <m:r>
                          <a:rPr lang="en-US" altLang="zh-CN" sz="2400">
                            <a:latin typeface="Cambria Math" panose="02040503050406030204" pitchFamily="18" charset="0"/>
                          </a:rPr>
                          <m:t>,</m:t>
                        </m:r>
                        <m:sSubSup>
                          <m:sSubSupPr>
                            <m:ctrlPr>
                              <a:rPr lang="en-US" altLang="zh-CN" sz="2400" i="1">
                                <a:latin typeface="Cambria Math" panose="02040503050406030204" pitchFamily="18" charset="0"/>
                              </a:rPr>
                            </m:ctrlPr>
                          </m:sSubSupPr>
                          <m:e>
                            <m:r>
                              <m:rPr>
                                <m:sty m:val="p"/>
                              </m:rPr>
                              <a:rPr lang="en-US" altLang="zh-CN" sz="2400">
                                <a:latin typeface="Cambria Math" panose="02040503050406030204" pitchFamily="18" charset="0"/>
                              </a:rPr>
                              <m:t>t</m:t>
                            </m:r>
                          </m:e>
                          <m:sub>
                            <m:r>
                              <m:rPr>
                                <m:sty m:val="p"/>
                              </m:rPr>
                              <a:rPr lang="en-US" altLang="zh-CN" sz="2400">
                                <a:latin typeface="Cambria Math" panose="02040503050406030204" pitchFamily="18" charset="0"/>
                              </a:rPr>
                              <m:t>j</m:t>
                            </m:r>
                          </m:sub>
                          <m:sup>
                            <m:r>
                              <m:rPr>
                                <m:sty m:val="p"/>
                              </m:rPr>
                              <a:rPr lang="en-US" altLang="zh-CN" sz="2400">
                                <a:latin typeface="Cambria Math" panose="02040503050406030204" pitchFamily="18" charset="0"/>
                              </a:rPr>
                              <m:t>i</m:t>
                            </m:r>
                          </m:sup>
                        </m:sSubSup>
                      </m:e>
                    </m:d>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间存在关系</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b="0" i="0">
                            <a:latin typeface="Cambria Math" panose="02040503050406030204" pitchFamily="18" charset="0"/>
                          </a:rPr>
                          <m:t>r</m:t>
                        </m:r>
                      </m:e>
                      <m:sub>
                        <m:r>
                          <m:rPr>
                            <m:sty m:val="p"/>
                          </m:rPr>
                          <a:rPr lang="en-US" altLang="zh-CN" sz="2400" b="0" i="0">
                            <a:latin typeface="Cambria Math" panose="02040503050406030204" pitchFamily="18" charset="0"/>
                          </a:rPr>
                          <m:t>i</m:t>
                        </m:r>
                      </m:sub>
                    </m:sSub>
                    <m:r>
                      <a:rPr lang="zh-CN" altLang="en-US" sz="2400" i="1" smtClean="0">
                        <a:latin typeface="Cambria Math" panose="02040503050406030204" pitchFamily="18" charset="0"/>
                      </a:rPr>
                      <m:t>。</m:t>
                    </m:r>
                  </m:oMath>
                </a14:m>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E83C9ED5-7AE1-4248-9603-719D2D8BE847}"/>
                  </a:ext>
                </a:extLst>
              </p:cNvPr>
              <p:cNvSpPr txBox="1">
                <a:spLocks noRot="1" noChangeAspect="1" noMove="1" noResize="1" noEditPoints="1" noAdjustHandles="1" noChangeArrowheads="1" noChangeShapeType="1" noTextEdit="1"/>
              </p:cNvSpPr>
              <p:nvPr/>
            </p:nvSpPr>
            <p:spPr>
              <a:xfrm>
                <a:off x="111021" y="3772839"/>
                <a:ext cx="8882372" cy="709297"/>
              </a:xfrm>
              <a:prstGeom prst="rect">
                <a:avLst/>
              </a:prstGeom>
              <a:blipFill>
                <a:blip r:embed="rId4"/>
                <a:stretch>
                  <a:fillRect b="-8621"/>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D9B220DE-BA2F-4B99-A1DC-D055128928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411" y="6252593"/>
            <a:ext cx="4286250" cy="438150"/>
          </a:xfrm>
          <a:prstGeom prst="rect">
            <a:avLst/>
          </a:prstGeom>
        </p:spPr>
      </p:pic>
      <p:pic>
        <p:nvPicPr>
          <p:cNvPr id="15" name="图片 14">
            <a:extLst>
              <a:ext uri="{FF2B5EF4-FFF2-40B4-BE49-F238E27FC236}">
                <a16:creationId xmlns:a16="http://schemas.microsoft.com/office/drawing/2014/main" id="{BBAD7161-9152-4116-BDED-31A9FEE13F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3525" y="2178444"/>
            <a:ext cx="6219825" cy="1704975"/>
          </a:xfrm>
          <a:prstGeom prst="rect">
            <a:avLst/>
          </a:prstGeom>
        </p:spPr>
      </p:pic>
    </p:spTree>
    <p:extLst>
      <p:ext uri="{BB962C8B-B14F-4D97-AF65-F5344CB8AC3E}">
        <p14:creationId xmlns:p14="http://schemas.microsoft.com/office/powerpoint/2010/main" val="79675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小样本学习基本概念</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0" y="778793"/>
            <a:ext cx="8869678" cy="5300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0">
              <a:lnSpc>
                <a:spcPct val="150000"/>
              </a:lnSpc>
            </a:pPr>
            <a:endParaRPr lang="zh-CN" altLang="zh-CN" sz="2400" b="0" dirty="0">
              <a:ea typeface="宋体" panose="02010600030101010101" pitchFamily="2" charset="-122"/>
            </a:endParaRPr>
          </a:p>
        </p:txBody>
      </p:sp>
      <p:pic>
        <p:nvPicPr>
          <p:cNvPr id="5" name="图片 4">
            <a:extLst>
              <a:ext uri="{FF2B5EF4-FFF2-40B4-BE49-F238E27FC236}">
                <a16:creationId xmlns:a16="http://schemas.microsoft.com/office/drawing/2014/main" id="{12CC946E-8B8E-4CFA-958C-5DFDC6300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047" y="968396"/>
            <a:ext cx="6081898" cy="2653674"/>
          </a:xfrm>
          <a:prstGeom prst="rect">
            <a:avLst/>
          </a:prstGeom>
        </p:spPr>
      </p:pic>
      <p:pic>
        <p:nvPicPr>
          <p:cNvPr id="8" name="图片 7">
            <a:extLst>
              <a:ext uri="{FF2B5EF4-FFF2-40B4-BE49-F238E27FC236}">
                <a16:creationId xmlns:a16="http://schemas.microsoft.com/office/drawing/2014/main" id="{B88A838B-AD32-4775-887F-245C1E47C8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7054" y="3811672"/>
            <a:ext cx="6149891" cy="2653674"/>
          </a:xfrm>
          <a:prstGeom prst="rect">
            <a:avLst/>
          </a:prstGeom>
        </p:spPr>
      </p:pic>
    </p:spTree>
    <p:extLst>
      <p:ext uri="{BB962C8B-B14F-4D97-AF65-F5344CB8AC3E}">
        <p14:creationId xmlns:p14="http://schemas.microsoft.com/office/powerpoint/2010/main" val="1328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模型框架</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0" y="778793"/>
            <a:ext cx="8869678" cy="5300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0">
              <a:lnSpc>
                <a:spcPct val="150000"/>
              </a:lnSpc>
            </a:pPr>
            <a:endParaRPr lang="zh-CN" altLang="zh-CN" sz="2400" b="0" dirty="0">
              <a:ea typeface="宋体" panose="02010600030101010101" pitchFamily="2" charset="-122"/>
            </a:endParaRPr>
          </a:p>
        </p:txBody>
      </p:sp>
      <p:pic>
        <p:nvPicPr>
          <p:cNvPr id="4" name="图片 3">
            <a:extLst>
              <a:ext uri="{FF2B5EF4-FFF2-40B4-BE49-F238E27FC236}">
                <a16:creationId xmlns:a16="http://schemas.microsoft.com/office/drawing/2014/main" id="{3B9DB1E6-B987-46C0-8E45-932317375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8" y="1108150"/>
            <a:ext cx="8934450" cy="4302946"/>
          </a:xfrm>
          <a:prstGeom prst="rect">
            <a:avLst/>
          </a:prstGeom>
        </p:spPr>
      </p:pic>
    </p:spTree>
    <p:extLst>
      <p:ext uri="{BB962C8B-B14F-4D97-AF65-F5344CB8AC3E}">
        <p14:creationId xmlns:p14="http://schemas.microsoft.com/office/powerpoint/2010/main" val="145048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模型示意图</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0" y="778793"/>
            <a:ext cx="8869678" cy="5300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0">
              <a:lnSpc>
                <a:spcPct val="150000"/>
              </a:lnSpc>
            </a:pPr>
            <a:endParaRPr lang="zh-CN" altLang="zh-CN" sz="2400" b="0" dirty="0">
              <a:ea typeface="宋体" panose="02010600030101010101" pitchFamily="2" charset="-122"/>
            </a:endParaRPr>
          </a:p>
        </p:txBody>
      </p:sp>
      <p:pic>
        <p:nvPicPr>
          <p:cNvPr id="5" name="图片 4">
            <a:extLst>
              <a:ext uri="{FF2B5EF4-FFF2-40B4-BE49-F238E27FC236}">
                <a16:creationId xmlns:a16="http://schemas.microsoft.com/office/drawing/2014/main" id="{8C283E58-E8B9-42D2-BCFB-9F78E2D40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8" y="978946"/>
            <a:ext cx="8938524" cy="5521895"/>
          </a:xfrm>
          <a:prstGeom prst="rect">
            <a:avLst/>
          </a:prstGeom>
        </p:spPr>
      </p:pic>
    </p:spTree>
    <p:extLst>
      <p:ext uri="{BB962C8B-B14F-4D97-AF65-F5344CB8AC3E}">
        <p14:creationId xmlns:p14="http://schemas.microsoft.com/office/powerpoint/2010/main" val="1124083635"/>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方正粗宋简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white">
        <a:gradFill>
          <a:gsLst>
            <a:gs pos="53200">
              <a:srgbClr val="EE8326"/>
            </a:gs>
            <a:gs pos="0">
              <a:schemeClr val="accent6">
                <a:shade val="51000"/>
                <a:satMod val="130000"/>
              </a:schemeClr>
            </a:gs>
            <a:gs pos="80000">
              <a:schemeClr val="accent6">
                <a:shade val="93000"/>
                <a:satMod val="130000"/>
              </a:schemeClr>
            </a:gs>
            <a:gs pos="100000">
              <a:schemeClr val="accent6">
                <a:shade val="94000"/>
                <a:satMod val="135000"/>
              </a:schemeClr>
            </a:gs>
          </a:gsLst>
        </a:gradFill>
        <a:ln>
          <a:headEnd/>
          <a:tailEnd/>
        </a:ln>
      </a:spPr>
      <a:bodyPr anchor="ctr"/>
      <a:lstStyle>
        <a:defPPr algn="ctr">
          <a:lnSpc>
            <a:spcPts val="2000"/>
          </a:lnSpc>
          <a:defRPr sz="2000" dirty="0">
            <a:solidFill>
              <a:schemeClr val="bg1"/>
            </a:solidFill>
            <a:latin typeface="黑体" pitchFamily="49" charset="-122"/>
            <a:ea typeface="黑体" pitchFamily="49" charset="-122"/>
          </a:defRPr>
        </a:defPPr>
      </a:lstStyle>
      <a:style>
        <a:lnRef idx="1">
          <a:schemeClr val="accent6"/>
        </a:lnRef>
        <a:fillRef idx="3">
          <a:schemeClr val="accent6"/>
        </a:fillRef>
        <a:effectRef idx="2">
          <a:schemeClr val="accent6"/>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18046</TotalTime>
  <Words>1008</Words>
  <Application>Microsoft Office PowerPoint</Application>
  <PresentationFormat>全屏显示(4:3)</PresentationFormat>
  <Paragraphs>72</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等线</vt:lpstr>
      <vt:lpstr>黑体</vt:lpstr>
      <vt:lpstr>宋体</vt:lpstr>
      <vt:lpstr>微软雅黑</vt:lpstr>
      <vt:lpstr>Arial</vt:lpstr>
      <vt:lpstr>Calibri</vt:lpstr>
      <vt:lpstr>Cambria Math</vt:lpstr>
      <vt:lpstr>times</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 J</dc:creator>
  <cp:lastModifiedBy>逸飞 高</cp:lastModifiedBy>
  <cp:revision>1697</cp:revision>
  <dcterms:created xsi:type="dcterms:W3CDTF">2018-05-22T03:03:49Z</dcterms:created>
  <dcterms:modified xsi:type="dcterms:W3CDTF">2020-12-02T08:03:32Z</dcterms:modified>
</cp:coreProperties>
</file>