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74" r:id="rId3"/>
    <p:sldId id="266" r:id="rId4"/>
    <p:sldId id="259" r:id="rId5"/>
    <p:sldId id="260" r:id="rId6"/>
    <p:sldId id="263" r:id="rId7"/>
    <p:sldId id="267" r:id="rId8"/>
    <p:sldId id="279" r:id="rId9"/>
    <p:sldId id="278" r:id="rId10"/>
    <p:sldId id="264" r:id="rId11"/>
    <p:sldId id="265" r:id="rId12"/>
    <p:sldId id="269" r:id="rId13"/>
    <p:sldId id="272" r:id="rId14"/>
    <p:sldId id="273" r:id="rId15"/>
    <p:sldId id="270" r:id="rId16"/>
    <p:sldId id="280" r:id="rId17"/>
    <p:sldId id="271" r:id="rId18"/>
    <p:sldId id="276" r:id="rId19"/>
    <p:sldId id="27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0DFF3-FF50-4F2A-B7EC-7AE5D63A6B9B}" type="datetimeFigureOut">
              <a:rPr lang="zh-CN" altLang="en-US" smtClean="0"/>
              <a:t>2020/4/24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A64D3-5FC1-4A61-80FA-C3058632E33F}" type="slidenum">
              <a:rPr lang="zh-CN" altLang="en-US" smtClean="0"/>
              <a:t>‹#›</a:t>
            </a:fld>
            <a:endParaRPr lang="zh-CN" altLang="en-US"/>
          </a:p>
        </p:txBody>
      </p:sp>
    </p:spTree>
    <p:extLst>
      <p:ext uri="{BB962C8B-B14F-4D97-AF65-F5344CB8AC3E}">
        <p14:creationId xmlns:p14="http://schemas.microsoft.com/office/powerpoint/2010/main" val="157652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10</a:t>
            </a:fld>
            <a:endParaRPr lang="zh-CN" altLang="en-US"/>
          </a:p>
        </p:txBody>
      </p:sp>
    </p:spTree>
    <p:extLst>
      <p:ext uri="{BB962C8B-B14F-4D97-AF65-F5344CB8AC3E}">
        <p14:creationId xmlns:p14="http://schemas.microsoft.com/office/powerpoint/2010/main" val="3237998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11</a:t>
            </a:fld>
            <a:endParaRPr lang="zh-CN" altLang="en-US"/>
          </a:p>
        </p:txBody>
      </p:sp>
    </p:spTree>
    <p:extLst>
      <p:ext uri="{BB962C8B-B14F-4D97-AF65-F5344CB8AC3E}">
        <p14:creationId xmlns:p14="http://schemas.microsoft.com/office/powerpoint/2010/main" val="3753161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12</a:t>
            </a:fld>
            <a:endParaRPr lang="zh-CN" altLang="en-US"/>
          </a:p>
        </p:txBody>
      </p:sp>
    </p:spTree>
    <p:extLst>
      <p:ext uri="{BB962C8B-B14F-4D97-AF65-F5344CB8AC3E}">
        <p14:creationId xmlns:p14="http://schemas.microsoft.com/office/powerpoint/2010/main" val="2785804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13</a:t>
            </a:fld>
            <a:endParaRPr lang="zh-CN" altLang="en-US"/>
          </a:p>
        </p:txBody>
      </p:sp>
    </p:spTree>
    <p:extLst>
      <p:ext uri="{BB962C8B-B14F-4D97-AF65-F5344CB8AC3E}">
        <p14:creationId xmlns:p14="http://schemas.microsoft.com/office/powerpoint/2010/main" val="2309186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14</a:t>
            </a:fld>
            <a:endParaRPr lang="zh-CN" altLang="en-US"/>
          </a:p>
        </p:txBody>
      </p:sp>
    </p:spTree>
    <p:extLst>
      <p:ext uri="{BB962C8B-B14F-4D97-AF65-F5344CB8AC3E}">
        <p14:creationId xmlns:p14="http://schemas.microsoft.com/office/powerpoint/2010/main" val="2263179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15</a:t>
            </a:fld>
            <a:endParaRPr lang="zh-CN" altLang="en-US"/>
          </a:p>
        </p:txBody>
      </p:sp>
    </p:spTree>
    <p:extLst>
      <p:ext uri="{BB962C8B-B14F-4D97-AF65-F5344CB8AC3E}">
        <p14:creationId xmlns:p14="http://schemas.microsoft.com/office/powerpoint/2010/main" val="3775866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16</a:t>
            </a:fld>
            <a:endParaRPr lang="zh-CN" altLang="en-US"/>
          </a:p>
        </p:txBody>
      </p:sp>
    </p:spTree>
    <p:extLst>
      <p:ext uri="{BB962C8B-B14F-4D97-AF65-F5344CB8AC3E}">
        <p14:creationId xmlns:p14="http://schemas.microsoft.com/office/powerpoint/2010/main" val="1455768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17</a:t>
            </a:fld>
            <a:endParaRPr lang="zh-CN" altLang="en-US"/>
          </a:p>
        </p:txBody>
      </p:sp>
    </p:spTree>
    <p:extLst>
      <p:ext uri="{BB962C8B-B14F-4D97-AF65-F5344CB8AC3E}">
        <p14:creationId xmlns:p14="http://schemas.microsoft.com/office/powerpoint/2010/main" val="227486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18</a:t>
            </a:fld>
            <a:endParaRPr lang="zh-CN" altLang="en-US"/>
          </a:p>
        </p:txBody>
      </p:sp>
    </p:spTree>
    <p:extLst>
      <p:ext uri="{BB962C8B-B14F-4D97-AF65-F5344CB8AC3E}">
        <p14:creationId xmlns:p14="http://schemas.microsoft.com/office/powerpoint/2010/main" val="3450772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19</a:t>
            </a:fld>
            <a:endParaRPr lang="zh-CN" altLang="en-US"/>
          </a:p>
        </p:txBody>
      </p:sp>
    </p:spTree>
    <p:extLst>
      <p:ext uri="{BB962C8B-B14F-4D97-AF65-F5344CB8AC3E}">
        <p14:creationId xmlns:p14="http://schemas.microsoft.com/office/powerpoint/2010/main" val="294662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2</a:t>
            </a:fld>
            <a:endParaRPr lang="zh-CN" altLang="en-US"/>
          </a:p>
        </p:txBody>
      </p:sp>
    </p:spTree>
    <p:extLst>
      <p:ext uri="{BB962C8B-B14F-4D97-AF65-F5344CB8AC3E}">
        <p14:creationId xmlns:p14="http://schemas.microsoft.com/office/powerpoint/2010/main" val="4212814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3</a:t>
            </a:fld>
            <a:endParaRPr lang="zh-CN" altLang="en-US"/>
          </a:p>
        </p:txBody>
      </p:sp>
    </p:spTree>
    <p:extLst>
      <p:ext uri="{BB962C8B-B14F-4D97-AF65-F5344CB8AC3E}">
        <p14:creationId xmlns:p14="http://schemas.microsoft.com/office/powerpoint/2010/main" val="1038633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5</a:t>
            </a:fld>
            <a:endParaRPr lang="zh-CN" altLang="en-US"/>
          </a:p>
        </p:txBody>
      </p:sp>
    </p:spTree>
    <p:extLst>
      <p:ext uri="{BB962C8B-B14F-4D97-AF65-F5344CB8AC3E}">
        <p14:creationId xmlns:p14="http://schemas.microsoft.com/office/powerpoint/2010/main" val="1857861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6</a:t>
            </a:fld>
            <a:endParaRPr lang="zh-CN" altLang="en-US"/>
          </a:p>
        </p:txBody>
      </p:sp>
    </p:spTree>
    <p:extLst>
      <p:ext uri="{BB962C8B-B14F-4D97-AF65-F5344CB8AC3E}">
        <p14:creationId xmlns:p14="http://schemas.microsoft.com/office/powerpoint/2010/main" val="218189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7</a:t>
            </a:fld>
            <a:endParaRPr lang="zh-CN" altLang="en-US"/>
          </a:p>
        </p:txBody>
      </p:sp>
    </p:spTree>
    <p:extLst>
      <p:ext uri="{BB962C8B-B14F-4D97-AF65-F5344CB8AC3E}">
        <p14:creationId xmlns:p14="http://schemas.microsoft.com/office/powerpoint/2010/main" val="2906242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8</a:t>
            </a:fld>
            <a:endParaRPr lang="zh-CN" altLang="en-US"/>
          </a:p>
        </p:txBody>
      </p:sp>
    </p:spTree>
    <p:extLst>
      <p:ext uri="{BB962C8B-B14F-4D97-AF65-F5344CB8AC3E}">
        <p14:creationId xmlns:p14="http://schemas.microsoft.com/office/powerpoint/2010/main" val="2978177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9</a:t>
            </a:fld>
            <a:endParaRPr lang="zh-CN" altLang="en-US"/>
          </a:p>
        </p:txBody>
      </p:sp>
    </p:spTree>
    <p:extLst>
      <p:ext uri="{BB962C8B-B14F-4D97-AF65-F5344CB8AC3E}">
        <p14:creationId xmlns:p14="http://schemas.microsoft.com/office/powerpoint/2010/main" val="209084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4D94C-51C1-40C8-8194-4408876FAC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00317D4-E866-48B3-BC67-9AE5C15F5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10B927-B0C1-4A5A-8710-71D3982D981A}"/>
              </a:ext>
            </a:extLst>
          </p:cNvPr>
          <p:cNvSpPr>
            <a:spLocks noGrp="1"/>
          </p:cNvSpPr>
          <p:nvPr>
            <p:ph type="dt" sz="half" idx="10"/>
          </p:nvPr>
        </p:nvSpPr>
        <p:spPr/>
        <p:txBody>
          <a:bodyPr/>
          <a:lstStyle/>
          <a:p>
            <a:fld id="{DAED864E-52A5-4FAE-8CEC-10C3C2AE2901}"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AC419D46-FB9F-47C9-9C54-C65E115AAF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1ECB88-9E53-4464-B87F-911644A7CE56}"/>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32475790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38E7D-7D7B-4A05-8FFB-162FE9CDDC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2029CBF-8A87-4C10-95E1-012FC6BEF7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CD4EDC-DCC0-4E6A-84B8-06BF495BC34C}"/>
              </a:ext>
            </a:extLst>
          </p:cNvPr>
          <p:cNvSpPr>
            <a:spLocks noGrp="1"/>
          </p:cNvSpPr>
          <p:nvPr>
            <p:ph type="dt" sz="half" idx="10"/>
          </p:nvPr>
        </p:nvSpPr>
        <p:spPr/>
        <p:txBody>
          <a:bodyPr/>
          <a:lstStyle/>
          <a:p>
            <a:fld id="{DAED864E-52A5-4FAE-8CEC-10C3C2AE2901}"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0D8A8726-5057-419F-A47B-3FFF05906F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B80D5-B4E6-4222-965C-D2ADB9563BC2}"/>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22297467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F97442-D561-4A07-93B6-855B9D492DC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3A194D-9E1C-4E7F-839F-DD325EEC7D3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BA19AE-F3DC-4618-AD45-BD8B8233ADF8}"/>
              </a:ext>
            </a:extLst>
          </p:cNvPr>
          <p:cNvSpPr>
            <a:spLocks noGrp="1"/>
          </p:cNvSpPr>
          <p:nvPr>
            <p:ph type="dt" sz="half" idx="10"/>
          </p:nvPr>
        </p:nvSpPr>
        <p:spPr/>
        <p:txBody>
          <a:bodyPr/>
          <a:lstStyle/>
          <a:p>
            <a:fld id="{DAED864E-52A5-4FAE-8CEC-10C3C2AE2901}"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DE44D3EF-E00A-4929-AA83-8EDB1D10A4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386028-9026-48CB-BDA1-C9B07D0C32B3}"/>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11236881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9F776-B4DB-41E5-8128-A073917292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478939-6008-4560-A893-012AD56BE79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A81898-CB16-4DF3-8013-E5AE146AE601}"/>
              </a:ext>
            </a:extLst>
          </p:cNvPr>
          <p:cNvSpPr>
            <a:spLocks noGrp="1"/>
          </p:cNvSpPr>
          <p:nvPr>
            <p:ph type="dt" sz="half" idx="10"/>
          </p:nvPr>
        </p:nvSpPr>
        <p:spPr/>
        <p:txBody>
          <a:bodyPr/>
          <a:lstStyle/>
          <a:p>
            <a:fld id="{DAED864E-52A5-4FAE-8CEC-10C3C2AE2901}"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58896C92-0E08-4580-A6C8-6193807775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09F2B8-4353-483C-A2C1-53770FDC8D90}"/>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10847548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D0C39-25EB-466F-8A08-0A3F7ED25F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562910-E9A4-44FC-8994-6501887C82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1767490-5B79-4F33-9FC2-92C63D5DE2E8}"/>
              </a:ext>
            </a:extLst>
          </p:cNvPr>
          <p:cNvSpPr>
            <a:spLocks noGrp="1"/>
          </p:cNvSpPr>
          <p:nvPr>
            <p:ph type="dt" sz="half" idx="10"/>
          </p:nvPr>
        </p:nvSpPr>
        <p:spPr/>
        <p:txBody>
          <a:bodyPr/>
          <a:lstStyle/>
          <a:p>
            <a:fld id="{DAED864E-52A5-4FAE-8CEC-10C3C2AE2901}"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7D96B45F-4C86-40F7-977D-4044520167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9E2FEC-B899-4B73-89A8-DD86616151BF}"/>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15728979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60BE0-C079-4E43-906E-F3544C20C5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87C1E9-07B1-443F-80B3-338AA22AF72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1AD4ACF-7B5C-4127-AD00-69356F967E4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B144D0E-7883-4DA9-940E-57097924A01A}"/>
              </a:ext>
            </a:extLst>
          </p:cNvPr>
          <p:cNvSpPr>
            <a:spLocks noGrp="1"/>
          </p:cNvSpPr>
          <p:nvPr>
            <p:ph type="dt" sz="half" idx="10"/>
          </p:nvPr>
        </p:nvSpPr>
        <p:spPr/>
        <p:txBody>
          <a:bodyPr/>
          <a:lstStyle/>
          <a:p>
            <a:fld id="{DAED864E-52A5-4FAE-8CEC-10C3C2AE2901}" type="datetimeFigureOut">
              <a:rPr lang="zh-CN" altLang="en-US" smtClean="0"/>
              <a:t>2020/4/24</a:t>
            </a:fld>
            <a:endParaRPr lang="zh-CN" altLang="en-US"/>
          </a:p>
        </p:txBody>
      </p:sp>
      <p:sp>
        <p:nvSpPr>
          <p:cNvPr id="6" name="页脚占位符 5">
            <a:extLst>
              <a:ext uri="{FF2B5EF4-FFF2-40B4-BE49-F238E27FC236}">
                <a16:creationId xmlns:a16="http://schemas.microsoft.com/office/drawing/2014/main" id="{E43C7CEA-52E0-4594-8C6F-E4FFEED52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A33416-3093-4003-8818-984F739DDC24}"/>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3206283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8995D-46C3-4FF2-9FC7-D05468AE4F8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1614F8-9248-4097-899C-4ACAE13CC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5319FED-FC10-4053-96C2-B353A7DE367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6C7B57C-153C-4721-B33A-A113C8F0F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A8270D-E12E-4C14-8867-22B956A075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B80CDA2-02C7-42ED-B81D-C0DCBA0BA278}"/>
              </a:ext>
            </a:extLst>
          </p:cNvPr>
          <p:cNvSpPr>
            <a:spLocks noGrp="1"/>
          </p:cNvSpPr>
          <p:nvPr>
            <p:ph type="dt" sz="half" idx="10"/>
          </p:nvPr>
        </p:nvSpPr>
        <p:spPr/>
        <p:txBody>
          <a:bodyPr/>
          <a:lstStyle/>
          <a:p>
            <a:fld id="{DAED864E-52A5-4FAE-8CEC-10C3C2AE2901}" type="datetimeFigureOut">
              <a:rPr lang="zh-CN" altLang="en-US" smtClean="0"/>
              <a:t>2020/4/24</a:t>
            </a:fld>
            <a:endParaRPr lang="zh-CN" altLang="en-US"/>
          </a:p>
        </p:txBody>
      </p:sp>
      <p:sp>
        <p:nvSpPr>
          <p:cNvPr id="8" name="页脚占位符 7">
            <a:extLst>
              <a:ext uri="{FF2B5EF4-FFF2-40B4-BE49-F238E27FC236}">
                <a16:creationId xmlns:a16="http://schemas.microsoft.com/office/drawing/2014/main" id="{02C1092D-C29D-45A4-AB44-5A2CE4C792A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D9CEE15-9B7B-4323-A697-983C2FE58258}"/>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31763891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C80D0-BDB4-42F6-83E7-9BDABBEE9C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707ED2-836E-418C-A3BD-DF3A789ABC3E}"/>
              </a:ext>
            </a:extLst>
          </p:cNvPr>
          <p:cNvSpPr>
            <a:spLocks noGrp="1"/>
          </p:cNvSpPr>
          <p:nvPr>
            <p:ph type="dt" sz="half" idx="10"/>
          </p:nvPr>
        </p:nvSpPr>
        <p:spPr/>
        <p:txBody>
          <a:bodyPr/>
          <a:lstStyle/>
          <a:p>
            <a:fld id="{DAED864E-52A5-4FAE-8CEC-10C3C2AE2901}" type="datetimeFigureOut">
              <a:rPr lang="zh-CN" altLang="en-US" smtClean="0"/>
              <a:t>2020/4/24</a:t>
            </a:fld>
            <a:endParaRPr lang="zh-CN" altLang="en-US"/>
          </a:p>
        </p:txBody>
      </p:sp>
      <p:sp>
        <p:nvSpPr>
          <p:cNvPr id="4" name="页脚占位符 3">
            <a:extLst>
              <a:ext uri="{FF2B5EF4-FFF2-40B4-BE49-F238E27FC236}">
                <a16:creationId xmlns:a16="http://schemas.microsoft.com/office/drawing/2014/main" id="{CF73EBD8-7742-4490-9DA6-0109F0EBD3C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A6B037-0A6C-46EE-8C79-B94C027F7B3C}"/>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23163457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095D19-6CC0-4486-89FB-38BEAAF66BF8}"/>
              </a:ext>
            </a:extLst>
          </p:cNvPr>
          <p:cNvSpPr>
            <a:spLocks noGrp="1"/>
          </p:cNvSpPr>
          <p:nvPr>
            <p:ph type="dt" sz="half" idx="10"/>
          </p:nvPr>
        </p:nvSpPr>
        <p:spPr/>
        <p:txBody>
          <a:bodyPr/>
          <a:lstStyle/>
          <a:p>
            <a:fld id="{DAED864E-52A5-4FAE-8CEC-10C3C2AE2901}" type="datetimeFigureOut">
              <a:rPr lang="zh-CN" altLang="en-US" smtClean="0"/>
              <a:t>2020/4/24</a:t>
            </a:fld>
            <a:endParaRPr lang="zh-CN" altLang="en-US"/>
          </a:p>
        </p:txBody>
      </p:sp>
      <p:sp>
        <p:nvSpPr>
          <p:cNvPr id="3" name="页脚占位符 2">
            <a:extLst>
              <a:ext uri="{FF2B5EF4-FFF2-40B4-BE49-F238E27FC236}">
                <a16:creationId xmlns:a16="http://schemas.microsoft.com/office/drawing/2014/main" id="{EBEE55D2-F18F-484D-A4B0-E925C182B4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0343F7-C2EC-4B04-95D4-1DF5FEC0B249}"/>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2816347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197D1-0127-4E90-8B69-0105B2A60F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F78EBE-5544-4506-9EE1-AD669848E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57C0FE4-015E-4C56-A572-2D8D37FE2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E62F133-326E-4D77-A0B6-A6AC2DA30350}"/>
              </a:ext>
            </a:extLst>
          </p:cNvPr>
          <p:cNvSpPr>
            <a:spLocks noGrp="1"/>
          </p:cNvSpPr>
          <p:nvPr>
            <p:ph type="dt" sz="half" idx="10"/>
          </p:nvPr>
        </p:nvSpPr>
        <p:spPr/>
        <p:txBody>
          <a:bodyPr/>
          <a:lstStyle/>
          <a:p>
            <a:fld id="{DAED864E-52A5-4FAE-8CEC-10C3C2AE2901}" type="datetimeFigureOut">
              <a:rPr lang="zh-CN" altLang="en-US" smtClean="0"/>
              <a:t>2020/4/24</a:t>
            </a:fld>
            <a:endParaRPr lang="zh-CN" altLang="en-US"/>
          </a:p>
        </p:txBody>
      </p:sp>
      <p:sp>
        <p:nvSpPr>
          <p:cNvPr id="6" name="页脚占位符 5">
            <a:extLst>
              <a:ext uri="{FF2B5EF4-FFF2-40B4-BE49-F238E27FC236}">
                <a16:creationId xmlns:a16="http://schemas.microsoft.com/office/drawing/2014/main" id="{2860F504-E115-474C-B1E7-FC3DFE2B56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2382C4-27D6-4E19-92E4-CF2855212EDC}"/>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3058795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09882-9FD6-4CB9-B85F-6C5D5386C2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A851C9-1CCC-4B55-9B90-42A1A3A6E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4120439-C2A4-4866-87AE-4C80ADB60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A9BE00-FE18-4AB4-8716-C22F532FD509}"/>
              </a:ext>
            </a:extLst>
          </p:cNvPr>
          <p:cNvSpPr>
            <a:spLocks noGrp="1"/>
          </p:cNvSpPr>
          <p:nvPr>
            <p:ph type="dt" sz="half" idx="10"/>
          </p:nvPr>
        </p:nvSpPr>
        <p:spPr/>
        <p:txBody>
          <a:bodyPr/>
          <a:lstStyle/>
          <a:p>
            <a:fld id="{DAED864E-52A5-4FAE-8CEC-10C3C2AE2901}" type="datetimeFigureOut">
              <a:rPr lang="zh-CN" altLang="en-US" smtClean="0"/>
              <a:t>2020/4/24</a:t>
            </a:fld>
            <a:endParaRPr lang="zh-CN" altLang="en-US"/>
          </a:p>
        </p:txBody>
      </p:sp>
      <p:sp>
        <p:nvSpPr>
          <p:cNvPr id="6" name="页脚占位符 5">
            <a:extLst>
              <a:ext uri="{FF2B5EF4-FFF2-40B4-BE49-F238E27FC236}">
                <a16:creationId xmlns:a16="http://schemas.microsoft.com/office/drawing/2014/main" id="{75DDB839-6BDC-4C6D-8CC7-D9B58F5E57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081D29-3955-4705-BB5D-070B52C11D4E}"/>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4379886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D9042F-1FC6-498C-A5F0-461DEB82ED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52F3DA-E3BB-4FD7-B129-CE85517638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00AC31-4BDE-409C-96EF-0F539683B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D864E-52A5-4FAE-8CEC-10C3C2AE2901}"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E3F48CD2-68DE-4CD2-8F3A-6F022DF3D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570EC6-A11D-4497-B8DF-3EF437BC8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2968596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2.emf"/><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2.emf"/><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image" Target="../media/image6.jpe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2.emf"/><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62"/>
          <p:cNvSpPr txBox="1">
            <a:spLocks noChangeArrowheads="1"/>
          </p:cNvSpPr>
          <p:nvPr/>
        </p:nvSpPr>
        <p:spPr bwMode="auto">
          <a:xfrm>
            <a:off x="2001838" y="2633663"/>
            <a:ext cx="35702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dirty="0">
                <a:solidFill>
                  <a:srgbClr val="0078BF"/>
                </a:solidFill>
                <a:latin typeface="微软雅黑" panose="020B0503020204020204" pitchFamily="34" charset="-122"/>
              </a:rPr>
              <a:t>知识图谱</a:t>
            </a:r>
            <a:endParaRPr lang="en-US" altLang="zh-CN" sz="6600" b="1" dirty="0">
              <a:solidFill>
                <a:srgbClr val="0078BF"/>
              </a:solidFill>
              <a:latin typeface="微软雅黑" panose="020B0503020204020204" pitchFamily="34" charset="-122"/>
            </a:endParaRPr>
          </a:p>
        </p:txBody>
      </p:sp>
      <p:sp>
        <p:nvSpPr>
          <p:cNvPr id="24" name="矩形 23"/>
          <p:cNvSpPr/>
          <p:nvPr/>
        </p:nvSpPr>
        <p:spPr>
          <a:xfrm>
            <a:off x="1466850" y="2439988"/>
            <a:ext cx="9677400" cy="2114550"/>
          </a:xfrm>
          <a:prstGeom prst="rect">
            <a:avLst/>
          </a:prstGeom>
          <a:noFill/>
          <a:ln w="25400">
            <a:solidFill>
              <a:srgbClr val="0078B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5" name="矩形 24"/>
          <p:cNvSpPr/>
          <p:nvPr/>
        </p:nvSpPr>
        <p:spPr>
          <a:xfrm>
            <a:off x="10906125" y="4237038"/>
            <a:ext cx="476250" cy="476250"/>
          </a:xfrm>
          <a:prstGeom prst="rect">
            <a:avLst/>
          </a:prstGeom>
          <a:solidFill>
            <a:srgbClr val="0078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矩形 25"/>
          <p:cNvSpPr/>
          <p:nvPr/>
        </p:nvSpPr>
        <p:spPr>
          <a:xfrm>
            <a:off x="10637838" y="4008438"/>
            <a:ext cx="474662" cy="474662"/>
          </a:xfrm>
          <a:prstGeom prst="rect">
            <a:avLst/>
          </a:prstGeom>
          <a:solidFill>
            <a:srgbClr val="0078B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7" name="矩形 26"/>
          <p:cNvSpPr/>
          <p:nvPr/>
        </p:nvSpPr>
        <p:spPr>
          <a:xfrm>
            <a:off x="1308100" y="2233613"/>
            <a:ext cx="474663" cy="474662"/>
          </a:xfrm>
          <a:prstGeom prst="rect">
            <a:avLst/>
          </a:prstGeom>
          <a:solidFill>
            <a:srgbClr val="0078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矩形 27"/>
          <p:cNvSpPr/>
          <p:nvPr/>
        </p:nvSpPr>
        <p:spPr>
          <a:xfrm>
            <a:off x="1460500" y="2386013"/>
            <a:ext cx="474663" cy="474662"/>
          </a:xfrm>
          <a:prstGeom prst="rect">
            <a:avLst/>
          </a:prstGeom>
          <a:solidFill>
            <a:srgbClr val="0078B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 name="图片 1" descr="资源 1"/>
          <p:cNvPicPr>
            <a:picLocks noChangeAspect="1"/>
          </p:cNvPicPr>
          <p:nvPr/>
        </p:nvPicPr>
        <p:blipFill>
          <a:blip r:embed="rId4"/>
          <a:srcRect r="43992"/>
          <a:stretch>
            <a:fillRect/>
          </a:stretch>
        </p:blipFill>
        <p:spPr>
          <a:xfrm>
            <a:off x="701040" y="429895"/>
            <a:ext cx="2954020" cy="936625"/>
          </a:xfrm>
          <a:prstGeom prst="rect">
            <a:avLst/>
          </a:prstGeom>
        </p:spPr>
      </p:pic>
      <p:sp>
        <p:nvSpPr>
          <p:cNvPr id="3" name="文本框 2">
            <a:extLst>
              <a:ext uri="{FF2B5EF4-FFF2-40B4-BE49-F238E27FC236}">
                <a16:creationId xmlns:a16="http://schemas.microsoft.com/office/drawing/2014/main" id="{F0828358-0A87-45CA-9A20-A7C38B01F5F9}"/>
              </a:ext>
            </a:extLst>
          </p:cNvPr>
          <p:cNvSpPr txBox="1"/>
          <p:nvPr/>
        </p:nvSpPr>
        <p:spPr>
          <a:xfrm>
            <a:off x="9609666" y="5545666"/>
            <a:ext cx="1414892" cy="70788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汤家威</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2020.4.24</a:t>
            </a:r>
            <a:endParaRPr lang="zh-CN" altLang="en-US" sz="2000" dirty="0">
              <a:latin typeface="宋体" panose="02010600030101010101" pitchFamily="2" charset="-122"/>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righ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bldLvl="0" animBg="1"/>
      <p:bldP spid="25" grpId="0" bldLvl="0" animBg="1"/>
      <p:bldP spid="26" grpId="0" bldLvl="0" animBg="1"/>
      <p:bldP spid="27" grpId="0" bldLvl="0" animBg="1"/>
      <p:bldP spid="2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知识融合</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grpSp>
        <p:nvGrpSpPr>
          <p:cNvPr id="2" name="组合 1">
            <a:extLst>
              <a:ext uri="{FF2B5EF4-FFF2-40B4-BE49-F238E27FC236}">
                <a16:creationId xmlns:a16="http://schemas.microsoft.com/office/drawing/2014/main" id="{B04084BA-2AE5-414A-8600-980C31827D12}"/>
              </a:ext>
            </a:extLst>
          </p:cNvPr>
          <p:cNvGrpSpPr/>
          <p:nvPr/>
        </p:nvGrpSpPr>
        <p:grpSpPr>
          <a:xfrm>
            <a:off x="2141318" y="1132932"/>
            <a:ext cx="8030136" cy="4850927"/>
            <a:chOff x="2141318" y="1132932"/>
            <a:chExt cx="8030136" cy="4850927"/>
          </a:xfrm>
        </p:grpSpPr>
        <p:pic>
          <p:nvPicPr>
            <p:cNvPr id="4" name="图片 3">
              <a:extLst>
                <a:ext uri="{FF2B5EF4-FFF2-40B4-BE49-F238E27FC236}">
                  <a16:creationId xmlns:a16="http://schemas.microsoft.com/office/drawing/2014/main" id="{C35139C8-6411-4217-8D46-A6510B18B946}"/>
                </a:ext>
              </a:extLst>
            </p:cNvPr>
            <p:cNvPicPr>
              <a:picLocks noChangeAspect="1"/>
            </p:cNvPicPr>
            <p:nvPr/>
          </p:nvPicPr>
          <p:blipFill>
            <a:blip r:embed="rId5"/>
            <a:stretch>
              <a:fillRect/>
            </a:stretch>
          </p:blipFill>
          <p:spPr>
            <a:xfrm>
              <a:off x="2141318" y="1695020"/>
              <a:ext cx="8030136" cy="3760477"/>
            </a:xfrm>
            <a:prstGeom prst="rect">
              <a:avLst/>
            </a:prstGeom>
          </p:spPr>
        </p:pic>
        <p:sp>
          <p:nvSpPr>
            <p:cNvPr id="11" name="矩形 10">
              <a:extLst>
                <a:ext uri="{FF2B5EF4-FFF2-40B4-BE49-F238E27FC236}">
                  <a16:creationId xmlns:a16="http://schemas.microsoft.com/office/drawing/2014/main" id="{9BD3BE96-02BD-4F59-8554-20B3E790F807}"/>
                </a:ext>
              </a:extLst>
            </p:cNvPr>
            <p:cNvSpPr/>
            <p:nvPr/>
          </p:nvSpPr>
          <p:spPr>
            <a:xfrm>
              <a:off x="3647788" y="1486105"/>
              <a:ext cx="5269835" cy="40795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882838A-63B8-4D6C-A9FB-611C24955A4F}"/>
                </a:ext>
              </a:extLst>
            </p:cNvPr>
            <p:cNvSpPr/>
            <p:nvPr/>
          </p:nvSpPr>
          <p:spPr>
            <a:xfrm>
              <a:off x="4816011" y="1132932"/>
              <a:ext cx="2836446" cy="319447"/>
            </a:xfrm>
            <a:prstGeom prst="rect">
              <a:avLst/>
            </a:prstGeom>
          </p:spPr>
          <p:txBody>
            <a:bodyPr wrap="none">
              <a:spAutoFit/>
            </a:bodyPr>
            <a:lstStyle/>
            <a:p>
              <a:r>
                <a:rPr lang="zh-CN" altLang="en-US" dirty="0">
                  <a:solidFill>
                    <a:schemeClr val="accent1">
                      <a:lumMod val="75000"/>
                    </a:schemeClr>
                  </a:solidFill>
                </a:rPr>
                <a:t>知识图谱构建/更新过程</a:t>
              </a:r>
            </a:p>
          </p:txBody>
        </p:sp>
        <p:sp>
          <p:nvSpPr>
            <p:cNvPr id="13" name="矩形 12">
              <a:extLst>
                <a:ext uri="{FF2B5EF4-FFF2-40B4-BE49-F238E27FC236}">
                  <a16:creationId xmlns:a16="http://schemas.microsoft.com/office/drawing/2014/main" id="{BF686479-8EB9-4781-A496-A75BD162E6B7}"/>
                </a:ext>
              </a:extLst>
            </p:cNvPr>
            <p:cNvSpPr/>
            <p:nvPr/>
          </p:nvSpPr>
          <p:spPr>
            <a:xfrm>
              <a:off x="2141318" y="5664412"/>
              <a:ext cx="1195313" cy="319447"/>
            </a:xfrm>
            <a:prstGeom prst="rect">
              <a:avLst/>
            </a:prstGeom>
          </p:spPr>
          <p:txBody>
            <a:bodyPr wrap="none">
              <a:spAutoFit/>
            </a:bodyPr>
            <a:lstStyle/>
            <a:p>
              <a:r>
                <a:rPr lang="zh-CN" altLang="en-US" dirty="0">
                  <a:solidFill>
                    <a:schemeClr val="accent1">
                      <a:lumMod val="75000"/>
                    </a:schemeClr>
                  </a:solidFill>
                </a:rPr>
                <a:t>数据采集</a:t>
              </a:r>
            </a:p>
          </p:txBody>
        </p:sp>
        <p:sp>
          <p:nvSpPr>
            <p:cNvPr id="14" name="矩形 13">
              <a:extLst>
                <a:ext uri="{FF2B5EF4-FFF2-40B4-BE49-F238E27FC236}">
                  <a16:creationId xmlns:a16="http://schemas.microsoft.com/office/drawing/2014/main" id="{719F6157-EDCE-4A95-ADAF-4B95E5C6AC7D}"/>
                </a:ext>
              </a:extLst>
            </p:cNvPr>
            <p:cNvSpPr/>
            <p:nvPr/>
          </p:nvSpPr>
          <p:spPr>
            <a:xfrm>
              <a:off x="3888726" y="5664412"/>
              <a:ext cx="1195313" cy="319447"/>
            </a:xfrm>
            <a:prstGeom prst="rect">
              <a:avLst/>
            </a:prstGeom>
          </p:spPr>
          <p:txBody>
            <a:bodyPr wrap="none">
              <a:spAutoFit/>
            </a:bodyPr>
            <a:lstStyle/>
            <a:p>
              <a:r>
                <a:rPr lang="zh-CN" altLang="en-US" dirty="0">
                  <a:solidFill>
                    <a:schemeClr val="accent1">
                      <a:lumMod val="75000"/>
                    </a:schemeClr>
                  </a:solidFill>
                </a:rPr>
                <a:t>信息获取</a:t>
              </a:r>
            </a:p>
          </p:txBody>
        </p:sp>
        <p:sp>
          <p:nvSpPr>
            <p:cNvPr id="15" name="文本框 14">
              <a:extLst>
                <a:ext uri="{FF2B5EF4-FFF2-40B4-BE49-F238E27FC236}">
                  <a16:creationId xmlns:a16="http://schemas.microsoft.com/office/drawing/2014/main" id="{EB2704C6-CE67-4399-8761-B98C48BD84A5}"/>
                </a:ext>
              </a:extLst>
            </p:cNvPr>
            <p:cNvSpPr txBox="1"/>
            <p:nvPr/>
          </p:nvSpPr>
          <p:spPr>
            <a:xfrm>
              <a:off x="5483203" y="5664412"/>
              <a:ext cx="1195313" cy="319447"/>
            </a:xfrm>
            <a:prstGeom prst="rect">
              <a:avLst/>
            </a:prstGeom>
            <a:noFill/>
          </p:spPr>
          <p:txBody>
            <a:bodyPr wrap="none" rtlCol="0">
              <a:spAutoFit/>
            </a:bodyPr>
            <a:lstStyle/>
            <a:p>
              <a:r>
                <a:rPr lang="zh-CN" altLang="en-US" dirty="0">
                  <a:solidFill>
                    <a:schemeClr val="accent1">
                      <a:lumMod val="75000"/>
                    </a:schemeClr>
                  </a:solidFill>
                </a:rPr>
                <a:t>知识融合</a:t>
              </a:r>
            </a:p>
          </p:txBody>
        </p:sp>
        <p:sp>
          <p:nvSpPr>
            <p:cNvPr id="16" name="矩形 15">
              <a:extLst>
                <a:ext uri="{FF2B5EF4-FFF2-40B4-BE49-F238E27FC236}">
                  <a16:creationId xmlns:a16="http://schemas.microsoft.com/office/drawing/2014/main" id="{45003A35-1BD4-4F47-B0A2-EE2D35A00E7C}"/>
                </a:ext>
              </a:extLst>
            </p:cNvPr>
            <p:cNvSpPr/>
            <p:nvPr/>
          </p:nvSpPr>
          <p:spPr>
            <a:xfrm>
              <a:off x="7317849" y="5664412"/>
              <a:ext cx="1195313" cy="319447"/>
            </a:xfrm>
            <a:prstGeom prst="rect">
              <a:avLst/>
            </a:prstGeom>
          </p:spPr>
          <p:txBody>
            <a:bodyPr wrap="none">
              <a:spAutoFit/>
            </a:bodyPr>
            <a:lstStyle/>
            <a:p>
              <a:r>
                <a:rPr lang="zh-CN" altLang="en-US" dirty="0">
                  <a:solidFill>
                    <a:schemeClr val="accent1">
                      <a:lumMod val="75000"/>
                    </a:schemeClr>
                  </a:solidFill>
                </a:rPr>
                <a:t>知识处理</a:t>
              </a:r>
            </a:p>
          </p:txBody>
        </p:sp>
      </p:grpSp>
      <p:sp>
        <p:nvSpPr>
          <p:cNvPr id="5" name="矩形 4">
            <a:extLst>
              <a:ext uri="{FF2B5EF4-FFF2-40B4-BE49-F238E27FC236}">
                <a16:creationId xmlns:a16="http://schemas.microsoft.com/office/drawing/2014/main" id="{F3FE52C4-CD8F-4586-8068-EAB5AADBB998}"/>
              </a:ext>
            </a:extLst>
          </p:cNvPr>
          <p:cNvSpPr/>
          <p:nvPr/>
        </p:nvSpPr>
        <p:spPr>
          <a:xfrm>
            <a:off x="5359400" y="2654300"/>
            <a:ext cx="1676399" cy="223687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5336657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知识融合</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7" name="矩形 6">
            <a:extLst>
              <a:ext uri="{FF2B5EF4-FFF2-40B4-BE49-F238E27FC236}">
                <a16:creationId xmlns:a16="http://schemas.microsoft.com/office/drawing/2014/main" id="{5BBA7068-87AE-45EF-9CAC-AB5BB29A1869}"/>
              </a:ext>
            </a:extLst>
          </p:cNvPr>
          <p:cNvSpPr/>
          <p:nvPr/>
        </p:nvSpPr>
        <p:spPr>
          <a:xfrm>
            <a:off x="587740" y="977643"/>
            <a:ext cx="6955750" cy="461665"/>
          </a:xfrm>
          <a:prstGeom prst="rect">
            <a:avLst/>
          </a:prstGeom>
        </p:spPr>
        <p:txBody>
          <a:bodyPr wrap="none">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知识融合就是</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将</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从</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多个数据源抽取的知识进行融合</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83ED56E2-74B1-4558-8852-CEFA0682EA60}"/>
              </a:ext>
            </a:extLst>
          </p:cNvPr>
          <p:cNvPicPr>
            <a:picLocks noChangeAspect="1"/>
          </p:cNvPicPr>
          <p:nvPr/>
        </p:nvPicPr>
        <p:blipFill>
          <a:blip r:embed="rId5"/>
          <a:stretch>
            <a:fillRect/>
          </a:stretch>
        </p:blipFill>
        <p:spPr>
          <a:xfrm>
            <a:off x="587740" y="1724230"/>
            <a:ext cx="8865468" cy="2690904"/>
          </a:xfrm>
          <a:prstGeom prst="rect">
            <a:avLst/>
          </a:prstGeom>
        </p:spPr>
      </p:pic>
      <p:sp>
        <p:nvSpPr>
          <p:cNvPr id="18" name="矩形 17">
            <a:extLst>
              <a:ext uri="{FF2B5EF4-FFF2-40B4-BE49-F238E27FC236}">
                <a16:creationId xmlns:a16="http://schemas.microsoft.com/office/drawing/2014/main" id="{0A1F071D-886A-4F74-A8C6-F0C94AF9D18D}"/>
              </a:ext>
            </a:extLst>
          </p:cNvPr>
          <p:cNvSpPr/>
          <p:nvPr/>
        </p:nvSpPr>
        <p:spPr>
          <a:xfrm>
            <a:off x="361617" y="4814356"/>
            <a:ext cx="11385883" cy="1592039"/>
          </a:xfrm>
          <a:prstGeom prst="rect">
            <a:avLst/>
          </a:prstGeom>
        </p:spPr>
        <p:txBody>
          <a:bodyPr wrap="square">
            <a:spAutoFit/>
          </a:bodyPr>
          <a:lstStyle/>
          <a:p>
            <a:pPr indent="127000" algn="just">
              <a:lnSpc>
                <a:spcPct val="125000"/>
              </a:lnSpc>
              <a:spcAft>
                <a:spcPts val="0"/>
              </a:spcAft>
            </a:pP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共指解析</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，用来解决同名实体产生歧义问题。例如我正在读《哈利波特》”，其中的“《哈利波特》”应指的是“《哈利波特》（图书）”这一实体，而不是“《哈利波特》系列电影”这一实体。</a:t>
            </a:r>
          </a:p>
          <a:p>
            <a:pPr indent="127000" algn="just">
              <a:lnSpc>
                <a:spcPct val="125000"/>
              </a:lnSpc>
              <a:spcAft>
                <a:spcPts val="0"/>
              </a:spcAft>
            </a:pP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实体消歧</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，用来解决多个指称项对应于同一个实体对象的问题。在日常语言中，人称代词用的很多，对于人类是十分容易理解各个代词指向的实体，但是对于机器就需要特殊的方法来让</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它</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“理解”了。</a:t>
            </a:r>
          </a:p>
        </p:txBody>
      </p:sp>
    </p:spTree>
    <p:custDataLst>
      <p:tags r:id="rId1"/>
    </p:custDataLst>
    <p:extLst>
      <p:ext uri="{BB962C8B-B14F-4D97-AF65-F5344CB8AC3E}">
        <p14:creationId xmlns:p14="http://schemas.microsoft.com/office/powerpoint/2010/main" val="1005274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知识推理</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grpSp>
        <p:nvGrpSpPr>
          <p:cNvPr id="2" name="组合 1">
            <a:extLst>
              <a:ext uri="{FF2B5EF4-FFF2-40B4-BE49-F238E27FC236}">
                <a16:creationId xmlns:a16="http://schemas.microsoft.com/office/drawing/2014/main" id="{B04084BA-2AE5-414A-8600-980C31827D12}"/>
              </a:ext>
            </a:extLst>
          </p:cNvPr>
          <p:cNvGrpSpPr/>
          <p:nvPr/>
        </p:nvGrpSpPr>
        <p:grpSpPr>
          <a:xfrm>
            <a:off x="2141318" y="1132932"/>
            <a:ext cx="8030136" cy="4850927"/>
            <a:chOff x="2141318" y="1132932"/>
            <a:chExt cx="8030136" cy="4850927"/>
          </a:xfrm>
        </p:grpSpPr>
        <p:pic>
          <p:nvPicPr>
            <p:cNvPr id="4" name="图片 3">
              <a:extLst>
                <a:ext uri="{FF2B5EF4-FFF2-40B4-BE49-F238E27FC236}">
                  <a16:creationId xmlns:a16="http://schemas.microsoft.com/office/drawing/2014/main" id="{C35139C8-6411-4217-8D46-A6510B18B946}"/>
                </a:ext>
              </a:extLst>
            </p:cNvPr>
            <p:cNvPicPr>
              <a:picLocks noChangeAspect="1"/>
            </p:cNvPicPr>
            <p:nvPr/>
          </p:nvPicPr>
          <p:blipFill>
            <a:blip r:embed="rId5"/>
            <a:stretch>
              <a:fillRect/>
            </a:stretch>
          </p:blipFill>
          <p:spPr>
            <a:xfrm>
              <a:off x="2141318" y="1695020"/>
              <a:ext cx="8030136" cy="3760477"/>
            </a:xfrm>
            <a:prstGeom prst="rect">
              <a:avLst/>
            </a:prstGeom>
          </p:spPr>
        </p:pic>
        <p:sp>
          <p:nvSpPr>
            <p:cNvPr id="11" name="矩形 10">
              <a:extLst>
                <a:ext uri="{FF2B5EF4-FFF2-40B4-BE49-F238E27FC236}">
                  <a16:creationId xmlns:a16="http://schemas.microsoft.com/office/drawing/2014/main" id="{9BD3BE96-02BD-4F59-8554-20B3E790F807}"/>
                </a:ext>
              </a:extLst>
            </p:cNvPr>
            <p:cNvSpPr/>
            <p:nvPr/>
          </p:nvSpPr>
          <p:spPr>
            <a:xfrm>
              <a:off x="3647788" y="1486105"/>
              <a:ext cx="5269835" cy="40795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882838A-63B8-4D6C-A9FB-611C24955A4F}"/>
                </a:ext>
              </a:extLst>
            </p:cNvPr>
            <p:cNvSpPr/>
            <p:nvPr/>
          </p:nvSpPr>
          <p:spPr>
            <a:xfrm>
              <a:off x="4816011" y="1132932"/>
              <a:ext cx="2836446" cy="319447"/>
            </a:xfrm>
            <a:prstGeom prst="rect">
              <a:avLst/>
            </a:prstGeom>
          </p:spPr>
          <p:txBody>
            <a:bodyPr wrap="none">
              <a:spAutoFit/>
            </a:bodyPr>
            <a:lstStyle/>
            <a:p>
              <a:r>
                <a:rPr lang="zh-CN" altLang="en-US" dirty="0">
                  <a:solidFill>
                    <a:schemeClr val="accent1">
                      <a:lumMod val="75000"/>
                    </a:schemeClr>
                  </a:solidFill>
                </a:rPr>
                <a:t>知识图谱构建/更新过程</a:t>
              </a:r>
            </a:p>
          </p:txBody>
        </p:sp>
        <p:sp>
          <p:nvSpPr>
            <p:cNvPr id="13" name="矩形 12">
              <a:extLst>
                <a:ext uri="{FF2B5EF4-FFF2-40B4-BE49-F238E27FC236}">
                  <a16:creationId xmlns:a16="http://schemas.microsoft.com/office/drawing/2014/main" id="{BF686479-8EB9-4781-A496-A75BD162E6B7}"/>
                </a:ext>
              </a:extLst>
            </p:cNvPr>
            <p:cNvSpPr/>
            <p:nvPr/>
          </p:nvSpPr>
          <p:spPr>
            <a:xfrm>
              <a:off x="2141318" y="5664412"/>
              <a:ext cx="1195313" cy="319447"/>
            </a:xfrm>
            <a:prstGeom prst="rect">
              <a:avLst/>
            </a:prstGeom>
          </p:spPr>
          <p:txBody>
            <a:bodyPr wrap="none">
              <a:spAutoFit/>
            </a:bodyPr>
            <a:lstStyle/>
            <a:p>
              <a:r>
                <a:rPr lang="zh-CN" altLang="en-US" dirty="0">
                  <a:solidFill>
                    <a:schemeClr val="accent1">
                      <a:lumMod val="75000"/>
                    </a:schemeClr>
                  </a:solidFill>
                </a:rPr>
                <a:t>数据采集</a:t>
              </a:r>
            </a:p>
          </p:txBody>
        </p:sp>
        <p:sp>
          <p:nvSpPr>
            <p:cNvPr id="14" name="矩形 13">
              <a:extLst>
                <a:ext uri="{FF2B5EF4-FFF2-40B4-BE49-F238E27FC236}">
                  <a16:creationId xmlns:a16="http://schemas.microsoft.com/office/drawing/2014/main" id="{719F6157-EDCE-4A95-ADAF-4B95E5C6AC7D}"/>
                </a:ext>
              </a:extLst>
            </p:cNvPr>
            <p:cNvSpPr/>
            <p:nvPr/>
          </p:nvSpPr>
          <p:spPr>
            <a:xfrm>
              <a:off x="3888726" y="5664412"/>
              <a:ext cx="1195313" cy="319447"/>
            </a:xfrm>
            <a:prstGeom prst="rect">
              <a:avLst/>
            </a:prstGeom>
          </p:spPr>
          <p:txBody>
            <a:bodyPr wrap="none">
              <a:spAutoFit/>
            </a:bodyPr>
            <a:lstStyle/>
            <a:p>
              <a:r>
                <a:rPr lang="zh-CN" altLang="en-US" dirty="0">
                  <a:solidFill>
                    <a:schemeClr val="accent1">
                      <a:lumMod val="75000"/>
                    </a:schemeClr>
                  </a:solidFill>
                </a:rPr>
                <a:t>信息获取</a:t>
              </a:r>
            </a:p>
          </p:txBody>
        </p:sp>
        <p:sp>
          <p:nvSpPr>
            <p:cNvPr id="15" name="文本框 14">
              <a:extLst>
                <a:ext uri="{FF2B5EF4-FFF2-40B4-BE49-F238E27FC236}">
                  <a16:creationId xmlns:a16="http://schemas.microsoft.com/office/drawing/2014/main" id="{EB2704C6-CE67-4399-8761-B98C48BD84A5}"/>
                </a:ext>
              </a:extLst>
            </p:cNvPr>
            <p:cNvSpPr txBox="1"/>
            <p:nvPr/>
          </p:nvSpPr>
          <p:spPr>
            <a:xfrm>
              <a:off x="5483203" y="5664412"/>
              <a:ext cx="1195313" cy="319447"/>
            </a:xfrm>
            <a:prstGeom prst="rect">
              <a:avLst/>
            </a:prstGeom>
            <a:noFill/>
          </p:spPr>
          <p:txBody>
            <a:bodyPr wrap="none" rtlCol="0">
              <a:spAutoFit/>
            </a:bodyPr>
            <a:lstStyle/>
            <a:p>
              <a:r>
                <a:rPr lang="zh-CN" altLang="en-US" dirty="0">
                  <a:solidFill>
                    <a:schemeClr val="accent1">
                      <a:lumMod val="75000"/>
                    </a:schemeClr>
                  </a:solidFill>
                </a:rPr>
                <a:t>知识融合</a:t>
              </a:r>
            </a:p>
          </p:txBody>
        </p:sp>
        <p:sp>
          <p:nvSpPr>
            <p:cNvPr id="16" name="矩形 15">
              <a:extLst>
                <a:ext uri="{FF2B5EF4-FFF2-40B4-BE49-F238E27FC236}">
                  <a16:creationId xmlns:a16="http://schemas.microsoft.com/office/drawing/2014/main" id="{45003A35-1BD4-4F47-B0A2-EE2D35A00E7C}"/>
                </a:ext>
              </a:extLst>
            </p:cNvPr>
            <p:cNvSpPr/>
            <p:nvPr/>
          </p:nvSpPr>
          <p:spPr>
            <a:xfrm>
              <a:off x="7317849" y="5664412"/>
              <a:ext cx="1195313" cy="319447"/>
            </a:xfrm>
            <a:prstGeom prst="rect">
              <a:avLst/>
            </a:prstGeom>
          </p:spPr>
          <p:txBody>
            <a:bodyPr wrap="none">
              <a:spAutoFit/>
            </a:bodyPr>
            <a:lstStyle/>
            <a:p>
              <a:r>
                <a:rPr lang="zh-CN" altLang="en-US" dirty="0">
                  <a:solidFill>
                    <a:schemeClr val="accent1">
                      <a:lumMod val="75000"/>
                    </a:schemeClr>
                  </a:solidFill>
                </a:rPr>
                <a:t>知识处理</a:t>
              </a:r>
            </a:p>
          </p:txBody>
        </p:sp>
      </p:grpSp>
      <p:sp>
        <p:nvSpPr>
          <p:cNvPr id="5" name="矩形 4">
            <a:extLst>
              <a:ext uri="{FF2B5EF4-FFF2-40B4-BE49-F238E27FC236}">
                <a16:creationId xmlns:a16="http://schemas.microsoft.com/office/drawing/2014/main" id="{5766AFC3-AE5D-4EAE-82CA-59FD3A2CC9F4}"/>
              </a:ext>
            </a:extLst>
          </p:cNvPr>
          <p:cNvSpPr/>
          <p:nvPr/>
        </p:nvSpPr>
        <p:spPr>
          <a:xfrm>
            <a:off x="7073900" y="2578100"/>
            <a:ext cx="1714500" cy="8509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664711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知识推理</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6" name="矩形 5">
            <a:extLst>
              <a:ext uri="{FF2B5EF4-FFF2-40B4-BE49-F238E27FC236}">
                <a16:creationId xmlns:a16="http://schemas.microsoft.com/office/drawing/2014/main" id="{DFB66819-A56E-4798-BDC6-D24A35338ECA}"/>
              </a:ext>
            </a:extLst>
          </p:cNvPr>
          <p:cNvSpPr/>
          <p:nvPr/>
        </p:nvSpPr>
        <p:spPr>
          <a:xfrm>
            <a:off x="361617" y="1430635"/>
            <a:ext cx="8670240" cy="968663"/>
          </a:xfrm>
          <a:prstGeom prst="rect">
            <a:avLst/>
          </a:prstGeom>
        </p:spPr>
        <p:txBody>
          <a:bodyPr wrap="square">
            <a:spAutoFit/>
          </a:bodyPr>
          <a:lstStyle/>
          <a:p>
            <a:pPr indent="127000" algn="just">
              <a:lnSpc>
                <a:spcPct val="125000"/>
              </a:lnSpc>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知识推理是指从知识库中已有的实体关系数据出发，经过计算机推理，建立实体间的新关联，从而拓展和丰富知识网络。</a:t>
            </a:r>
          </a:p>
        </p:txBody>
      </p:sp>
      <p:sp>
        <p:nvSpPr>
          <p:cNvPr id="9" name="矩形 8">
            <a:extLst>
              <a:ext uri="{FF2B5EF4-FFF2-40B4-BE49-F238E27FC236}">
                <a16:creationId xmlns:a16="http://schemas.microsoft.com/office/drawing/2014/main" id="{1CA6416B-7E67-4C73-8C82-352D44E710FA}"/>
              </a:ext>
            </a:extLst>
          </p:cNvPr>
          <p:cNvSpPr/>
          <p:nvPr/>
        </p:nvSpPr>
        <p:spPr>
          <a:xfrm>
            <a:off x="1016000" y="3035300"/>
            <a:ext cx="3009900" cy="6096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（乾隆，父亲，雍正）</a:t>
            </a:r>
            <a:endParaRPr lang="zh-CN" altLang="en-US" dirty="0">
              <a:solidFill>
                <a:schemeClr val="tx1"/>
              </a:solidFill>
            </a:endParaRPr>
          </a:p>
        </p:txBody>
      </p:sp>
      <p:sp>
        <p:nvSpPr>
          <p:cNvPr id="19" name="矩形 18">
            <a:extLst>
              <a:ext uri="{FF2B5EF4-FFF2-40B4-BE49-F238E27FC236}">
                <a16:creationId xmlns:a16="http://schemas.microsoft.com/office/drawing/2014/main" id="{0E4CAC80-9584-41BD-A052-CC0BE799676E}"/>
              </a:ext>
            </a:extLst>
          </p:cNvPr>
          <p:cNvSpPr/>
          <p:nvPr/>
        </p:nvSpPr>
        <p:spPr>
          <a:xfrm>
            <a:off x="1016000" y="4208165"/>
            <a:ext cx="3009900" cy="6096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（雍正，父亲，康熙）</a:t>
            </a:r>
            <a:endParaRPr lang="zh-CN" altLang="en-US" dirty="0">
              <a:solidFill>
                <a:schemeClr val="tx1"/>
              </a:solidFill>
            </a:endParaRPr>
          </a:p>
        </p:txBody>
      </p:sp>
      <p:sp>
        <p:nvSpPr>
          <p:cNvPr id="21" name="矩形 20">
            <a:extLst>
              <a:ext uri="{FF2B5EF4-FFF2-40B4-BE49-F238E27FC236}">
                <a16:creationId xmlns:a16="http://schemas.microsoft.com/office/drawing/2014/main" id="{F9BD8910-8E47-45A9-B69C-FC86B7A09496}"/>
              </a:ext>
            </a:extLst>
          </p:cNvPr>
          <p:cNvSpPr/>
          <p:nvPr/>
        </p:nvSpPr>
        <p:spPr>
          <a:xfrm>
            <a:off x="5295900" y="3265700"/>
            <a:ext cx="3009900" cy="12245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（乾隆，祖父，康熙）</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或</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（康熙，孙子，乾隆）</a:t>
            </a:r>
            <a:endParaRPr lang="zh-CN" altLang="en-US" dirty="0">
              <a:solidFill>
                <a:schemeClr val="tx1"/>
              </a:solidFill>
            </a:endParaRPr>
          </a:p>
        </p:txBody>
      </p:sp>
      <p:sp>
        <p:nvSpPr>
          <p:cNvPr id="24" name="箭头: 右 23">
            <a:extLst>
              <a:ext uri="{FF2B5EF4-FFF2-40B4-BE49-F238E27FC236}">
                <a16:creationId xmlns:a16="http://schemas.microsoft.com/office/drawing/2014/main" id="{B65E8722-1287-4EB2-86B7-C7CB94C76D75}"/>
              </a:ext>
            </a:extLst>
          </p:cNvPr>
          <p:cNvSpPr/>
          <p:nvPr/>
        </p:nvSpPr>
        <p:spPr>
          <a:xfrm>
            <a:off x="4203700" y="3659832"/>
            <a:ext cx="926933" cy="436265"/>
          </a:xfrm>
          <a:prstGeom prst="rightArrow">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1298293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知识推理</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pic>
        <p:nvPicPr>
          <p:cNvPr id="25" name="图片 24">
            <a:extLst>
              <a:ext uri="{FF2B5EF4-FFF2-40B4-BE49-F238E27FC236}">
                <a16:creationId xmlns:a16="http://schemas.microsoft.com/office/drawing/2014/main" id="{5EC165CF-64AA-47FF-9402-6E884318AD8D}"/>
              </a:ext>
            </a:extLst>
          </p:cNvPr>
          <p:cNvPicPr>
            <a:picLocks noChangeAspect="1"/>
          </p:cNvPicPr>
          <p:nvPr/>
        </p:nvPicPr>
        <p:blipFill>
          <a:blip r:embed="rId5"/>
          <a:stretch>
            <a:fillRect/>
          </a:stretch>
        </p:blipFill>
        <p:spPr>
          <a:xfrm>
            <a:off x="1157287" y="1833562"/>
            <a:ext cx="7656513" cy="2979760"/>
          </a:xfrm>
          <a:prstGeom prst="rect">
            <a:avLst/>
          </a:prstGeom>
        </p:spPr>
      </p:pic>
    </p:spTree>
    <p:custDataLst>
      <p:tags r:id="rId1"/>
    </p:custDataLst>
    <p:extLst>
      <p:ext uri="{BB962C8B-B14F-4D97-AF65-F5344CB8AC3E}">
        <p14:creationId xmlns:p14="http://schemas.microsoft.com/office/powerpoint/2010/main" val="22148018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质量评估</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grpSp>
        <p:nvGrpSpPr>
          <p:cNvPr id="2" name="组合 1">
            <a:extLst>
              <a:ext uri="{FF2B5EF4-FFF2-40B4-BE49-F238E27FC236}">
                <a16:creationId xmlns:a16="http://schemas.microsoft.com/office/drawing/2014/main" id="{B04084BA-2AE5-414A-8600-980C31827D12}"/>
              </a:ext>
            </a:extLst>
          </p:cNvPr>
          <p:cNvGrpSpPr/>
          <p:nvPr/>
        </p:nvGrpSpPr>
        <p:grpSpPr>
          <a:xfrm>
            <a:off x="2141318" y="1132932"/>
            <a:ext cx="8030136" cy="4850927"/>
            <a:chOff x="2141318" y="1132932"/>
            <a:chExt cx="8030136" cy="4850927"/>
          </a:xfrm>
        </p:grpSpPr>
        <p:pic>
          <p:nvPicPr>
            <p:cNvPr id="4" name="图片 3">
              <a:extLst>
                <a:ext uri="{FF2B5EF4-FFF2-40B4-BE49-F238E27FC236}">
                  <a16:creationId xmlns:a16="http://schemas.microsoft.com/office/drawing/2014/main" id="{C35139C8-6411-4217-8D46-A6510B18B946}"/>
                </a:ext>
              </a:extLst>
            </p:cNvPr>
            <p:cNvPicPr>
              <a:picLocks noChangeAspect="1"/>
            </p:cNvPicPr>
            <p:nvPr/>
          </p:nvPicPr>
          <p:blipFill>
            <a:blip r:embed="rId5"/>
            <a:stretch>
              <a:fillRect/>
            </a:stretch>
          </p:blipFill>
          <p:spPr>
            <a:xfrm>
              <a:off x="2141318" y="1695020"/>
              <a:ext cx="8030136" cy="3760477"/>
            </a:xfrm>
            <a:prstGeom prst="rect">
              <a:avLst/>
            </a:prstGeom>
          </p:spPr>
        </p:pic>
        <p:sp>
          <p:nvSpPr>
            <p:cNvPr id="11" name="矩形 10">
              <a:extLst>
                <a:ext uri="{FF2B5EF4-FFF2-40B4-BE49-F238E27FC236}">
                  <a16:creationId xmlns:a16="http://schemas.microsoft.com/office/drawing/2014/main" id="{9BD3BE96-02BD-4F59-8554-20B3E790F807}"/>
                </a:ext>
              </a:extLst>
            </p:cNvPr>
            <p:cNvSpPr/>
            <p:nvPr/>
          </p:nvSpPr>
          <p:spPr>
            <a:xfrm>
              <a:off x="3647788" y="1486105"/>
              <a:ext cx="5269835" cy="40795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882838A-63B8-4D6C-A9FB-611C24955A4F}"/>
                </a:ext>
              </a:extLst>
            </p:cNvPr>
            <p:cNvSpPr/>
            <p:nvPr/>
          </p:nvSpPr>
          <p:spPr>
            <a:xfrm>
              <a:off x="4816011" y="1132932"/>
              <a:ext cx="2836446" cy="319447"/>
            </a:xfrm>
            <a:prstGeom prst="rect">
              <a:avLst/>
            </a:prstGeom>
          </p:spPr>
          <p:txBody>
            <a:bodyPr wrap="none">
              <a:spAutoFit/>
            </a:bodyPr>
            <a:lstStyle/>
            <a:p>
              <a:r>
                <a:rPr lang="zh-CN" altLang="en-US" dirty="0">
                  <a:solidFill>
                    <a:schemeClr val="accent1">
                      <a:lumMod val="75000"/>
                    </a:schemeClr>
                  </a:solidFill>
                </a:rPr>
                <a:t>知识图谱构建/更新过程</a:t>
              </a:r>
            </a:p>
          </p:txBody>
        </p:sp>
        <p:sp>
          <p:nvSpPr>
            <p:cNvPr id="13" name="矩形 12">
              <a:extLst>
                <a:ext uri="{FF2B5EF4-FFF2-40B4-BE49-F238E27FC236}">
                  <a16:creationId xmlns:a16="http://schemas.microsoft.com/office/drawing/2014/main" id="{BF686479-8EB9-4781-A496-A75BD162E6B7}"/>
                </a:ext>
              </a:extLst>
            </p:cNvPr>
            <p:cNvSpPr/>
            <p:nvPr/>
          </p:nvSpPr>
          <p:spPr>
            <a:xfrm>
              <a:off x="2141318" y="5664412"/>
              <a:ext cx="1195313" cy="319447"/>
            </a:xfrm>
            <a:prstGeom prst="rect">
              <a:avLst/>
            </a:prstGeom>
          </p:spPr>
          <p:txBody>
            <a:bodyPr wrap="none">
              <a:spAutoFit/>
            </a:bodyPr>
            <a:lstStyle/>
            <a:p>
              <a:r>
                <a:rPr lang="zh-CN" altLang="en-US" dirty="0">
                  <a:solidFill>
                    <a:schemeClr val="accent1">
                      <a:lumMod val="75000"/>
                    </a:schemeClr>
                  </a:solidFill>
                </a:rPr>
                <a:t>数据采集</a:t>
              </a:r>
            </a:p>
          </p:txBody>
        </p:sp>
        <p:sp>
          <p:nvSpPr>
            <p:cNvPr id="14" name="矩形 13">
              <a:extLst>
                <a:ext uri="{FF2B5EF4-FFF2-40B4-BE49-F238E27FC236}">
                  <a16:creationId xmlns:a16="http://schemas.microsoft.com/office/drawing/2014/main" id="{719F6157-EDCE-4A95-ADAF-4B95E5C6AC7D}"/>
                </a:ext>
              </a:extLst>
            </p:cNvPr>
            <p:cNvSpPr/>
            <p:nvPr/>
          </p:nvSpPr>
          <p:spPr>
            <a:xfrm>
              <a:off x="3888726" y="5664412"/>
              <a:ext cx="1195313" cy="319447"/>
            </a:xfrm>
            <a:prstGeom prst="rect">
              <a:avLst/>
            </a:prstGeom>
          </p:spPr>
          <p:txBody>
            <a:bodyPr wrap="none">
              <a:spAutoFit/>
            </a:bodyPr>
            <a:lstStyle/>
            <a:p>
              <a:r>
                <a:rPr lang="zh-CN" altLang="en-US" dirty="0">
                  <a:solidFill>
                    <a:schemeClr val="accent1">
                      <a:lumMod val="75000"/>
                    </a:schemeClr>
                  </a:solidFill>
                </a:rPr>
                <a:t>信息获取</a:t>
              </a:r>
            </a:p>
          </p:txBody>
        </p:sp>
        <p:sp>
          <p:nvSpPr>
            <p:cNvPr id="15" name="文本框 14">
              <a:extLst>
                <a:ext uri="{FF2B5EF4-FFF2-40B4-BE49-F238E27FC236}">
                  <a16:creationId xmlns:a16="http://schemas.microsoft.com/office/drawing/2014/main" id="{EB2704C6-CE67-4399-8761-B98C48BD84A5}"/>
                </a:ext>
              </a:extLst>
            </p:cNvPr>
            <p:cNvSpPr txBox="1"/>
            <p:nvPr/>
          </p:nvSpPr>
          <p:spPr>
            <a:xfrm>
              <a:off x="5483203" y="5664412"/>
              <a:ext cx="1195313" cy="319447"/>
            </a:xfrm>
            <a:prstGeom prst="rect">
              <a:avLst/>
            </a:prstGeom>
            <a:noFill/>
          </p:spPr>
          <p:txBody>
            <a:bodyPr wrap="none" rtlCol="0">
              <a:spAutoFit/>
            </a:bodyPr>
            <a:lstStyle/>
            <a:p>
              <a:r>
                <a:rPr lang="zh-CN" altLang="en-US" dirty="0">
                  <a:solidFill>
                    <a:schemeClr val="accent1">
                      <a:lumMod val="75000"/>
                    </a:schemeClr>
                  </a:solidFill>
                </a:rPr>
                <a:t>知识融合</a:t>
              </a:r>
            </a:p>
          </p:txBody>
        </p:sp>
        <p:sp>
          <p:nvSpPr>
            <p:cNvPr id="16" name="矩形 15">
              <a:extLst>
                <a:ext uri="{FF2B5EF4-FFF2-40B4-BE49-F238E27FC236}">
                  <a16:creationId xmlns:a16="http://schemas.microsoft.com/office/drawing/2014/main" id="{45003A35-1BD4-4F47-B0A2-EE2D35A00E7C}"/>
                </a:ext>
              </a:extLst>
            </p:cNvPr>
            <p:cNvSpPr/>
            <p:nvPr/>
          </p:nvSpPr>
          <p:spPr>
            <a:xfrm>
              <a:off x="7317849" y="5664412"/>
              <a:ext cx="1195313" cy="319447"/>
            </a:xfrm>
            <a:prstGeom prst="rect">
              <a:avLst/>
            </a:prstGeom>
          </p:spPr>
          <p:txBody>
            <a:bodyPr wrap="none">
              <a:spAutoFit/>
            </a:bodyPr>
            <a:lstStyle/>
            <a:p>
              <a:r>
                <a:rPr lang="zh-CN" altLang="en-US" dirty="0">
                  <a:solidFill>
                    <a:schemeClr val="accent1">
                      <a:lumMod val="75000"/>
                    </a:schemeClr>
                  </a:solidFill>
                </a:rPr>
                <a:t>知识处理</a:t>
              </a:r>
            </a:p>
          </p:txBody>
        </p:sp>
      </p:grpSp>
      <p:sp>
        <p:nvSpPr>
          <p:cNvPr id="5" name="矩形 4">
            <a:extLst>
              <a:ext uri="{FF2B5EF4-FFF2-40B4-BE49-F238E27FC236}">
                <a16:creationId xmlns:a16="http://schemas.microsoft.com/office/drawing/2014/main" id="{5766AFC3-AE5D-4EAE-82CA-59FD3A2CC9F4}"/>
              </a:ext>
            </a:extLst>
          </p:cNvPr>
          <p:cNvSpPr/>
          <p:nvPr/>
        </p:nvSpPr>
        <p:spPr>
          <a:xfrm>
            <a:off x="7241698" y="3985272"/>
            <a:ext cx="1535227" cy="69269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875005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本体提取</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grpSp>
        <p:nvGrpSpPr>
          <p:cNvPr id="2" name="组合 1">
            <a:extLst>
              <a:ext uri="{FF2B5EF4-FFF2-40B4-BE49-F238E27FC236}">
                <a16:creationId xmlns:a16="http://schemas.microsoft.com/office/drawing/2014/main" id="{B04084BA-2AE5-414A-8600-980C31827D12}"/>
              </a:ext>
            </a:extLst>
          </p:cNvPr>
          <p:cNvGrpSpPr/>
          <p:nvPr/>
        </p:nvGrpSpPr>
        <p:grpSpPr>
          <a:xfrm>
            <a:off x="2141318" y="1132932"/>
            <a:ext cx="8030136" cy="4850927"/>
            <a:chOff x="2141318" y="1132932"/>
            <a:chExt cx="8030136" cy="4850927"/>
          </a:xfrm>
        </p:grpSpPr>
        <p:pic>
          <p:nvPicPr>
            <p:cNvPr id="4" name="图片 3">
              <a:extLst>
                <a:ext uri="{FF2B5EF4-FFF2-40B4-BE49-F238E27FC236}">
                  <a16:creationId xmlns:a16="http://schemas.microsoft.com/office/drawing/2014/main" id="{C35139C8-6411-4217-8D46-A6510B18B946}"/>
                </a:ext>
              </a:extLst>
            </p:cNvPr>
            <p:cNvPicPr>
              <a:picLocks noChangeAspect="1"/>
            </p:cNvPicPr>
            <p:nvPr/>
          </p:nvPicPr>
          <p:blipFill>
            <a:blip r:embed="rId5"/>
            <a:stretch>
              <a:fillRect/>
            </a:stretch>
          </p:blipFill>
          <p:spPr>
            <a:xfrm>
              <a:off x="2141318" y="1695020"/>
              <a:ext cx="8030136" cy="3760477"/>
            </a:xfrm>
            <a:prstGeom prst="rect">
              <a:avLst/>
            </a:prstGeom>
          </p:spPr>
        </p:pic>
        <p:sp>
          <p:nvSpPr>
            <p:cNvPr id="11" name="矩形 10">
              <a:extLst>
                <a:ext uri="{FF2B5EF4-FFF2-40B4-BE49-F238E27FC236}">
                  <a16:creationId xmlns:a16="http://schemas.microsoft.com/office/drawing/2014/main" id="{9BD3BE96-02BD-4F59-8554-20B3E790F807}"/>
                </a:ext>
              </a:extLst>
            </p:cNvPr>
            <p:cNvSpPr/>
            <p:nvPr/>
          </p:nvSpPr>
          <p:spPr>
            <a:xfrm>
              <a:off x="3647788" y="1486105"/>
              <a:ext cx="5269835" cy="40795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882838A-63B8-4D6C-A9FB-611C24955A4F}"/>
                </a:ext>
              </a:extLst>
            </p:cNvPr>
            <p:cNvSpPr/>
            <p:nvPr/>
          </p:nvSpPr>
          <p:spPr>
            <a:xfrm>
              <a:off x="4816011" y="1132932"/>
              <a:ext cx="2836446" cy="319447"/>
            </a:xfrm>
            <a:prstGeom prst="rect">
              <a:avLst/>
            </a:prstGeom>
          </p:spPr>
          <p:txBody>
            <a:bodyPr wrap="none">
              <a:spAutoFit/>
            </a:bodyPr>
            <a:lstStyle/>
            <a:p>
              <a:r>
                <a:rPr lang="zh-CN" altLang="en-US" dirty="0">
                  <a:solidFill>
                    <a:schemeClr val="accent1">
                      <a:lumMod val="75000"/>
                    </a:schemeClr>
                  </a:solidFill>
                </a:rPr>
                <a:t>知识图谱构建/更新过程</a:t>
              </a:r>
            </a:p>
          </p:txBody>
        </p:sp>
        <p:sp>
          <p:nvSpPr>
            <p:cNvPr id="13" name="矩形 12">
              <a:extLst>
                <a:ext uri="{FF2B5EF4-FFF2-40B4-BE49-F238E27FC236}">
                  <a16:creationId xmlns:a16="http://schemas.microsoft.com/office/drawing/2014/main" id="{BF686479-8EB9-4781-A496-A75BD162E6B7}"/>
                </a:ext>
              </a:extLst>
            </p:cNvPr>
            <p:cNvSpPr/>
            <p:nvPr/>
          </p:nvSpPr>
          <p:spPr>
            <a:xfrm>
              <a:off x="2141318" y="5664412"/>
              <a:ext cx="1195313" cy="319447"/>
            </a:xfrm>
            <a:prstGeom prst="rect">
              <a:avLst/>
            </a:prstGeom>
          </p:spPr>
          <p:txBody>
            <a:bodyPr wrap="none">
              <a:spAutoFit/>
            </a:bodyPr>
            <a:lstStyle/>
            <a:p>
              <a:r>
                <a:rPr lang="zh-CN" altLang="en-US" dirty="0">
                  <a:solidFill>
                    <a:schemeClr val="accent1">
                      <a:lumMod val="75000"/>
                    </a:schemeClr>
                  </a:solidFill>
                </a:rPr>
                <a:t>数据采集</a:t>
              </a:r>
            </a:p>
          </p:txBody>
        </p:sp>
        <p:sp>
          <p:nvSpPr>
            <p:cNvPr id="14" name="矩形 13">
              <a:extLst>
                <a:ext uri="{FF2B5EF4-FFF2-40B4-BE49-F238E27FC236}">
                  <a16:creationId xmlns:a16="http://schemas.microsoft.com/office/drawing/2014/main" id="{719F6157-EDCE-4A95-ADAF-4B95E5C6AC7D}"/>
                </a:ext>
              </a:extLst>
            </p:cNvPr>
            <p:cNvSpPr/>
            <p:nvPr/>
          </p:nvSpPr>
          <p:spPr>
            <a:xfrm>
              <a:off x="3888726" y="5664412"/>
              <a:ext cx="1195313" cy="319447"/>
            </a:xfrm>
            <a:prstGeom prst="rect">
              <a:avLst/>
            </a:prstGeom>
          </p:spPr>
          <p:txBody>
            <a:bodyPr wrap="none">
              <a:spAutoFit/>
            </a:bodyPr>
            <a:lstStyle/>
            <a:p>
              <a:r>
                <a:rPr lang="zh-CN" altLang="en-US" dirty="0">
                  <a:solidFill>
                    <a:schemeClr val="accent1">
                      <a:lumMod val="75000"/>
                    </a:schemeClr>
                  </a:solidFill>
                </a:rPr>
                <a:t>信息获取</a:t>
              </a:r>
            </a:p>
          </p:txBody>
        </p:sp>
        <p:sp>
          <p:nvSpPr>
            <p:cNvPr id="15" name="文本框 14">
              <a:extLst>
                <a:ext uri="{FF2B5EF4-FFF2-40B4-BE49-F238E27FC236}">
                  <a16:creationId xmlns:a16="http://schemas.microsoft.com/office/drawing/2014/main" id="{EB2704C6-CE67-4399-8761-B98C48BD84A5}"/>
                </a:ext>
              </a:extLst>
            </p:cNvPr>
            <p:cNvSpPr txBox="1"/>
            <p:nvPr/>
          </p:nvSpPr>
          <p:spPr>
            <a:xfrm>
              <a:off x="5483203" y="5664412"/>
              <a:ext cx="1195313" cy="319447"/>
            </a:xfrm>
            <a:prstGeom prst="rect">
              <a:avLst/>
            </a:prstGeom>
            <a:noFill/>
          </p:spPr>
          <p:txBody>
            <a:bodyPr wrap="none" rtlCol="0">
              <a:spAutoFit/>
            </a:bodyPr>
            <a:lstStyle/>
            <a:p>
              <a:r>
                <a:rPr lang="zh-CN" altLang="en-US" dirty="0">
                  <a:solidFill>
                    <a:schemeClr val="accent1">
                      <a:lumMod val="75000"/>
                    </a:schemeClr>
                  </a:solidFill>
                </a:rPr>
                <a:t>知识融合</a:t>
              </a:r>
            </a:p>
          </p:txBody>
        </p:sp>
        <p:sp>
          <p:nvSpPr>
            <p:cNvPr id="16" name="矩形 15">
              <a:extLst>
                <a:ext uri="{FF2B5EF4-FFF2-40B4-BE49-F238E27FC236}">
                  <a16:creationId xmlns:a16="http://schemas.microsoft.com/office/drawing/2014/main" id="{45003A35-1BD4-4F47-B0A2-EE2D35A00E7C}"/>
                </a:ext>
              </a:extLst>
            </p:cNvPr>
            <p:cNvSpPr/>
            <p:nvPr/>
          </p:nvSpPr>
          <p:spPr>
            <a:xfrm>
              <a:off x="7317849" y="5664412"/>
              <a:ext cx="1195313" cy="319447"/>
            </a:xfrm>
            <a:prstGeom prst="rect">
              <a:avLst/>
            </a:prstGeom>
          </p:spPr>
          <p:txBody>
            <a:bodyPr wrap="none">
              <a:spAutoFit/>
            </a:bodyPr>
            <a:lstStyle/>
            <a:p>
              <a:r>
                <a:rPr lang="zh-CN" altLang="en-US" dirty="0">
                  <a:solidFill>
                    <a:schemeClr val="accent1">
                      <a:lumMod val="75000"/>
                    </a:schemeClr>
                  </a:solidFill>
                </a:rPr>
                <a:t>知识处理</a:t>
              </a:r>
            </a:p>
          </p:txBody>
        </p:sp>
      </p:grpSp>
      <p:sp>
        <p:nvSpPr>
          <p:cNvPr id="5" name="矩形 4">
            <a:extLst>
              <a:ext uri="{FF2B5EF4-FFF2-40B4-BE49-F238E27FC236}">
                <a16:creationId xmlns:a16="http://schemas.microsoft.com/office/drawing/2014/main" id="{5766AFC3-AE5D-4EAE-82CA-59FD3A2CC9F4}"/>
              </a:ext>
            </a:extLst>
          </p:cNvPr>
          <p:cNvSpPr/>
          <p:nvPr/>
        </p:nvSpPr>
        <p:spPr>
          <a:xfrm>
            <a:off x="7226300" y="4861572"/>
            <a:ext cx="1535227" cy="69269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8677271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本体提取</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6" name="Rectangle 1">
            <a:extLst>
              <a:ext uri="{FF2B5EF4-FFF2-40B4-BE49-F238E27FC236}">
                <a16:creationId xmlns:a16="http://schemas.microsoft.com/office/drawing/2014/main" id="{4C8B7BFA-A43A-4E1E-ABD9-E68EE4DCC861}"/>
              </a:ext>
            </a:extLst>
          </p:cNvPr>
          <p:cNvSpPr>
            <a:spLocks noChangeArrowheads="1"/>
          </p:cNvSpPr>
          <p:nvPr/>
        </p:nvSpPr>
        <p:spPr bwMode="auto">
          <a:xfrm>
            <a:off x="482600" y="1767377"/>
            <a:ext cx="3378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Arial" panose="020B0604020202020204" pitchFamily="34" charset="0"/>
              </a:rPr>
              <a:t>苹果</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800" b="0" i="0" u="none" strike="noStrike" cap="none" normalizeH="0" baseline="0" dirty="0">
                <a:ln>
                  <a:noFill/>
                </a:ln>
                <a:solidFill>
                  <a:schemeClr val="tx1"/>
                </a:solidFill>
                <a:effectLst/>
                <a:latin typeface="Arial" panose="020B0604020202020204" pitchFamily="34" charset="0"/>
              </a:rPr>
              <a:t>apple</a:t>
            </a:r>
            <a:br>
              <a:rPr kumimoji="0" lang="zh-CN" altLang="zh-CN" sz="1800" b="0" i="0" u="none" strike="noStrike" cap="none" normalizeH="0" baseline="0" dirty="0">
                <a:ln>
                  <a:noFill/>
                </a:ln>
                <a:solidFill>
                  <a:schemeClr val="tx1"/>
                </a:solidFill>
                <a:effectLst/>
                <a:latin typeface="Arial" panose="020B0604020202020204" pitchFamily="34" charset="0"/>
              </a:rPr>
            </a:br>
            <a:r>
              <a:rPr kumimoji="0" lang="en-US" altLang="zh-CN" sz="1800" b="0" i="0" u="none" strike="noStrike" cap="none" normalizeH="0" baseline="0" dirty="0">
                <a:ln>
                  <a:noFill/>
                </a:ln>
                <a:solidFill>
                  <a:schemeClr val="tx1"/>
                </a:solidFill>
                <a:effectLst/>
                <a:latin typeface="Arial" panose="020B0604020202020204" pitchFamily="34"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7DDA0C1B-6101-482A-A135-D85C73BEB6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494" y="2505075"/>
            <a:ext cx="1905000" cy="184785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630557A-BBF5-4BA3-BB1C-3CE43AE54EC4}"/>
              </a:ext>
            </a:extLst>
          </p:cNvPr>
          <p:cNvSpPr txBox="1"/>
          <p:nvPr/>
        </p:nvSpPr>
        <p:spPr>
          <a:xfrm>
            <a:off x="3238500" y="1524000"/>
            <a:ext cx="7820564" cy="2353658"/>
          </a:xfrm>
          <a:prstGeom prst="rect">
            <a:avLst/>
          </a:prstGeom>
          <a:noFill/>
        </p:spPr>
        <p:txBody>
          <a:bodyPr wrap="square" rtlCol="0">
            <a:spAutoFit/>
          </a:bodyPr>
          <a:lstStyle/>
          <a:p>
            <a:pPr indent="127000" algn="just">
              <a:lnSpc>
                <a:spcPct val="125000"/>
              </a:lnSpc>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本体是一个哲学概念，指的是物体的本身，例如左侧的苹果、</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apple</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和图片都知识“苹果”这个本体的描述。</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25000"/>
              </a:lnSpc>
            </a:pP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25000"/>
              </a:lnSpc>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在知识图谱中，本体的提取就是将左侧的苹果、</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apple</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和图片全部映射为“苹果”这个本体。</a:t>
            </a:r>
          </a:p>
        </p:txBody>
      </p:sp>
    </p:spTree>
    <p:custDataLst>
      <p:tags r:id="rId1"/>
    </p:custDataLst>
    <p:extLst>
      <p:ext uri="{BB962C8B-B14F-4D97-AF65-F5344CB8AC3E}">
        <p14:creationId xmlns:p14="http://schemas.microsoft.com/office/powerpoint/2010/main" val="42403624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预期学习计划</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7" name="文本框 6">
            <a:extLst>
              <a:ext uri="{FF2B5EF4-FFF2-40B4-BE49-F238E27FC236}">
                <a16:creationId xmlns:a16="http://schemas.microsoft.com/office/drawing/2014/main" id="{8630557A-BBF5-4BA3-BB1C-3CE43AE54EC4}"/>
              </a:ext>
            </a:extLst>
          </p:cNvPr>
          <p:cNvSpPr txBox="1"/>
          <p:nvPr/>
        </p:nvSpPr>
        <p:spPr>
          <a:xfrm>
            <a:off x="473760" y="2680658"/>
            <a:ext cx="9290384" cy="1260730"/>
          </a:xfrm>
          <a:prstGeom prst="rect">
            <a:avLst/>
          </a:prstGeom>
          <a:noFill/>
        </p:spPr>
        <p:txBody>
          <a:bodyPr wrap="square" rtlCol="0">
            <a:spAutoFit/>
          </a:bodyPr>
          <a:lstStyle/>
          <a:p>
            <a:pPr indent="127000" algn="just">
              <a:lnSpc>
                <a:spcPct val="125000"/>
              </a:lnSpc>
            </a:pP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继续参阅相关论文，研究构建知识图谱中更为具体的相关技术。</a:t>
            </a:r>
          </a:p>
        </p:txBody>
      </p:sp>
    </p:spTree>
    <p:custDataLst>
      <p:tags r:id="rId1"/>
    </p:custDataLst>
    <p:extLst>
      <p:ext uri="{BB962C8B-B14F-4D97-AF65-F5344CB8AC3E}">
        <p14:creationId xmlns:p14="http://schemas.microsoft.com/office/powerpoint/2010/main" val="32100745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7" name="文本框 6">
            <a:extLst>
              <a:ext uri="{FF2B5EF4-FFF2-40B4-BE49-F238E27FC236}">
                <a16:creationId xmlns:a16="http://schemas.microsoft.com/office/drawing/2014/main" id="{8630557A-BBF5-4BA3-BB1C-3CE43AE54EC4}"/>
              </a:ext>
            </a:extLst>
          </p:cNvPr>
          <p:cNvSpPr txBox="1"/>
          <p:nvPr/>
        </p:nvSpPr>
        <p:spPr>
          <a:xfrm>
            <a:off x="4857417" y="3013501"/>
            <a:ext cx="1721183" cy="1025281"/>
          </a:xfrm>
          <a:prstGeom prst="rect">
            <a:avLst/>
          </a:prstGeom>
          <a:noFill/>
        </p:spPr>
        <p:txBody>
          <a:bodyPr wrap="square" rtlCol="0">
            <a:spAutoFit/>
          </a:bodyPr>
          <a:lstStyle/>
          <a:p>
            <a:pPr indent="127000" algn="just">
              <a:lnSpc>
                <a:spcPct val="125000"/>
              </a:lnSpc>
            </a:pPr>
            <a:r>
              <a:rPr lang="zh-CN" altLang="en-US" sz="5400" kern="100" dirty="0">
                <a:latin typeface="Times New Roman" panose="02020603050405020304" pitchFamily="18" charset="0"/>
                <a:ea typeface="宋体" panose="02010600030101010101" pitchFamily="2" charset="-122"/>
                <a:cs typeface="Times New Roman" panose="02020603050405020304" pitchFamily="18" charset="0"/>
              </a:rPr>
              <a:t>谢谢</a:t>
            </a:r>
          </a:p>
        </p:txBody>
      </p:sp>
    </p:spTree>
    <p:custDataLst>
      <p:tags r:id="rId1"/>
    </p:custDataLst>
    <p:extLst>
      <p:ext uri="{BB962C8B-B14F-4D97-AF65-F5344CB8AC3E}">
        <p14:creationId xmlns:p14="http://schemas.microsoft.com/office/powerpoint/2010/main" val="28411673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阅读论文</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5" name="矩形 4">
            <a:extLst>
              <a:ext uri="{FF2B5EF4-FFF2-40B4-BE49-F238E27FC236}">
                <a16:creationId xmlns:a16="http://schemas.microsoft.com/office/drawing/2014/main" id="{07C988C1-9047-4030-8F6A-964519E20470}"/>
              </a:ext>
            </a:extLst>
          </p:cNvPr>
          <p:cNvSpPr/>
          <p:nvPr/>
        </p:nvSpPr>
        <p:spPr>
          <a:xfrm>
            <a:off x="0" y="2315703"/>
            <a:ext cx="11741483" cy="1598002"/>
          </a:xfrm>
          <a:prstGeom prst="rect">
            <a:avLst/>
          </a:prstGeom>
        </p:spPr>
        <p:txBody>
          <a:bodyPr wrap="square">
            <a:spAutoFit/>
          </a:bodyPr>
          <a:lstStyle/>
          <a:p>
            <a:pPr marL="126365" indent="127000" algn="just">
              <a:lnSpc>
                <a:spcPct val="125000"/>
              </a:lnSpc>
              <a:spcAft>
                <a:spcPts val="0"/>
              </a:spcAft>
            </a:pPr>
            <a:r>
              <a:rPr lang="zh-CN" altLang="en-US" sz="2400" dirty="0"/>
              <a:t>漆桂林</a:t>
            </a:r>
            <a:r>
              <a:rPr lang="en-US" altLang="zh-CN" sz="2400" dirty="0"/>
              <a:t>, </a:t>
            </a:r>
            <a:r>
              <a:rPr lang="zh-CN" altLang="en-US" sz="2400" dirty="0"/>
              <a:t>高桓</a:t>
            </a:r>
            <a:r>
              <a:rPr lang="en-US" altLang="zh-CN" sz="2400" dirty="0"/>
              <a:t>, </a:t>
            </a:r>
            <a:r>
              <a:rPr lang="zh-CN" altLang="en-US" sz="2400" dirty="0"/>
              <a:t>吴天星</a:t>
            </a:r>
            <a:r>
              <a:rPr lang="en-US" altLang="zh-CN" sz="2400" dirty="0"/>
              <a:t>. </a:t>
            </a:r>
            <a:r>
              <a:rPr lang="zh-CN" altLang="en-US" sz="2400" dirty="0"/>
              <a:t>知识图谱研究进展</a:t>
            </a:r>
            <a:r>
              <a:rPr lang="en-US" altLang="zh-CN" sz="2400" dirty="0"/>
              <a:t>[J]. </a:t>
            </a:r>
            <a:r>
              <a:rPr lang="zh-CN" altLang="en-US" sz="2400" dirty="0"/>
              <a:t>情报工程</a:t>
            </a:r>
            <a:r>
              <a:rPr lang="en-US" altLang="zh-CN" sz="2400" dirty="0"/>
              <a:t>, 2017, 3(1):004-025.</a:t>
            </a:r>
          </a:p>
          <a:p>
            <a:pPr marL="126365" indent="127000" algn="just">
              <a:lnSpc>
                <a:spcPct val="125000"/>
              </a:lnSpc>
              <a:spcAft>
                <a:spcPts val="0"/>
              </a:spcAft>
            </a:pPr>
            <a:endParaRPr lang="en-US" altLang="zh-CN" sz="3200" dirty="0"/>
          </a:p>
          <a:p>
            <a:pPr marL="126365" indent="127000" algn="just">
              <a:lnSpc>
                <a:spcPct val="125000"/>
              </a:lnSpc>
              <a:spcAft>
                <a:spcPts val="0"/>
              </a:spcAft>
            </a:pPr>
            <a:r>
              <a:rPr lang="zh-CN" altLang="zh-CN" sz="2400" dirty="0"/>
              <a:t>刘峤</a:t>
            </a:r>
            <a:r>
              <a:rPr lang="en-US" altLang="zh-CN" sz="2400" dirty="0"/>
              <a:t>, </a:t>
            </a:r>
            <a:r>
              <a:rPr lang="zh-CN" altLang="zh-CN" sz="2400" dirty="0"/>
              <a:t>李杨</a:t>
            </a:r>
            <a:r>
              <a:rPr lang="en-US" altLang="zh-CN" sz="2400" dirty="0"/>
              <a:t>, </a:t>
            </a:r>
            <a:r>
              <a:rPr lang="zh-CN" altLang="zh-CN" sz="2400" dirty="0"/>
              <a:t>段宏</a:t>
            </a:r>
            <a:r>
              <a:rPr lang="en-US" altLang="zh-CN" sz="2400" dirty="0"/>
              <a:t>, et al. </a:t>
            </a:r>
            <a:r>
              <a:rPr lang="zh-CN" altLang="zh-CN" sz="2400" dirty="0"/>
              <a:t>知识图谱构建技术综述</a:t>
            </a:r>
            <a:r>
              <a:rPr lang="en-US" altLang="zh-CN" sz="2400" dirty="0"/>
              <a:t>[J]. </a:t>
            </a:r>
            <a:r>
              <a:rPr lang="zh-CN" altLang="zh-CN" sz="2400" dirty="0"/>
              <a:t>计算机研究与发展</a:t>
            </a:r>
            <a:r>
              <a:rPr lang="en-US" altLang="zh-CN" sz="2400" dirty="0"/>
              <a:t>, 2016(3):582-600.</a:t>
            </a:r>
            <a:endParaRPr lang="zh-CN" altLang="zh-CN" sz="2400" dirty="0"/>
          </a:p>
        </p:txBody>
      </p:sp>
    </p:spTree>
    <p:custDataLst>
      <p:tags r:id="rId1"/>
    </p:custDataLst>
    <p:extLst>
      <p:ext uri="{BB962C8B-B14F-4D97-AF65-F5344CB8AC3E}">
        <p14:creationId xmlns:p14="http://schemas.microsoft.com/office/powerpoint/2010/main" val="26436975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知识图谱</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5" name="矩形 4">
            <a:extLst>
              <a:ext uri="{FF2B5EF4-FFF2-40B4-BE49-F238E27FC236}">
                <a16:creationId xmlns:a16="http://schemas.microsoft.com/office/drawing/2014/main" id="{07C988C1-9047-4030-8F6A-964519E20470}"/>
              </a:ext>
            </a:extLst>
          </p:cNvPr>
          <p:cNvSpPr/>
          <p:nvPr/>
        </p:nvSpPr>
        <p:spPr>
          <a:xfrm>
            <a:off x="361617" y="2351158"/>
            <a:ext cx="8171545" cy="1876283"/>
          </a:xfrm>
          <a:prstGeom prst="rect">
            <a:avLst/>
          </a:prstGeom>
        </p:spPr>
        <p:txBody>
          <a:bodyPr wrap="square">
            <a:spAutoFit/>
          </a:bodyPr>
          <a:lstStyle/>
          <a:p>
            <a:pPr marL="126365" indent="127000" algn="just">
              <a:lnSpc>
                <a:spcPct val="125000"/>
              </a:lnSpc>
              <a:spcAft>
                <a:spcPts val="0"/>
              </a:spcAft>
            </a:pP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知识图谱是</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一种特殊的语义网络，其中图的结点是实体或者概念，而且概念之间的关系主要是</a:t>
            </a:r>
            <a:r>
              <a:rPr lang="en-US" altLang="zh-CN" sz="3200" kern="100" dirty="0" err="1">
                <a:latin typeface="Times New Roman" panose="02020603050405020304" pitchFamily="18" charset="0"/>
                <a:ea typeface="宋体" panose="02010600030101010101" pitchFamily="2" charset="-122"/>
                <a:cs typeface="Times New Roman" panose="02020603050405020304" pitchFamily="18" charset="0"/>
              </a:rPr>
              <a:t>IsA</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，即上下位</a:t>
            </a:r>
          </a:p>
        </p:txBody>
      </p:sp>
    </p:spTree>
    <p:custDataLst>
      <p:tags r:id="rId1"/>
    </p:custDataLst>
    <p:extLst>
      <p:ext uri="{BB962C8B-B14F-4D97-AF65-F5344CB8AC3E}">
        <p14:creationId xmlns:p14="http://schemas.microsoft.com/office/powerpoint/2010/main" val="18591726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知识图谱技术架构</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grpSp>
        <p:nvGrpSpPr>
          <p:cNvPr id="2" name="组合 1">
            <a:extLst>
              <a:ext uri="{FF2B5EF4-FFF2-40B4-BE49-F238E27FC236}">
                <a16:creationId xmlns:a16="http://schemas.microsoft.com/office/drawing/2014/main" id="{B04084BA-2AE5-414A-8600-980C31827D12}"/>
              </a:ext>
            </a:extLst>
          </p:cNvPr>
          <p:cNvGrpSpPr/>
          <p:nvPr/>
        </p:nvGrpSpPr>
        <p:grpSpPr>
          <a:xfrm>
            <a:off x="2141318" y="1132932"/>
            <a:ext cx="8030136" cy="4850927"/>
            <a:chOff x="2141318" y="1132932"/>
            <a:chExt cx="8030136" cy="4850927"/>
          </a:xfrm>
        </p:grpSpPr>
        <p:pic>
          <p:nvPicPr>
            <p:cNvPr id="4" name="图片 3">
              <a:extLst>
                <a:ext uri="{FF2B5EF4-FFF2-40B4-BE49-F238E27FC236}">
                  <a16:creationId xmlns:a16="http://schemas.microsoft.com/office/drawing/2014/main" id="{C35139C8-6411-4217-8D46-A6510B18B946}"/>
                </a:ext>
              </a:extLst>
            </p:cNvPr>
            <p:cNvPicPr>
              <a:picLocks noChangeAspect="1"/>
            </p:cNvPicPr>
            <p:nvPr/>
          </p:nvPicPr>
          <p:blipFill>
            <a:blip r:embed="rId5"/>
            <a:stretch>
              <a:fillRect/>
            </a:stretch>
          </p:blipFill>
          <p:spPr>
            <a:xfrm>
              <a:off x="2141318" y="1695020"/>
              <a:ext cx="8030136" cy="3760477"/>
            </a:xfrm>
            <a:prstGeom prst="rect">
              <a:avLst/>
            </a:prstGeom>
          </p:spPr>
        </p:pic>
        <p:sp>
          <p:nvSpPr>
            <p:cNvPr id="11" name="矩形 10">
              <a:extLst>
                <a:ext uri="{FF2B5EF4-FFF2-40B4-BE49-F238E27FC236}">
                  <a16:creationId xmlns:a16="http://schemas.microsoft.com/office/drawing/2014/main" id="{9BD3BE96-02BD-4F59-8554-20B3E790F807}"/>
                </a:ext>
              </a:extLst>
            </p:cNvPr>
            <p:cNvSpPr/>
            <p:nvPr/>
          </p:nvSpPr>
          <p:spPr>
            <a:xfrm>
              <a:off x="3647788" y="1486105"/>
              <a:ext cx="5269835" cy="40795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882838A-63B8-4D6C-A9FB-611C24955A4F}"/>
                </a:ext>
              </a:extLst>
            </p:cNvPr>
            <p:cNvSpPr/>
            <p:nvPr/>
          </p:nvSpPr>
          <p:spPr>
            <a:xfrm>
              <a:off x="4816011" y="1132932"/>
              <a:ext cx="2836446" cy="319447"/>
            </a:xfrm>
            <a:prstGeom prst="rect">
              <a:avLst/>
            </a:prstGeom>
          </p:spPr>
          <p:txBody>
            <a:bodyPr wrap="none">
              <a:spAutoFit/>
            </a:bodyPr>
            <a:lstStyle/>
            <a:p>
              <a:r>
                <a:rPr lang="zh-CN" altLang="en-US" dirty="0">
                  <a:solidFill>
                    <a:schemeClr val="accent1">
                      <a:lumMod val="75000"/>
                    </a:schemeClr>
                  </a:solidFill>
                </a:rPr>
                <a:t>知识图谱构建/更新过程</a:t>
              </a:r>
            </a:p>
          </p:txBody>
        </p:sp>
        <p:sp>
          <p:nvSpPr>
            <p:cNvPr id="13" name="矩形 12">
              <a:extLst>
                <a:ext uri="{FF2B5EF4-FFF2-40B4-BE49-F238E27FC236}">
                  <a16:creationId xmlns:a16="http://schemas.microsoft.com/office/drawing/2014/main" id="{BF686479-8EB9-4781-A496-A75BD162E6B7}"/>
                </a:ext>
              </a:extLst>
            </p:cNvPr>
            <p:cNvSpPr/>
            <p:nvPr/>
          </p:nvSpPr>
          <p:spPr>
            <a:xfrm>
              <a:off x="2141318" y="5664412"/>
              <a:ext cx="1195313" cy="319447"/>
            </a:xfrm>
            <a:prstGeom prst="rect">
              <a:avLst/>
            </a:prstGeom>
          </p:spPr>
          <p:txBody>
            <a:bodyPr wrap="none">
              <a:spAutoFit/>
            </a:bodyPr>
            <a:lstStyle/>
            <a:p>
              <a:r>
                <a:rPr lang="zh-CN" altLang="en-US" dirty="0">
                  <a:solidFill>
                    <a:schemeClr val="accent1">
                      <a:lumMod val="75000"/>
                    </a:schemeClr>
                  </a:solidFill>
                </a:rPr>
                <a:t>数据采集</a:t>
              </a:r>
            </a:p>
          </p:txBody>
        </p:sp>
        <p:sp>
          <p:nvSpPr>
            <p:cNvPr id="14" name="矩形 13">
              <a:extLst>
                <a:ext uri="{FF2B5EF4-FFF2-40B4-BE49-F238E27FC236}">
                  <a16:creationId xmlns:a16="http://schemas.microsoft.com/office/drawing/2014/main" id="{719F6157-EDCE-4A95-ADAF-4B95E5C6AC7D}"/>
                </a:ext>
              </a:extLst>
            </p:cNvPr>
            <p:cNvSpPr/>
            <p:nvPr/>
          </p:nvSpPr>
          <p:spPr>
            <a:xfrm>
              <a:off x="3888726" y="5664412"/>
              <a:ext cx="1195313" cy="319447"/>
            </a:xfrm>
            <a:prstGeom prst="rect">
              <a:avLst/>
            </a:prstGeom>
          </p:spPr>
          <p:txBody>
            <a:bodyPr wrap="none">
              <a:spAutoFit/>
            </a:bodyPr>
            <a:lstStyle/>
            <a:p>
              <a:r>
                <a:rPr lang="zh-CN" altLang="en-US" dirty="0">
                  <a:solidFill>
                    <a:schemeClr val="accent1">
                      <a:lumMod val="75000"/>
                    </a:schemeClr>
                  </a:solidFill>
                </a:rPr>
                <a:t>信息获取</a:t>
              </a:r>
            </a:p>
          </p:txBody>
        </p:sp>
        <p:sp>
          <p:nvSpPr>
            <p:cNvPr id="15" name="文本框 14">
              <a:extLst>
                <a:ext uri="{FF2B5EF4-FFF2-40B4-BE49-F238E27FC236}">
                  <a16:creationId xmlns:a16="http://schemas.microsoft.com/office/drawing/2014/main" id="{EB2704C6-CE67-4399-8761-B98C48BD84A5}"/>
                </a:ext>
              </a:extLst>
            </p:cNvPr>
            <p:cNvSpPr txBox="1"/>
            <p:nvPr/>
          </p:nvSpPr>
          <p:spPr>
            <a:xfrm>
              <a:off x="5483203" y="5664412"/>
              <a:ext cx="1195313" cy="319447"/>
            </a:xfrm>
            <a:prstGeom prst="rect">
              <a:avLst/>
            </a:prstGeom>
            <a:noFill/>
          </p:spPr>
          <p:txBody>
            <a:bodyPr wrap="none" rtlCol="0">
              <a:spAutoFit/>
            </a:bodyPr>
            <a:lstStyle/>
            <a:p>
              <a:r>
                <a:rPr lang="zh-CN" altLang="en-US" dirty="0">
                  <a:solidFill>
                    <a:schemeClr val="accent1">
                      <a:lumMod val="75000"/>
                    </a:schemeClr>
                  </a:solidFill>
                </a:rPr>
                <a:t>知识融合</a:t>
              </a:r>
            </a:p>
          </p:txBody>
        </p:sp>
        <p:sp>
          <p:nvSpPr>
            <p:cNvPr id="16" name="矩形 15">
              <a:extLst>
                <a:ext uri="{FF2B5EF4-FFF2-40B4-BE49-F238E27FC236}">
                  <a16:creationId xmlns:a16="http://schemas.microsoft.com/office/drawing/2014/main" id="{45003A35-1BD4-4F47-B0A2-EE2D35A00E7C}"/>
                </a:ext>
              </a:extLst>
            </p:cNvPr>
            <p:cNvSpPr/>
            <p:nvPr/>
          </p:nvSpPr>
          <p:spPr>
            <a:xfrm>
              <a:off x="7317849" y="5664412"/>
              <a:ext cx="1195313" cy="319447"/>
            </a:xfrm>
            <a:prstGeom prst="rect">
              <a:avLst/>
            </a:prstGeom>
          </p:spPr>
          <p:txBody>
            <a:bodyPr wrap="none">
              <a:spAutoFit/>
            </a:bodyPr>
            <a:lstStyle/>
            <a:p>
              <a:r>
                <a:rPr lang="zh-CN" altLang="en-US" dirty="0">
                  <a:solidFill>
                    <a:schemeClr val="accent1">
                      <a:lumMod val="75000"/>
                    </a:schemeClr>
                  </a:solidFill>
                </a:rPr>
                <a:t>知识处理</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数据采集和信息获取</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grpSp>
        <p:nvGrpSpPr>
          <p:cNvPr id="6" name="组合 5">
            <a:extLst>
              <a:ext uri="{FF2B5EF4-FFF2-40B4-BE49-F238E27FC236}">
                <a16:creationId xmlns:a16="http://schemas.microsoft.com/office/drawing/2014/main" id="{352DBFDE-21A4-4D39-AA3A-04C883471142}"/>
              </a:ext>
            </a:extLst>
          </p:cNvPr>
          <p:cNvGrpSpPr/>
          <p:nvPr/>
        </p:nvGrpSpPr>
        <p:grpSpPr>
          <a:xfrm>
            <a:off x="2141318" y="1132932"/>
            <a:ext cx="8030136" cy="4850927"/>
            <a:chOff x="2141318" y="1132932"/>
            <a:chExt cx="8030136" cy="4850927"/>
          </a:xfrm>
        </p:grpSpPr>
        <p:pic>
          <p:nvPicPr>
            <p:cNvPr id="4" name="图片 3">
              <a:extLst>
                <a:ext uri="{FF2B5EF4-FFF2-40B4-BE49-F238E27FC236}">
                  <a16:creationId xmlns:a16="http://schemas.microsoft.com/office/drawing/2014/main" id="{C35139C8-6411-4217-8D46-A6510B18B946}"/>
                </a:ext>
              </a:extLst>
            </p:cNvPr>
            <p:cNvPicPr>
              <a:picLocks noChangeAspect="1"/>
            </p:cNvPicPr>
            <p:nvPr/>
          </p:nvPicPr>
          <p:blipFill>
            <a:blip r:embed="rId5"/>
            <a:stretch>
              <a:fillRect/>
            </a:stretch>
          </p:blipFill>
          <p:spPr>
            <a:xfrm>
              <a:off x="2141318" y="1695020"/>
              <a:ext cx="8030136" cy="3760477"/>
            </a:xfrm>
            <a:prstGeom prst="rect">
              <a:avLst/>
            </a:prstGeom>
          </p:spPr>
        </p:pic>
        <p:sp>
          <p:nvSpPr>
            <p:cNvPr id="11" name="矩形 10">
              <a:extLst>
                <a:ext uri="{FF2B5EF4-FFF2-40B4-BE49-F238E27FC236}">
                  <a16:creationId xmlns:a16="http://schemas.microsoft.com/office/drawing/2014/main" id="{9BD3BE96-02BD-4F59-8554-20B3E790F807}"/>
                </a:ext>
              </a:extLst>
            </p:cNvPr>
            <p:cNvSpPr/>
            <p:nvPr/>
          </p:nvSpPr>
          <p:spPr>
            <a:xfrm>
              <a:off x="3647788" y="1486105"/>
              <a:ext cx="5269835" cy="40795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882838A-63B8-4D6C-A9FB-611C24955A4F}"/>
                </a:ext>
              </a:extLst>
            </p:cNvPr>
            <p:cNvSpPr/>
            <p:nvPr/>
          </p:nvSpPr>
          <p:spPr>
            <a:xfrm>
              <a:off x="4816011" y="1132932"/>
              <a:ext cx="2836446" cy="319447"/>
            </a:xfrm>
            <a:prstGeom prst="rect">
              <a:avLst/>
            </a:prstGeom>
          </p:spPr>
          <p:txBody>
            <a:bodyPr wrap="none">
              <a:spAutoFit/>
            </a:bodyPr>
            <a:lstStyle/>
            <a:p>
              <a:r>
                <a:rPr lang="zh-CN" altLang="en-US" dirty="0">
                  <a:solidFill>
                    <a:schemeClr val="accent1">
                      <a:lumMod val="75000"/>
                    </a:schemeClr>
                  </a:solidFill>
                </a:rPr>
                <a:t>知识图谱构建/更新过程</a:t>
              </a:r>
            </a:p>
          </p:txBody>
        </p:sp>
        <p:sp>
          <p:nvSpPr>
            <p:cNvPr id="13" name="矩形 12">
              <a:extLst>
                <a:ext uri="{FF2B5EF4-FFF2-40B4-BE49-F238E27FC236}">
                  <a16:creationId xmlns:a16="http://schemas.microsoft.com/office/drawing/2014/main" id="{BF686479-8EB9-4781-A496-A75BD162E6B7}"/>
                </a:ext>
              </a:extLst>
            </p:cNvPr>
            <p:cNvSpPr/>
            <p:nvPr/>
          </p:nvSpPr>
          <p:spPr>
            <a:xfrm>
              <a:off x="2141318" y="5664412"/>
              <a:ext cx="1195313" cy="319447"/>
            </a:xfrm>
            <a:prstGeom prst="rect">
              <a:avLst/>
            </a:prstGeom>
          </p:spPr>
          <p:txBody>
            <a:bodyPr wrap="none">
              <a:spAutoFit/>
            </a:bodyPr>
            <a:lstStyle/>
            <a:p>
              <a:r>
                <a:rPr lang="zh-CN" altLang="en-US" dirty="0">
                  <a:solidFill>
                    <a:schemeClr val="accent1">
                      <a:lumMod val="75000"/>
                    </a:schemeClr>
                  </a:solidFill>
                </a:rPr>
                <a:t>数据采集</a:t>
              </a:r>
            </a:p>
          </p:txBody>
        </p:sp>
        <p:sp>
          <p:nvSpPr>
            <p:cNvPr id="14" name="矩形 13">
              <a:extLst>
                <a:ext uri="{FF2B5EF4-FFF2-40B4-BE49-F238E27FC236}">
                  <a16:creationId xmlns:a16="http://schemas.microsoft.com/office/drawing/2014/main" id="{719F6157-EDCE-4A95-ADAF-4B95E5C6AC7D}"/>
                </a:ext>
              </a:extLst>
            </p:cNvPr>
            <p:cNvSpPr/>
            <p:nvPr/>
          </p:nvSpPr>
          <p:spPr>
            <a:xfrm>
              <a:off x="3888726" y="5664412"/>
              <a:ext cx="1195313" cy="319447"/>
            </a:xfrm>
            <a:prstGeom prst="rect">
              <a:avLst/>
            </a:prstGeom>
          </p:spPr>
          <p:txBody>
            <a:bodyPr wrap="none">
              <a:spAutoFit/>
            </a:bodyPr>
            <a:lstStyle/>
            <a:p>
              <a:r>
                <a:rPr lang="zh-CN" altLang="en-US" dirty="0">
                  <a:solidFill>
                    <a:schemeClr val="accent1">
                      <a:lumMod val="75000"/>
                    </a:schemeClr>
                  </a:solidFill>
                </a:rPr>
                <a:t>信息获取</a:t>
              </a:r>
            </a:p>
          </p:txBody>
        </p:sp>
        <p:sp>
          <p:nvSpPr>
            <p:cNvPr id="15" name="文本框 14">
              <a:extLst>
                <a:ext uri="{FF2B5EF4-FFF2-40B4-BE49-F238E27FC236}">
                  <a16:creationId xmlns:a16="http://schemas.microsoft.com/office/drawing/2014/main" id="{EB2704C6-CE67-4399-8761-B98C48BD84A5}"/>
                </a:ext>
              </a:extLst>
            </p:cNvPr>
            <p:cNvSpPr txBox="1"/>
            <p:nvPr/>
          </p:nvSpPr>
          <p:spPr>
            <a:xfrm>
              <a:off x="5483203" y="5664412"/>
              <a:ext cx="1195313" cy="319447"/>
            </a:xfrm>
            <a:prstGeom prst="rect">
              <a:avLst/>
            </a:prstGeom>
            <a:noFill/>
          </p:spPr>
          <p:txBody>
            <a:bodyPr wrap="none" rtlCol="0">
              <a:spAutoFit/>
            </a:bodyPr>
            <a:lstStyle/>
            <a:p>
              <a:r>
                <a:rPr lang="zh-CN" altLang="en-US" dirty="0">
                  <a:solidFill>
                    <a:schemeClr val="accent1">
                      <a:lumMod val="75000"/>
                    </a:schemeClr>
                  </a:solidFill>
                </a:rPr>
                <a:t>知识融合</a:t>
              </a:r>
            </a:p>
          </p:txBody>
        </p:sp>
        <p:sp>
          <p:nvSpPr>
            <p:cNvPr id="16" name="矩形 15">
              <a:extLst>
                <a:ext uri="{FF2B5EF4-FFF2-40B4-BE49-F238E27FC236}">
                  <a16:creationId xmlns:a16="http://schemas.microsoft.com/office/drawing/2014/main" id="{45003A35-1BD4-4F47-B0A2-EE2D35A00E7C}"/>
                </a:ext>
              </a:extLst>
            </p:cNvPr>
            <p:cNvSpPr/>
            <p:nvPr/>
          </p:nvSpPr>
          <p:spPr>
            <a:xfrm>
              <a:off x="7317849" y="5664412"/>
              <a:ext cx="1195313" cy="319447"/>
            </a:xfrm>
            <a:prstGeom prst="rect">
              <a:avLst/>
            </a:prstGeom>
          </p:spPr>
          <p:txBody>
            <a:bodyPr wrap="none">
              <a:spAutoFit/>
            </a:bodyPr>
            <a:lstStyle/>
            <a:p>
              <a:r>
                <a:rPr lang="zh-CN" altLang="en-US" dirty="0">
                  <a:solidFill>
                    <a:schemeClr val="accent1">
                      <a:lumMod val="75000"/>
                    </a:schemeClr>
                  </a:solidFill>
                </a:rPr>
                <a:t>知识处理</a:t>
              </a:r>
            </a:p>
          </p:txBody>
        </p:sp>
      </p:grpSp>
      <p:sp>
        <p:nvSpPr>
          <p:cNvPr id="2" name="矩形 1">
            <a:extLst>
              <a:ext uri="{FF2B5EF4-FFF2-40B4-BE49-F238E27FC236}">
                <a16:creationId xmlns:a16="http://schemas.microsoft.com/office/drawing/2014/main" id="{4C9A5994-A72E-4305-B513-43752489DF3C}"/>
              </a:ext>
            </a:extLst>
          </p:cNvPr>
          <p:cNvSpPr/>
          <p:nvPr/>
        </p:nvSpPr>
        <p:spPr>
          <a:xfrm>
            <a:off x="1725283" y="2596551"/>
            <a:ext cx="3545457" cy="256642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ustDataLst>
      <p:tags r:id="rId1"/>
    </p:custDataLst>
    <p:extLst>
      <p:ext uri="{BB962C8B-B14F-4D97-AF65-F5344CB8AC3E}">
        <p14:creationId xmlns:p14="http://schemas.microsoft.com/office/powerpoint/2010/main" val="5892665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数据采集和信息获取</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5" name="矩形 4">
            <a:extLst>
              <a:ext uri="{FF2B5EF4-FFF2-40B4-BE49-F238E27FC236}">
                <a16:creationId xmlns:a16="http://schemas.microsoft.com/office/drawing/2014/main" id="{93C50E25-BE98-43EF-885F-884D7B24D4E0}"/>
              </a:ext>
            </a:extLst>
          </p:cNvPr>
          <p:cNvSpPr/>
          <p:nvPr/>
        </p:nvSpPr>
        <p:spPr>
          <a:xfrm>
            <a:off x="358688" y="3025737"/>
            <a:ext cx="10029372" cy="976229"/>
          </a:xfrm>
          <a:prstGeom prst="rect">
            <a:avLst/>
          </a:prstGeom>
        </p:spPr>
        <p:txBody>
          <a:bodyPr wrap="square">
            <a:spAutoFit/>
          </a:bodyPr>
          <a:lstStyle/>
          <a:p>
            <a:pPr indent="127000" algn="just">
              <a:lnSpc>
                <a:spcPct val="125000"/>
              </a:lnSpc>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结构化数据可以通过</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ETL</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Extraction-Transformation-Loading</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，即</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数据抽取、转换和加载</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工具来对数据进行重新组织、清洗、检测来完成</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 name="矩形 6">
            <a:extLst>
              <a:ext uri="{FF2B5EF4-FFF2-40B4-BE49-F238E27FC236}">
                <a16:creationId xmlns:a16="http://schemas.microsoft.com/office/drawing/2014/main" id="{ADB754AB-F54E-48F0-8BBB-26A3853DE32D}"/>
              </a:ext>
            </a:extLst>
          </p:cNvPr>
          <p:cNvSpPr/>
          <p:nvPr/>
        </p:nvSpPr>
        <p:spPr>
          <a:xfrm>
            <a:off x="358688" y="4228234"/>
            <a:ext cx="10029372" cy="1430328"/>
          </a:xfrm>
          <a:prstGeom prst="rect">
            <a:avLst/>
          </a:prstGeom>
        </p:spPr>
        <p:txBody>
          <a:bodyPr wrap="square">
            <a:spAutoFit/>
          </a:bodyPr>
          <a:lstStyle/>
          <a:p>
            <a:pPr indent="127000" algn="just">
              <a:lnSpc>
                <a:spcPct val="125000"/>
              </a:lnSpc>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对于半结构化数据，例如百科的知识，这类知识一般具有</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大量的重复性的结构。</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通过对数据进行少量的标注，可以让机器学习出一定的规则进而能够在整个站点下使用规则对同类型的数据进行抽取。</a:t>
            </a:r>
          </a:p>
        </p:txBody>
      </p:sp>
      <p:sp>
        <p:nvSpPr>
          <p:cNvPr id="9" name="矩形 8">
            <a:extLst>
              <a:ext uri="{FF2B5EF4-FFF2-40B4-BE49-F238E27FC236}">
                <a16:creationId xmlns:a16="http://schemas.microsoft.com/office/drawing/2014/main" id="{B3A80B1E-9ECA-4060-8A90-403872F46BE4}"/>
              </a:ext>
            </a:extLst>
          </p:cNvPr>
          <p:cNvSpPr/>
          <p:nvPr/>
        </p:nvSpPr>
        <p:spPr>
          <a:xfrm>
            <a:off x="358688" y="1388220"/>
            <a:ext cx="9267912" cy="506998"/>
          </a:xfrm>
          <a:prstGeom prst="rect">
            <a:avLst/>
          </a:prstGeom>
        </p:spPr>
        <p:txBody>
          <a:bodyPr wrap="square">
            <a:spAutoFit/>
          </a:bodyPr>
          <a:lstStyle/>
          <a:p>
            <a:pPr indent="127000" algn="just">
              <a:lnSpc>
                <a:spcPct val="125000"/>
              </a:lnSpc>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知识获取主要分为三种内容：实体抽取、关系抽取以及属性抽取。</a:t>
            </a:r>
          </a:p>
        </p:txBody>
      </p:sp>
    </p:spTree>
    <p:custDataLst>
      <p:tags r:id="rId1"/>
    </p:custDataLst>
    <p:extLst>
      <p:ext uri="{BB962C8B-B14F-4D97-AF65-F5344CB8AC3E}">
        <p14:creationId xmlns:p14="http://schemas.microsoft.com/office/powerpoint/2010/main" val="6356281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数据采集和信息获取</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2" name="矩形 1">
            <a:extLst>
              <a:ext uri="{FF2B5EF4-FFF2-40B4-BE49-F238E27FC236}">
                <a16:creationId xmlns:a16="http://schemas.microsoft.com/office/drawing/2014/main" id="{1184D8DC-938B-4E88-8A25-7C3FBDA2E93B}"/>
              </a:ext>
            </a:extLst>
          </p:cNvPr>
          <p:cNvSpPr/>
          <p:nvPr/>
        </p:nvSpPr>
        <p:spPr>
          <a:xfrm>
            <a:off x="774712" y="1172951"/>
            <a:ext cx="9833847" cy="830997"/>
          </a:xfrm>
          <a:prstGeom prst="rect">
            <a:avLst/>
          </a:prstGeom>
        </p:spPr>
        <p:txBody>
          <a:bodyPr wrap="square">
            <a:spAutoFit/>
          </a:bodyPr>
          <a:lstStyle/>
          <a:p>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非结构化数据的提取相对复杂一些</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，因为这些数据一般没有特定的形式。识别数据中的实体就存在一些困难。</a:t>
            </a:r>
            <a:endParaRPr lang="zh-CN" altLang="en-US" sz="2400" dirty="0"/>
          </a:p>
        </p:txBody>
      </p:sp>
      <p:sp>
        <p:nvSpPr>
          <p:cNvPr id="6" name="文本框 5">
            <a:extLst>
              <a:ext uri="{FF2B5EF4-FFF2-40B4-BE49-F238E27FC236}">
                <a16:creationId xmlns:a16="http://schemas.microsoft.com/office/drawing/2014/main" id="{8FB27848-9AE3-4C37-97A0-287C8E6350E9}"/>
              </a:ext>
            </a:extLst>
          </p:cNvPr>
          <p:cNvSpPr txBox="1"/>
          <p:nvPr/>
        </p:nvSpPr>
        <p:spPr>
          <a:xfrm>
            <a:off x="774712" y="2266259"/>
            <a:ext cx="7708888" cy="461665"/>
          </a:xfrm>
          <a:prstGeom prst="rect">
            <a:avLst/>
          </a:prstGeom>
          <a:noFill/>
        </p:spPr>
        <p:txBody>
          <a:bodyPr wrap="square" rtlCol="0">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例如，在这样一段文本中：小明是一名学生，小红也是。</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9AF206A1-0DE9-4AB7-B8B5-08361AC46924}"/>
              </a:ext>
            </a:extLst>
          </p:cNvPr>
          <p:cNvSpPr/>
          <p:nvPr/>
        </p:nvSpPr>
        <p:spPr>
          <a:xfrm>
            <a:off x="6528563" y="2885477"/>
            <a:ext cx="1663700" cy="124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rPr>
              <a:t>知识库</a:t>
            </a:r>
          </a:p>
        </p:txBody>
      </p:sp>
      <p:sp>
        <p:nvSpPr>
          <p:cNvPr id="10" name="矩形 9">
            <a:extLst>
              <a:ext uri="{FF2B5EF4-FFF2-40B4-BE49-F238E27FC236}">
                <a16:creationId xmlns:a16="http://schemas.microsoft.com/office/drawing/2014/main" id="{02504418-3FCE-4C29-A86B-BBED6CFE9995}"/>
              </a:ext>
            </a:extLst>
          </p:cNvPr>
          <p:cNvSpPr/>
          <p:nvPr/>
        </p:nvSpPr>
        <p:spPr>
          <a:xfrm>
            <a:off x="659637" y="3171842"/>
            <a:ext cx="4521200" cy="884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小明</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一名</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学生</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小红</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也是 。</a:t>
            </a:r>
            <a:endParaRPr lang="zh-CN" altLang="en-US" sz="2400" dirty="0">
              <a:solidFill>
                <a:schemeClr val="bg1"/>
              </a:solidFill>
            </a:endParaRPr>
          </a:p>
        </p:txBody>
      </p:sp>
      <p:sp>
        <p:nvSpPr>
          <p:cNvPr id="11" name="箭头: 右 10">
            <a:extLst>
              <a:ext uri="{FF2B5EF4-FFF2-40B4-BE49-F238E27FC236}">
                <a16:creationId xmlns:a16="http://schemas.microsoft.com/office/drawing/2014/main" id="{4E64ABDE-A397-4991-B172-EEE87C3672A1}"/>
              </a:ext>
            </a:extLst>
          </p:cNvPr>
          <p:cNvSpPr/>
          <p:nvPr/>
        </p:nvSpPr>
        <p:spPr>
          <a:xfrm>
            <a:off x="5353050" y="3392958"/>
            <a:ext cx="1003300" cy="442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AEA3E476-4CA8-4C9D-BD59-8105F50F3D16}"/>
              </a:ext>
            </a:extLst>
          </p:cNvPr>
          <p:cNvSpPr/>
          <p:nvPr/>
        </p:nvSpPr>
        <p:spPr>
          <a:xfrm>
            <a:off x="8495796" y="3377308"/>
            <a:ext cx="1003300" cy="442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65FDB70-74E5-4638-8282-FEDDC921EC61}"/>
              </a:ext>
            </a:extLst>
          </p:cNvPr>
          <p:cNvSpPr/>
          <p:nvPr/>
        </p:nvSpPr>
        <p:spPr>
          <a:xfrm>
            <a:off x="9802629" y="2885477"/>
            <a:ext cx="1247134" cy="124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rPr>
              <a:t>小明、小红</a:t>
            </a:r>
          </a:p>
        </p:txBody>
      </p:sp>
      <p:sp>
        <p:nvSpPr>
          <p:cNvPr id="12" name="文本框 11">
            <a:extLst>
              <a:ext uri="{FF2B5EF4-FFF2-40B4-BE49-F238E27FC236}">
                <a16:creationId xmlns:a16="http://schemas.microsoft.com/office/drawing/2014/main" id="{573E600B-DF56-44D0-9731-0143F9F18E54}"/>
              </a:ext>
            </a:extLst>
          </p:cNvPr>
          <p:cNvSpPr txBox="1"/>
          <p:nvPr/>
        </p:nvSpPr>
        <p:spPr>
          <a:xfrm>
            <a:off x="774712" y="4835438"/>
            <a:ext cx="9677388"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属性的抽取可以通过对文本内容中的触发词的识别来实现，例如“是”就是一个触发词，可以推出（小明，是，学生）这样的知识。</a:t>
            </a:r>
          </a:p>
        </p:txBody>
      </p:sp>
    </p:spTree>
    <p:custDataLst>
      <p:tags r:id="rId1"/>
    </p:custDataLst>
    <p:extLst>
      <p:ext uri="{BB962C8B-B14F-4D97-AF65-F5344CB8AC3E}">
        <p14:creationId xmlns:p14="http://schemas.microsoft.com/office/powerpoint/2010/main" val="18694729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数据采集和信息获取</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2" name="矩形 1">
            <a:extLst>
              <a:ext uri="{FF2B5EF4-FFF2-40B4-BE49-F238E27FC236}">
                <a16:creationId xmlns:a16="http://schemas.microsoft.com/office/drawing/2014/main" id="{1184D8DC-938B-4E88-8A25-7C3FBDA2E93B}"/>
              </a:ext>
            </a:extLst>
          </p:cNvPr>
          <p:cNvSpPr/>
          <p:nvPr/>
        </p:nvSpPr>
        <p:spPr>
          <a:xfrm>
            <a:off x="774712" y="1172951"/>
            <a:ext cx="9833847" cy="461665"/>
          </a:xfrm>
          <a:prstGeom prst="rect">
            <a:avLst/>
          </a:prstGeom>
        </p:spPr>
        <p:txBody>
          <a:bodyPr wrap="square">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实体关系抽取就是挖掘实体间的关系。</a:t>
            </a:r>
            <a:endParaRPr lang="zh-CN" altLang="en-US" sz="2400" dirty="0"/>
          </a:p>
        </p:txBody>
      </p:sp>
      <p:sp>
        <p:nvSpPr>
          <p:cNvPr id="4" name="矩形 3">
            <a:extLst>
              <a:ext uri="{FF2B5EF4-FFF2-40B4-BE49-F238E27FC236}">
                <a16:creationId xmlns:a16="http://schemas.microsoft.com/office/drawing/2014/main" id="{15A35C2B-A2F7-42AB-8E1E-F442AD1C2D6B}"/>
              </a:ext>
            </a:extLst>
          </p:cNvPr>
          <p:cNvSpPr/>
          <p:nvPr/>
        </p:nvSpPr>
        <p:spPr>
          <a:xfrm>
            <a:off x="729937" y="1995094"/>
            <a:ext cx="9833846" cy="830997"/>
          </a:xfrm>
          <a:prstGeom prst="rect">
            <a:avLst/>
          </a:prstGeom>
        </p:spPr>
        <p:txBody>
          <a:bodyPr wrap="square">
            <a:spAutoFit/>
          </a:bodyPr>
          <a:lstStyle/>
          <a:p>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目前主要使用的实体关系识别技术是基于统计学的方法来将实体间关系的问题转化为分类问题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，主要有：监督学习、半监督学习和无监督学习。</a:t>
            </a:r>
            <a:endParaRPr lang="zh-CN" altLang="en-US" sz="2400" dirty="0"/>
          </a:p>
        </p:txBody>
      </p:sp>
      <p:sp>
        <p:nvSpPr>
          <p:cNvPr id="5" name="矩形 4">
            <a:extLst>
              <a:ext uri="{FF2B5EF4-FFF2-40B4-BE49-F238E27FC236}">
                <a16:creationId xmlns:a16="http://schemas.microsoft.com/office/drawing/2014/main" id="{26C747F0-E86B-49A2-A371-43D5698F9BBB}"/>
              </a:ext>
            </a:extLst>
          </p:cNvPr>
          <p:cNvSpPr/>
          <p:nvPr/>
        </p:nvSpPr>
        <p:spPr>
          <a:xfrm>
            <a:off x="729936" y="2951135"/>
            <a:ext cx="9833845" cy="968663"/>
          </a:xfrm>
          <a:prstGeom prst="rect">
            <a:avLst/>
          </a:prstGeom>
        </p:spPr>
        <p:txBody>
          <a:bodyPr wrap="square">
            <a:spAutoFit/>
          </a:bodyPr>
          <a:lstStyle/>
          <a:p>
            <a:pPr indent="127000" algn="just">
              <a:lnSpc>
                <a:spcPct val="125000"/>
              </a:lnSpc>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监督学习由于需要大量的训练语料，需要较多人力资源，当构建的知识图谱具有一定规模时，就难以适用。</a:t>
            </a:r>
          </a:p>
        </p:txBody>
      </p:sp>
      <p:sp>
        <p:nvSpPr>
          <p:cNvPr id="7" name="矩形 6">
            <a:extLst>
              <a:ext uri="{FF2B5EF4-FFF2-40B4-BE49-F238E27FC236}">
                <a16:creationId xmlns:a16="http://schemas.microsoft.com/office/drawing/2014/main" id="{C3D2039C-B626-4ECA-BF88-BADFE90389B4}"/>
              </a:ext>
            </a:extLst>
          </p:cNvPr>
          <p:cNvSpPr/>
          <p:nvPr/>
        </p:nvSpPr>
        <p:spPr>
          <a:xfrm>
            <a:off x="774711" y="4185498"/>
            <a:ext cx="9789069" cy="1430328"/>
          </a:xfrm>
          <a:prstGeom prst="rect">
            <a:avLst/>
          </a:prstGeom>
        </p:spPr>
        <p:txBody>
          <a:bodyPr wrap="square">
            <a:spAutoFit/>
          </a:bodyPr>
          <a:lstStyle/>
          <a:p>
            <a:pPr indent="127000" algn="just">
              <a:lnSpc>
                <a:spcPct val="125000"/>
              </a:lnSpc>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无监督学习利用预料中存在的大量冗余信息做聚类，在聚类结果的基础上给定关系，但是聚类方法本身就存在难以描述关系和低频实例召回率低的问题，因此无监督学习难以取得良好的抽取结果。</a:t>
            </a:r>
          </a:p>
        </p:txBody>
      </p:sp>
      <p:sp>
        <p:nvSpPr>
          <p:cNvPr id="8" name="矩形 7">
            <a:extLst>
              <a:ext uri="{FF2B5EF4-FFF2-40B4-BE49-F238E27FC236}">
                <a16:creationId xmlns:a16="http://schemas.microsoft.com/office/drawing/2014/main" id="{254F6A44-BFA5-4129-B21B-CB793423D686}"/>
              </a:ext>
            </a:extLst>
          </p:cNvPr>
          <p:cNvSpPr/>
          <p:nvPr/>
        </p:nvSpPr>
        <p:spPr>
          <a:xfrm>
            <a:off x="774711" y="5881526"/>
            <a:ext cx="9789068" cy="830997"/>
          </a:xfrm>
          <a:prstGeom prst="rect">
            <a:avLst/>
          </a:prstGeom>
        </p:spPr>
        <p:txBody>
          <a:bodyPr wrap="square">
            <a:spAutoFit/>
          </a:bodyPr>
          <a:lstStyle/>
          <a:p>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实践中一般半监督学习用的比较多，利用少量的标注进行学习</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这方面的工作主要是基于</a:t>
            </a:r>
            <a:r>
              <a:rPr lang="en-US" altLang="zh-CN" sz="2400" dirty="0">
                <a:latin typeface="Times New Roman" panose="02020603050405020304" pitchFamily="18" charset="0"/>
                <a:ea typeface="宋体" panose="02010600030101010101" pitchFamily="2" charset="-122"/>
              </a:rPr>
              <a:t>Bootstrap</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方法。</a:t>
            </a:r>
            <a:endParaRPr lang="zh-CN" altLang="en-US" sz="2400" dirty="0"/>
          </a:p>
        </p:txBody>
      </p:sp>
    </p:spTree>
    <p:custDataLst>
      <p:tags r:id="rId1"/>
    </p:custDataLst>
    <p:extLst>
      <p:ext uri="{BB962C8B-B14F-4D97-AF65-F5344CB8AC3E}">
        <p14:creationId xmlns:p14="http://schemas.microsoft.com/office/powerpoint/2010/main" val="16719587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数据采集和信息获取</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2" name="矩形 1">
            <a:extLst>
              <a:ext uri="{FF2B5EF4-FFF2-40B4-BE49-F238E27FC236}">
                <a16:creationId xmlns:a16="http://schemas.microsoft.com/office/drawing/2014/main" id="{1184D8DC-938B-4E88-8A25-7C3FBDA2E93B}"/>
              </a:ext>
            </a:extLst>
          </p:cNvPr>
          <p:cNvSpPr/>
          <p:nvPr/>
        </p:nvSpPr>
        <p:spPr>
          <a:xfrm>
            <a:off x="1117612" y="1367776"/>
            <a:ext cx="9833847" cy="830997"/>
          </a:xfrm>
          <a:prstGeom prst="rect">
            <a:avLst/>
          </a:prstGeom>
        </p:spPr>
        <p:txBody>
          <a:bodyPr wrap="square">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在处理</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非结构化数据</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时，通常需要配合一些自然语言处理技术来提取知识。</a:t>
            </a:r>
            <a:endParaRPr lang="zh-CN" altLang="en-US" sz="2400" dirty="0"/>
          </a:p>
        </p:txBody>
      </p:sp>
      <p:pic>
        <p:nvPicPr>
          <p:cNvPr id="4" name="图片 3">
            <a:extLst>
              <a:ext uri="{FF2B5EF4-FFF2-40B4-BE49-F238E27FC236}">
                <a16:creationId xmlns:a16="http://schemas.microsoft.com/office/drawing/2014/main" id="{82F72E6C-EA40-463C-BBF0-3F40EBA48255}"/>
              </a:ext>
            </a:extLst>
          </p:cNvPr>
          <p:cNvPicPr>
            <a:picLocks noChangeAspect="1"/>
          </p:cNvPicPr>
          <p:nvPr/>
        </p:nvPicPr>
        <p:blipFill>
          <a:blip r:embed="rId5"/>
          <a:stretch>
            <a:fillRect/>
          </a:stretch>
        </p:blipFill>
        <p:spPr>
          <a:xfrm>
            <a:off x="1117612" y="2576512"/>
            <a:ext cx="8353425" cy="3686175"/>
          </a:xfrm>
          <a:prstGeom prst="rect">
            <a:avLst/>
          </a:prstGeom>
        </p:spPr>
      </p:pic>
    </p:spTree>
    <p:custDataLst>
      <p:tags r:id="rId1"/>
    </p:custDataLst>
    <p:extLst>
      <p:ext uri="{BB962C8B-B14F-4D97-AF65-F5344CB8AC3E}">
        <p14:creationId xmlns:p14="http://schemas.microsoft.com/office/powerpoint/2010/main" val="23134884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1.2|1.2|0.9|0.8|0.8|1.4"/>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TIMING" val="|0.4|1|1.1|1.4|1.2|1.2"/>
</p:tagLst>
</file>

<file path=ppt/tags/tag11.xml><?xml version="1.0" encoding="utf-8"?>
<p:tagLst xmlns:a="http://schemas.openxmlformats.org/drawingml/2006/main" xmlns:r="http://schemas.openxmlformats.org/officeDocument/2006/relationships" xmlns:p="http://schemas.openxmlformats.org/presentationml/2006/main">
  <p:tag name="TIMING" val="|0.4|1|1.1|1.4|1.2|1.2"/>
</p:tagLst>
</file>

<file path=ppt/tags/tag12.xml><?xml version="1.0" encoding="utf-8"?>
<p:tagLst xmlns:a="http://schemas.openxmlformats.org/drawingml/2006/main" xmlns:r="http://schemas.openxmlformats.org/officeDocument/2006/relationships" xmlns:p="http://schemas.openxmlformats.org/presentationml/2006/main">
  <p:tag name="TIMING" val="|0.4|1|1.1|1.4|1.2|1.2"/>
</p:tagLst>
</file>

<file path=ppt/tags/tag13.xml><?xml version="1.0" encoding="utf-8"?>
<p:tagLst xmlns:a="http://schemas.openxmlformats.org/drawingml/2006/main" xmlns:r="http://schemas.openxmlformats.org/officeDocument/2006/relationships" xmlns:p="http://schemas.openxmlformats.org/presentationml/2006/main">
  <p:tag name="TIMING" val="|0.4|1|1.1|1.4|1.2|1.2"/>
</p:tagLst>
</file>

<file path=ppt/tags/tag14.xml><?xml version="1.0" encoding="utf-8"?>
<p:tagLst xmlns:a="http://schemas.openxmlformats.org/drawingml/2006/main" xmlns:r="http://schemas.openxmlformats.org/officeDocument/2006/relationships" xmlns:p="http://schemas.openxmlformats.org/presentationml/2006/main">
  <p:tag name="TIMING" val="|0.4|1|1.1|1.4|1.2|1.2"/>
</p:tagLst>
</file>

<file path=ppt/tags/tag15.xml><?xml version="1.0" encoding="utf-8"?>
<p:tagLst xmlns:a="http://schemas.openxmlformats.org/drawingml/2006/main" xmlns:r="http://schemas.openxmlformats.org/officeDocument/2006/relationships" xmlns:p="http://schemas.openxmlformats.org/presentationml/2006/main">
  <p:tag name="TIMING" val="|0.4|1|1.1|1.4|1.2|1.2"/>
</p:tagLst>
</file>

<file path=ppt/tags/tag16.xml><?xml version="1.0" encoding="utf-8"?>
<p:tagLst xmlns:a="http://schemas.openxmlformats.org/drawingml/2006/main" xmlns:r="http://schemas.openxmlformats.org/officeDocument/2006/relationships" xmlns:p="http://schemas.openxmlformats.org/presentationml/2006/main">
  <p:tag name="TIMING" val="|0.4|1|1.1|1.4|1.2|1.2"/>
</p:tagLst>
</file>

<file path=ppt/tags/tag17.xml><?xml version="1.0" encoding="utf-8"?>
<p:tagLst xmlns:a="http://schemas.openxmlformats.org/drawingml/2006/main" xmlns:r="http://schemas.openxmlformats.org/officeDocument/2006/relationships" xmlns:p="http://schemas.openxmlformats.org/presentationml/2006/main">
  <p:tag name="TIMING" val="|0.4|1|1.1|1.4|1.2|1.2"/>
</p:tagLst>
</file>

<file path=ppt/tags/tag18.xml><?xml version="1.0" encoding="utf-8"?>
<p:tagLst xmlns:a="http://schemas.openxmlformats.org/drawingml/2006/main" xmlns:r="http://schemas.openxmlformats.org/officeDocument/2006/relationships" xmlns:p="http://schemas.openxmlformats.org/presentationml/2006/main">
  <p:tag name="TIMING" val="|0.4|1|1.1|1.4|1.2|1.2"/>
</p:tagLst>
</file>

<file path=ppt/tags/tag19.xml><?xml version="1.0" encoding="utf-8"?>
<p:tagLst xmlns:a="http://schemas.openxmlformats.org/drawingml/2006/main" xmlns:r="http://schemas.openxmlformats.org/officeDocument/2006/relationships" xmlns:p="http://schemas.openxmlformats.org/presentationml/2006/main">
  <p:tag name="TIMING" val="|0.4|1|1.1|1.4|1.2|1.2"/>
</p:tagLst>
</file>

<file path=ppt/tags/tag2.xml><?xml version="1.0" encoding="utf-8"?>
<p:tagLst xmlns:a="http://schemas.openxmlformats.org/drawingml/2006/main" xmlns:r="http://schemas.openxmlformats.org/officeDocument/2006/relationships" xmlns:p="http://schemas.openxmlformats.org/presentationml/2006/main">
  <p:tag name="TIMING" val="|0.4|1|1.1|1.4|1.2|1.2"/>
</p:tagLst>
</file>

<file path=ppt/tags/tag3.xml><?xml version="1.0" encoding="utf-8"?>
<p:tagLst xmlns:a="http://schemas.openxmlformats.org/drawingml/2006/main" xmlns:r="http://schemas.openxmlformats.org/officeDocument/2006/relationships" xmlns:p="http://schemas.openxmlformats.org/presentationml/2006/main">
  <p:tag name="TIMING" val="|0.4|1|1.1|1.4|1.2|1.2"/>
</p:tagLst>
</file>

<file path=ppt/tags/tag4.xml><?xml version="1.0" encoding="utf-8"?>
<p:tagLst xmlns:a="http://schemas.openxmlformats.org/drawingml/2006/main" xmlns:r="http://schemas.openxmlformats.org/officeDocument/2006/relationships" xmlns:p="http://schemas.openxmlformats.org/presentationml/2006/main">
  <p:tag name="TIMING" val="|0.4|1|1.1|1.4|1.2|1.2"/>
</p:tagLst>
</file>

<file path=ppt/tags/tag5.xml><?xml version="1.0" encoding="utf-8"?>
<p:tagLst xmlns:a="http://schemas.openxmlformats.org/drawingml/2006/main" xmlns:r="http://schemas.openxmlformats.org/officeDocument/2006/relationships" xmlns:p="http://schemas.openxmlformats.org/presentationml/2006/main">
  <p:tag name="TIMING" val="|0.4|1|1.1|1.4|1.2|1.2"/>
</p:tagLst>
</file>

<file path=ppt/tags/tag6.xml><?xml version="1.0" encoding="utf-8"?>
<p:tagLst xmlns:a="http://schemas.openxmlformats.org/drawingml/2006/main" xmlns:r="http://schemas.openxmlformats.org/officeDocument/2006/relationships" xmlns:p="http://schemas.openxmlformats.org/presentationml/2006/main">
  <p:tag name="TIMING" val="|0.4|1|1.1|1.4|1.2|1.2"/>
</p:tagLst>
</file>

<file path=ppt/tags/tag7.xml><?xml version="1.0" encoding="utf-8"?>
<p:tagLst xmlns:a="http://schemas.openxmlformats.org/drawingml/2006/main" xmlns:r="http://schemas.openxmlformats.org/officeDocument/2006/relationships" xmlns:p="http://schemas.openxmlformats.org/presentationml/2006/main">
  <p:tag name="TIMING" val="|0.4|1|1.1|1.4|1.2|1.2"/>
</p:tagLst>
</file>

<file path=ppt/tags/tag8.xml><?xml version="1.0" encoding="utf-8"?>
<p:tagLst xmlns:a="http://schemas.openxmlformats.org/drawingml/2006/main" xmlns:r="http://schemas.openxmlformats.org/officeDocument/2006/relationships" xmlns:p="http://schemas.openxmlformats.org/presentationml/2006/main">
  <p:tag name="TIMING" val="|0.4|1|1.1|1.4|1.2|1.2"/>
</p:tagLst>
</file>

<file path=ppt/tags/tag9.xml><?xml version="1.0" encoding="utf-8"?>
<p:tagLst xmlns:a="http://schemas.openxmlformats.org/drawingml/2006/main" xmlns:r="http://schemas.openxmlformats.org/officeDocument/2006/relationships" xmlns:p="http://schemas.openxmlformats.org/presentationml/2006/main">
  <p:tag name="TIMING" val="|0.4|1|1.1|1.4|1.2|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4874</TotalTime>
  <Words>849</Words>
  <Application>Microsoft Office PowerPoint</Application>
  <PresentationFormat>宽屏</PresentationFormat>
  <Paragraphs>103</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等线 Light</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家威 汤</dc:creator>
  <cp:lastModifiedBy>家威 汤</cp:lastModifiedBy>
  <cp:revision>57</cp:revision>
  <dcterms:created xsi:type="dcterms:W3CDTF">2020-04-20T07:15:15Z</dcterms:created>
  <dcterms:modified xsi:type="dcterms:W3CDTF">2020-04-24T11:14:35Z</dcterms:modified>
</cp:coreProperties>
</file>