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heme/theme2.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notesSlides/notesSlide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1"/>
  </p:notesMasterIdLst>
  <p:sldIdLst>
    <p:sldId id="256" r:id="rId2"/>
    <p:sldId id="261" r:id="rId3"/>
    <p:sldId id="330" r:id="rId4"/>
    <p:sldId id="331" r:id="rId5"/>
    <p:sldId id="332" r:id="rId6"/>
    <p:sldId id="333" r:id="rId7"/>
    <p:sldId id="336" r:id="rId8"/>
    <p:sldId id="338" r:id="rId9"/>
    <p:sldId id="33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7AEC26C-24FA-450E-97A7-2E327A946EAF}">
          <p14:sldIdLst>
            <p14:sldId id="256"/>
            <p14:sldId id="261"/>
            <p14:sldId id="330"/>
            <p14:sldId id="331"/>
            <p14:sldId id="332"/>
            <p14:sldId id="333"/>
            <p14:sldId id="336"/>
            <p14:sldId id="338"/>
            <p14:sldId id="33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29BA0"/>
    <a:srgbClr val="87BEC2"/>
    <a:srgbClr val="9F7A5A"/>
    <a:srgbClr val="EB6249"/>
    <a:srgbClr val="7BC6BC"/>
    <a:srgbClr val="F6CE9B"/>
    <a:srgbClr val="FEF8F4"/>
    <a:srgbClr val="B28664"/>
    <a:srgbClr val="EAF5FA"/>
    <a:srgbClr val="CDE9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7" autoAdjust="0"/>
    <p:restoredTop sz="94132" autoAdjust="0"/>
  </p:normalViewPr>
  <p:slideViewPr>
    <p:cSldViewPr snapToGrid="0">
      <p:cViewPr varScale="1">
        <p:scale>
          <a:sx n="81" d="100"/>
          <a:sy n="81" d="100"/>
        </p:scale>
        <p:origin x="523" y="6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6490F-85D5-49BD-8DCB-86708AD6AAF9}" type="datetimeFigureOut">
              <a:rPr lang="zh-CN" altLang="en-US" smtClean="0"/>
              <a:t>2021/3/18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C59BE-40E1-408C-B9B3-C3CEF194BBB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Master" Target="../slideMasters/slideMaster1.xml"/><Relationship Id="rId4" Type="http://schemas.openxmlformats.org/officeDocument/2006/relationships/tags" Target="../tags/tag63.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slideMaster" Target="../slideMasters/slideMaster1.xml"/><Relationship Id="rId4" Type="http://schemas.openxmlformats.org/officeDocument/2006/relationships/tags" Target="../tags/tag35.xml"/><Relationship Id="rId9" Type="http://schemas.openxmlformats.org/officeDocument/2006/relationships/tags" Target="../tags/tag4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455543" y="2676832"/>
            <a:ext cx="765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2"/>
            </p:custDataLst>
          </p:nvPr>
        </p:nvCxnSpPr>
        <p:spPr>
          <a:xfrm>
            <a:off x="10971143" y="2676832"/>
            <a:ext cx="76531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custDataLst>
              <p:tags r:id="rId3"/>
            </p:custDataLst>
          </p:nvPr>
        </p:nvSpPr>
        <p:spPr>
          <a:xfrm>
            <a:off x="1524001" y="2326470"/>
            <a:ext cx="9144000" cy="886397"/>
          </a:xfrm>
        </p:spPr>
        <p:txBody>
          <a:bodyPr tIns="0" bIns="0" anchor="ctr">
            <a:normAutofit/>
          </a:bodyPr>
          <a:lstStyle>
            <a:lvl1pPr algn="ctr">
              <a:defRPr sz="4800"/>
            </a:lvl1pPr>
          </a:lstStyle>
          <a:p>
            <a:r>
              <a:rPr lang="zh-CN" altLang="en-US" dirty="0"/>
              <a:t>单击此处编辑母版标题样式</a:t>
            </a:r>
          </a:p>
        </p:txBody>
      </p:sp>
      <p:sp>
        <p:nvSpPr>
          <p:cNvPr id="3" name="副标题 2"/>
          <p:cNvSpPr>
            <a:spLocks noGrp="1"/>
          </p:cNvSpPr>
          <p:nvPr>
            <p:ph type="subTitle" idx="1"/>
            <p:custDataLst>
              <p:tags r:id="rId4"/>
            </p:custDataLst>
          </p:nvPr>
        </p:nvSpPr>
        <p:spPr>
          <a:xfrm>
            <a:off x="1524001" y="3262934"/>
            <a:ext cx="9144000" cy="965389"/>
          </a:xfrm>
        </p:spPr>
        <p:txBody>
          <a:bodyPr tIns="0">
            <a:normAutofit/>
          </a:bodyPr>
          <a:lstStyle>
            <a:lvl1pPr marL="0" indent="0" algn="ctr">
              <a:buFont typeface="Arial" panose="020B0604020202020204" pitchFamily="34" charset="0"/>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5"/>
            </p:custDataLst>
          </p:nvPr>
        </p:nvSpPr>
        <p:spPr/>
        <p:txBody>
          <a:bodyPr>
            <a:normAutofit/>
          </a:bodyPr>
          <a:lstStyle/>
          <a:p>
            <a:fld id="{D997B5FA-0921-464F-AAE1-844C04324D75}" type="datetimeFigureOut">
              <a:rPr lang="zh-CN" altLang="en-US" smtClean="0"/>
              <a:t>2021/3/18</a:t>
            </a:fld>
            <a:endParaRPr lang="zh-CN" altLang="en-US" dirty="0"/>
          </a:p>
        </p:txBody>
      </p:sp>
      <p:sp>
        <p:nvSpPr>
          <p:cNvPr id="5" name="页脚占位符 4"/>
          <p:cNvSpPr>
            <a:spLocks noGrp="1"/>
          </p:cNvSpPr>
          <p:nvPr>
            <p:ph type="ftr" sz="quarter" idx="11"/>
            <p:custDataLst>
              <p:tags r:id="rId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7"/>
            </p:custDataLst>
          </p:nvPr>
        </p:nvSpPr>
        <p:spPr/>
        <p:txBody>
          <a:bodyPr>
            <a:normAutofit/>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2021/3/18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a:off x="3459753" y="2997522"/>
            <a:ext cx="765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2"/>
            </p:custDataLst>
          </p:nvPr>
        </p:nvCxnSpPr>
        <p:spPr>
          <a:xfrm>
            <a:off x="7977333" y="2997522"/>
            <a:ext cx="76531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custDataLst>
              <p:tags r:id="rId3"/>
            </p:custDataLst>
          </p:nvPr>
        </p:nvSpPr>
        <p:spPr>
          <a:xfrm>
            <a:off x="1524000" y="1945827"/>
            <a:ext cx="9144000" cy="1597212"/>
          </a:xfrm>
        </p:spPr>
        <p:txBody>
          <a:bodyPr anchor="b">
            <a:normAutofit/>
          </a:bodyPr>
          <a:lstStyle>
            <a:lvl1pPr algn="ctr">
              <a:defRPr sz="6600"/>
            </a:lvl1pPr>
          </a:lstStyle>
          <a:p>
            <a:r>
              <a:rPr lang="zh-CN" altLang="en-US" dirty="0"/>
              <a:t>编辑标题</a:t>
            </a:r>
          </a:p>
        </p:txBody>
      </p:sp>
      <p:sp>
        <p:nvSpPr>
          <p:cNvPr id="10" name="副标题 2"/>
          <p:cNvSpPr>
            <a:spLocks noGrp="1"/>
          </p:cNvSpPr>
          <p:nvPr>
            <p:ph type="subTitle" idx="1"/>
            <p:custDataLst>
              <p:tags r:id="rId4"/>
            </p:custDataLst>
          </p:nvPr>
        </p:nvSpPr>
        <p:spPr>
          <a:xfrm>
            <a:off x="1524000" y="3595333"/>
            <a:ext cx="9144000" cy="1237127"/>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1" name="日期占位符 3"/>
          <p:cNvSpPr>
            <a:spLocks noGrp="1"/>
          </p:cNvSpPr>
          <p:nvPr>
            <p:ph type="dt" sz="half" idx="10"/>
            <p:custDataLst>
              <p:tags r:id="rId5"/>
            </p:custDataLst>
          </p:nvPr>
        </p:nvSpPr>
        <p:spPr>
          <a:xfrm>
            <a:off x="838200" y="6356350"/>
            <a:ext cx="2743200" cy="365125"/>
          </a:xfrm>
        </p:spPr>
        <p:txBody>
          <a:bodyPr/>
          <a:lstStyle/>
          <a:p>
            <a:fld id="{D997B5FA-0921-464F-AAE1-844C04324D75}" type="datetimeFigureOut">
              <a:rPr lang="zh-CN" altLang="en-US" smtClean="0"/>
              <a:t>2021/3/18</a:t>
            </a:fld>
            <a:endParaRPr lang="zh-CN" altLang="en-US" dirty="0"/>
          </a:p>
        </p:txBody>
      </p:sp>
      <p:sp>
        <p:nvSpPr>
          <p:cNvPr id="12" name="页脚占位符 4"/>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custDataLst>
              <p:tags r:id="rId7"/>
            </p:custDataLst>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2400"/>
            <a:ext cx="10515600" cy="1325563"/>
          </a:xfrm>
        </p:spPr>
        <p:txBody>
          <a:bodyPr anchor="ctr" anchorCtr="0">
            <a:normAutofit/>
          </a:bodyPr>
          <a:lstStyle>
            <a:lvl1pPr>
              <a:defRPr sz="3600">
                <a:solidFill>
                  <a:schemeClr val="accent1"/>
                </a:solidFill>
              </a:defRPr>
            </a:lvl1p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800"/>
            </a:lvl4pPr>
            <a:lvl5pPr>
              <a:lnSpc>
                <a:spcPct val="150000"/>
              </a:lnSpc>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2021/3/18</a:t>
            </a:fld>
            <a:endParaRPr lang="zh-CN" altLang="en-US" dirty="0"/>
          </a:p>
        </p:txBody>
      </p:sp>
      <p:sp>
        <p:nvSpPr>
          <p:cNvPr id="5" name="页脚占位符 4"/>
          <p:cNvSpPr>
            <a:spLocks noGrp="1"/>
          </p:cNvSpPr>
          <p:nvPr>
            <p:ph type="ftr" sz="quarter" idx="11"/>
            <p:custDataLst>
              <p:tags r:id="rId4"/>
            </p:custDataLst>
          </p:nvPr>
        </p:nvSpPr>
        <p:spPr/>
        <p:txBody>
          <a:bodyPr/>
          <a:lstStyle/>
          <a:p>
            <a:endParaRPr lang="zh-CN" altLang="en-US" dirty="0"/>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7" name="矩形 6"/>
          <p:cNvSpPr/>
          <p:nvPr>
            <p:custDataLst>
              <p:tags r:id="rId6"/>
            </p:custDataLst>
          </p:nvPr>
        </p:nvSpPr>
        <p:spPr>
          <a:xfrm>
            <a:off x="0" y="888365"/>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734844" y="2595880"/>
            <a:ext cx="6039836" cy="798023"/>
          </a:xfrm>
        </p:spPr>
        <p:txBody>
          <a:bodyPr anchor="b" anchorCtr="0">
            <a:normAutofit/>
          </a:bodyPr>
          <a:lstStyle>
            <a:lvl1pPr algn="l">
              <a:defRPr sz="3600" b="1" u="none" strike="noStrike" kern="1200" cap="none" spc="100" normalizeH="0">
                <a:solidFill>
                  <a:schemeClr val="tx2"/>
                </a:solidFill>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4734844" y="3528417"/>
            <a:ext cx="6039837" cy="609604"/>
          </a:xfrm>
        </p:spPr>
        <p:txBody>
          <a:bodyPr>
            <a:normAutofit/>
          </a:bodyPr>
          <a:lstStyle>
            <a:lvl1pPr marL="0" indent="0" algn="l">
              <a:buFont typeface="Arial" panose="020B0604020202020204" pitchFamily="34" charset="0"/>
              <a:buNone/>
              <a:defRPr sz="2400" u="none" strike="noStrike" kern="1200" cap="none" spc="100" normalizeH="0">
                <a:solidFill>
                  <a:schemeClr val="tx1"/>
                </a:solidFill>
                <a:uFillTx/>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2021/3/18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92400"/>
            <a:ext cx="10515600" cy="1325563"/>
          </a:xfrm>
        </p:spPr>
        <p:txBody>
          <a:bodyPr anchor="ctr" anchorCtr="0">
            <a:normAutofit/>
          </a:bodyPr>
          <a:lstStyle>
            <a:lvl1pPr>
              <a:defRPr sz="3600"/>
            </a:lvl1pPr>
          </a:lstStyle>
          <a:p>
            <a:r>
              <a:rPr lang="zh-CN" altLang="en-US" dirty="0"/>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2021/3/18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
        <p:nvSpPr>
          <p:cNvPr id="9" name="矩形 8"/>
          <p:cNvSpPr/>
          <p:nvPr userDrawn="1">
            <p:custDataLst>
              <p:tags r:id="rId7"/>
            </p:custDataLst>
          </p:nvPr>
        </p:nvSpPr>
        <p:spPr>
          <a:xfrm>
            <a:off x="0" y="888365"/>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92400"/>
            <a:ext cx="10515600" cy="1325563"/>
          </a:xfrm>
        </p:spPr>
        <p:txBody>
          <a:bodyPr anchor="ctr" anchorCtr="0">
            <a:normAutofit/>
          </a:bodyPr>
          <a:lstStyle>
            <a:lvl1pPr>
              <a:defRPr sz="3600"/>
            </a:lvl1p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615609"/>
            <a:ext cx="5157787" cy="3574054"/>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615609"/>
            <a:ext cx="5183188" cy="3574054"/>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2021/3/18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1" name="矩形 10"/>
          <p:cNvSpPr/>
          <p:nvPr userDrawn="1">
            <p:custDataLst>
              <p:tags r:id="rId9"/>
            </p:custDataLst>
          </p:nvPr>
        </p:nvSpPr>
        <p:spPr>
          <a:xfrm>
            <a:off x="0" y="888365"/>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11" name="日期占位符 3"/>
          <p:cNvSpPr>
            <a:spLocks noGrp="1"/>
          </p:cNvSpPr>
          <p:nvPr>
            <p:ph type="dt" sz="half" idx="10"/>
            <p:custDataLst>
              <p:tags r:id="rId1"/>
            </p:custDataLst>
          </p:nvPr>
        </p:nvSpPr>
        <p:spPr>
          <a:xfrm>
            <a:off x="838200" y="6356350"/>
            <a:ext cx="2743200" cy="365125"/>
          </a:xfrm>
        </p:spPr>
        <p:txBody>
          <a:bodyPr/>
          <a:lstStyle/>
          <a:p>
            <a:fld id="{D997B5FA-0921-464F-AAE1-844C04324D75}" type="datetimeFigureOut">
              <a:rPr lang="zh-CN" altLang="en-US" smtClean="0"/>
              <a:t>2021/3/18</a:t>
            </a:fld>
            <a:endParaRPr lang="zh-CN" altLang="en-US" dirty="0"/>
          </a:p>
        </p:txBody>
      </p:sp>
      <p:sp>
        <p:nvSpPr>
          <p:cNvPr id="12" name="页脚占位符 4"/>
          <p:cNvSpPr>
            <a:spLocks noGrp="1"/>
          </p:cNvSpPr>
          <p:nvPr>
            <p:ph type="ftr" sz="quarter" idx="11"/>
            <p:custDataLst>
              <p:tags r:id="rId2"/>
            </p:custDataLst>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custDataLst>
              <p:tags r:id="rId3"/>
            </p:custDataLst>
          </p:nvPr>
        </p:nvSpPr>
        <p:spPr>
          <a:xfrm>
            <a:off x="8610600" y="6356350"/>
            <a:ext cx="2743200" cy="365125"/>
          </a:xfrm>
        </p:spPr>
        <p:txBody>
          <a:bodyPr/>
          <a:lstStyle/>
          <a:p>
            <a:fld id="{565CE74E-AB26-4998-AD42-012C4C1AD076}" type="slidenum">
              <a:rPr lang="zh-CN" altLang="en-US" smtClean="0"/>
              <a:t>‹#›</a:t>
            </a:fld>
            <a:endParaRPr lang="zh-CN" altLang="en-US"/>
          </a:p>
        </p:txBody>
      </p:sp>
      <p:sp>
        <p:nvSpPr>
          <p:cNvPr id="2" name="标题 1"/>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2021/3/18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838200" y="756000"/>
            <a:ext cx="4681654" cy="1428161"/>
          </a:xfrm>
        </p:spPr>
        <p:txBody>
          <a:bodyPr anchor="t" anchorCtr="0">
            <a:normAutofit/>
          </a:bodyPr>
          <a:lstStyle>
            <a:lvl1pPr eaLnBrk="1" fontAlgn="auto" latinLnBrk="0" hangingPunct="1">
              <a:lnSpc>
                <a:spcPct val="120000"/>
              </a:lnSpc>
              <a:defRPr sz="3600" b="0" u="none" strike="noStrike" kern="1200" cap="none" spc="100" normalizeH="0">
                <a:solidFill>
                  <a:schemeClr val="tx2"/>
                </a:solidFill>
                <a:uFillTx/>
              </a:defRPr>
            </a:lvl1pPr>
          </a:lstStyle>
          <a:p>
            <a:r>
              <a:rPr lang="zh-CN" altLang="en-US" dirty="0"/>
              <a:t>单击此处编辑标题</a:t>
            </a:r>
          </a:p>
        </p:txBody>
      </p:sp>
      <p:sp>
        <p:nvSpPr>
          <p:cNvPr id="3" name="图片占位符 2"/>
          <p:cNvSpPr>
            <a:spLocks noGrp="1" noChangeAspect="1"/>
          </p:cNvSpPr>
          <p:nvPr>
            <p:ph type="pic" idx="1"/>
            <p:custDataLst>
              <p:tags r:id="rId2"/>
            </p:custDataLst>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8200" y="2313873"/>
            <a:ext cx="4681654" cy="3811588"/>
          </a:xfrm>
        </p:spPr>
        <p:txBody>
          <a:bodyPr>
            <a:normAutofit/>
          </a:bodyPr>
          <a:lstStyle>
            <a:lvl1pPr marL="0" indent="0">
              <a:lnSpc>
                <a:spcPct val="150000"/>
              </a:lnSpc>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2021/3/18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
        <p:nvSpPr>
          <p:cNvPr id="9" name="矩形 8"/>
          <p:cNvSpPr/>
          <p:nvPr userDrawn="1">
            <p:custDataLst>
              <p:tags r:id="rId7"/>
            </p:custDataLst>
          </p:nvPr>
        </p:nvSpPr>
        <p:spPr>
          <a:xfrm>
            <a:off x="0" y="910590"/>
            <a:ext cx="577850" cy="412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custDataLst>
              <p:tags r:id="rId2"/>
            </p:custDataLst>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2021/3/18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D997B5FA-0921-464F-AAE1-844C04324D75}" type="datetimeFigureOut">
              <a:rPr lang="zh-CN" altLang="en-US" smtClean="0"/>
              <a:t>2021/3/18</a:t>
            </a:fld>
            <a:endParaRPr lang="zh-CN" altLang="en-US" dirty="0"/>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565CE74E-AB26-4998-AD42-012C4C1AD076}"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wmf"/><Relationship Id="rId3" Type="http://schemas.openxmlformats.org/officeDocument/2006/relationships/tags" Target="../tags/tag81.xml"/><Relationship Id="rId7" Type="http://schemas.openxmlformats.org/officeDocument/2006/relationships/image" Target="../media/image5.png"/><Relationship Id="rId12" Type="http://schemas.openxmlformats.org/officeDocument/2006/relationships/oleObject" Target="../embeddings/oleObject2.bin"/><Relationship Id="rId2" Type="http://schemas.openxmlformats.org/officeDocument/2006/relationships/tags" Target="../tags/tag80.xml"/><Relationship Id="rId1" Type="http://schemas.openxmlformats.org/officeDocument/2006/relationships/vmlDrawing" Target="../drawings/vmlDrawing1.vml"/><Relationship Id="rId6" Type="http://schemas.openxmlformats.org/officeDocument/2006/relationships/notesSlide" Target="../notesSlides/notesSlide4.xml"/><Relationship Id="rId11" Type="http://schemas.openxmlformats.org/officeDocument/2006/relationships/image" Target="../media/image2.wmf"/><Relationship Id="rId5" Type="http://schemas.openxmlformats.org/officeDocument/2006/relationships/slideLayout" Target="../slideLayouts/slideLayout4.xml"/><Relationship Id="rId15" Type="http://schemas.openxmlformats.org/officeDocument/2006/relationships/image" Target="../media/image4.wmf"/><Relationship Id="rId10" Type="http://schemas.openxmlformats.org/officeDocument/2006/relationships/oleObject" Target="../embeddings/oleObject1.bin"/><Relationship Id="rId4" Type="http://schemas.openxmlformats.org/officeDocument/2006/relationships/tags" Target="../tags/tag82.xml"/><Relationship Id="rId9" Type="http://schemas.openxmlformats.org/officeDocument/2006/relationships/image" Target="../media/image7.png"/><Relationship Id="rId1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86.xml"/></Relationships>
</file>

<file path=ppt/slides/_rels/slide6.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8.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9.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10.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96.xml"/></Relationships>
</file>

<file path=ppt/slides/_rels/slide9.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12.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11.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a:xfrm>
            <a:off x="1524001" y="2165815"/>
            <a:ext cx="9144000" cy="886397"/>
          </a:xfrm>
        </p:spPr>
        <p:txBody>
          <a:bodyPr>
            <a:normAutofit fontScale="90000"/>
          </a:bodyPr>
          <a:lstStyle/>
          <a:p>
            <a:r>
              <a:rPr lang="zh-CN" altLang="en-US" sz="2665" b="1" dirty="0">
                <a:latin typeface="Arial" panose="020B0604020202020204" pitchFamily="34" charset="0"/>
                <a:ea typeface="微软雅黑" panose="020B0503020204020204" pitchFamily="34" charset="-122"/>
              </a:rPr>
              <a:t>Translating a Math Word Problem to an Expression Tree</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现状</a:t>
            </a:r>
          </a:p>
        </p:txBody>
      </p:sp>
      <p:sp>
        <p:nvSpPr>
          <p:cNvPr id="3" name="内容占位符 2"/>
          <p:cNvSpPr>
            <a:spLocks noGrp="1"/>
          </p:cNvSpPr>
          <p:nvPr>
            <p:ph sz="half" idx="1"/>
            <p:custDataLst>
              <p:tags r:id="rId3"/>
            </p:custDataLst>
          </p:nvPr>
        </p:nvSpPr>
        <p:spPr>
          <a:xfrm>
            <a:off x="838200" y="2558415"/>
            <a:ext cx="9566275" cy="2630805"/>
          </a:xfrm>
        </p:spPr>
        <p:txBody>
          <a:bodyPr/>
          <a:lstStyle/>
          <a:p>
            <a:pPr marL="0" indent="0">
              <a:buNone/>
            </a:pPr>
            <a:r>
              <a:rPr lang="en-US" altLang="zh-CN" sz="1600"/>
              <a:t>SEQ2SEQ模型已成功地应用于自动数学文字问题的解决</a:t>
            </a:r>
            <a:r>
              <a:rPr lang="zh-CN" altLang="en-US" sz="1600"/>
              <a:t>。                                                                      这个模型</a:t>
            </a:r>
            <a:r>
              <a:rPr lang="en-US" altLang="zh-CN" sz="1600"/>
              <a:t>很简单，但仍然存在一个缺点</a:t>
            </a:r>
            <a:r>
              <a:rPr lang="zh-CN" altLang="en-US" sz="1600"/>
              <a:t>：</a:t>
            </a:r>
            <a:r>
              <a:rPr lang="en-US" altLang="zh-CN" sz="1600"/>
              <a:t>一个数学文字问题可以用不止一个方程来正确解决。这种非确定性</a:t>
            </a:r>
            <a:r>
              <a:rPr lang="zh-CN" altLang="en-US" sz="1600"/>
              <a:t>转换</a:t>
            </a:r>
            <a:r>
              <a:rPr lang="en-US" altLang="zh-CN" sz="1600"/>
              <a:t>影响了极大似然估计的性能。</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现状</a:t>
            </a:r>
          </a:p>
        </p:txBody>
      </p:sp>
      <p:sp>
        <p:nvSpPr>
          <p:cNvPr id="3" name="内容占位符 2"/>
          <p:cNvSpPr>
            <a:spLocks noGrp="1"/>
          </p:cNvSpPr>
          <p:nvPr>
            <p:ph sz="half" idx="1"/>
            <p:custDataLst>
              <p:tags r:id="rId3"/>
            </p:custDataLst>
          </p:nvPr>
        </p:nvSpPr>
        <p:spPr>
          <a:xfrm>
            <a:off x="838200" y="4384125"/>
            <a:ext cx="9566275" cy="1227455"/>
          </a:xfrm>
        </p:spPr>
        <p:txBody>
          <a:bodyPr>
            <a:normAutofit/>
          </a:bodyPr>
          <a:lstStyle/>
          <a:p>
            <a:pPr marL="0" indent="0">
              <a:buNone/>
            </a:pPr>
            <a:r>
              <a:rPr lang="en-US" altLang="zh-CN" sz="1600" dirty="0" err="1"/>
              <a:t>以表中的问题为例，可以用</a:t>
            </a:r>
            <a:r>
              <a:rPr lang="en-US" altLang="zh-CN" sz="1800" dirty="0" err="1"/>
              <a:t>x</a:t>
            </a:r>
            <a:r>
              <a:rPr lang="en-US" altLang="zh-CN" sz="1800" dirty="0"/>
              <a:t> = 5 + 4 + 3−2、x = 4 +(5−2)+ 3、x = 5−2 + 3 + 4</a:t>
            </a:r>
            <a:r>
              <a:rPr lang="en-US" altLang="zh-CN" sz="1600" dirty="0"/>
              <a:t>等方程求解。</a:t>
            </a:r>
          </a:p>
          <a:p>
            <a:pPr marL="0" indent="0">
              <a:buNone/>
            </a:pPr>
            <a:r>
              <a:rPr lang="en-US" altLang="zh-CN" sz="1600" dirty="0" err="1"/>
              <a:t>这种重复问题会导致输出空间的不确定性，这会对大多数数据驱动方法的性能产生负面影响</a:t>
            </a:r>
            <a:r>
              <a:rPr lang="en-US" altLang="zh-CN" sz="1600" dirty="0"/>
              <a:t>。</a:t>
            </a:r>
          </a:p>
        </p:txBody>
      </p:sp>
      <p:pic>
        <p:nvPicPr>
          <p:cNvPr id="4" name="图片 3"/>
          <p:cNvPicPr>
            <a:picLocks noChangeAspect="1"/>
          </p:cNvPicPr>
          <p:nvPr>
            <p:custDataLst>
              <p:tags r:id="rId4"/>
            </p:custDataLst>
          </p:nvPr>
        </p:nvPicPr>
        <p:blipFill>
          <a:blip r:embed="rId7"/>
          <a:stretch>
            <a:fillRect/>
          </a:stretch>
        </p:blipFill>
        <p:spPr>
          <a:xfrm>
            <a:off x="838200" y="1981913"/>
            <a:ext cx="5681345" cy="181292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a:bodyPr>
          <a:lstStyle/>
          <a:p>
            <a:r>
              <a:rPr lang="zh-CN" altLang="en-US" dirty="0">
                <a:latin typeface="Arial" panose="020B0604020202020204" pitchFamily="34" charset="0"/>
                <a:ea typeface="微软雅黑" panose="020B0503020204020204" pitchFamily="34" charset="-122"/>
                <a:sym typeface="+mn-ea"/>
              </a:rPr>
              <a:t>基于</a:t>
            </a:r>
            <a:r>
              <a:rPr lang="en-US" altLang="zh-CN" dirty="0">
                <a:latin typeface="Arial" panose="020B0604020202020204" pitchFamily="34" charset="0"/>
                <a:ea typeface="微软雅黑" panose="020B0503020204020204" pitchFamily="34" charset="-122"/>
                <a:sym typeface="+mn-ea"/>
              </a:rPr>
              <a:t>RNN</a:t>
            </a:r>
            <a:r>
              <a:rPr lang="zh-CN" altLang="en-US" dirty="0">
                <a:latin typeface="Arial" panose="020B0604020202020204" pitchFamily="34" charset="0"/>
                <a:ea typeface="微软雅黑" panose="020B0503020204020204" pitchFamily="34" charset="-122"/>
                <a:sym typeface="+mn-ea"/>
              </a:rPr>
              <a:t>的</a:t>
            </a:r>
            <a:r>
              <a:rPr lang="en-US" altLang="zh-CN" dirty="0">
                <a:latin typeface="Arial" panose="020B0604020202020204" pitchFamily="34" charset="0"/>
                <a:ea typeface="微软雅黑" panose="020B0503020204020204" pitchFamily="34" charset="-122"/>
                <a:sym typeface="+mn-ea"/>
              </a:rPr>
              <a:t>seq2seq模型</a:t>
            </a:r>
            <a:r>
              <a:rPr lang="zh-CN" altLang="en-US" dirty="0">
                <a:latin typeface="Arial" panose="020B0604020202020204" pitchFamily="34" charset="0"/>
                <a:ea typeface="微软雅黑" panose="020B0503020204020204" pitchFamily="34" charset="-122"/>
                <a:sym typeface="+mn-ea"/>
              </a:rPr>
              <a:t>框架</a:t>
            </a:r>
          </a:p>
        </p:txBody>
      </p:sp>
      <p:sp>
        <p:nvSpPr>
          <p:cNvPr id="3" name="内容占位符 2"/>
          <p:cNvSpPr>
            <a:spLocks noGrp="1"/>
          </p:cNvSpPr>
          <p:nvPr>
            <p:ph sz="half" idx="1"/>
            <p:custDataLst>
              <p:tags r:id="rId4"/>
            </p:custDataLst>
          </p:nvPr>
        </p:nvSpPr>
        <p:spPr>
          <a:xfrm>
            <a:off x="838200" y="1718310"/>
            <a:ext cx="9566275" cy="1720850"/>
          </a:xfrm>
        </p:spPr>
        <p:txBody>
          <a:bodyPr/>
          <a:lstStyle/>
          <a:p>
            <a:pPr marL="0" indent="0">
              <a:buNone/>
            </a:pPr>
            <a:r>
              <a:rPr lang="en-US" altLang="zh-CN" sz="1600" dirty="0"/>
              <a:t>使用SEQ2SEQ模型求解MWPs的过程可以分为两个阶段</a:t>
            </a:r>
            <a:r>
              <a:rPr lang="zh-CN" altLang="en-US" sz="1600" dirty="0"/>
              <a:t>：</a:t>
            </a:r>
            <a:endParaRPr lang="en-US" altLang="zh-CN" sz="1600" dirty="0"/>
          </a:p>
          <a:p>
            <a:pPr marL="0" indent="0">
              <a:buNone/>
            </a:pPr>
            <a:r>
              <a:rPr lang="en-US" altLang="zh-CN" sz="1600" dirty="0" err="1"/>
              <a:t>第一阶段，问题P中的有效数字被映射到一组数字</a:t>
            </a:r>
            <a:r>
              <a:rPr lang="zh-CN" altLang="en-US" sz="1600" dirty="0"/>
              <a:t>，</a:t>
            </a:r>
            <a:r>
              <a:rPr lang="en-US" altLang="zh-CN" sz="1600" dirty="0" err="1"/>
              <a:t>按照习题文本中的自然顺序</a:t>
            </a:r>
            <a:r>
              <a:rPr lang="en-US" altLang="zh-CN" sz="1600" dirty="0"/>
              <a:t>。                                                 </a:t>
            </a:r>
          </a:p>
          <a:p>
            <a:pPr marL="0" indent="0">
              <a:buNone/>
            </a:pPr>
            <a:r>
              <a:rPr lang="en-US" altLang="zh-CN" sz="1600" dirty="0" err="1"/>
              <a:t>第二阶段，以问题文本为源序列，以方程模板</a:t>
            </a:r>
            <a:r>
              <a:rPr lang="en-US" altLang="zh-CN" sz="1600" dirty="0"/>
              <a:t>(</a:t>
            </a:r>
            <a:r>
              <a:rPr lang="zh-CN" altLang="en-US" sz="1600" dirty="0"/>
              <a:t>数字</a:t>
            </a:r>
            <a:r>
              <a:rPr lang="en-US" altLang="zh-CN" sz="1600" dirty="0" err="1"/>
              <a:t>映射后的方程</a:t>
            </a:r>
            <a:r>
              <a:rPr lang="en-US" altLang="zh-CN" sz="1600" dirty="0"/>
              <a:t>)为目标序列，训练SEQ2SEQ模型。</a:t>
            </a:r>
          </a:p>
        </p:txBody>
      </p:sp>
      <p:pic>
        <p:nvPicPr>
          <p:cNvPr id="10" name="图片 9"/>
          <p:cNvPicPr>
            <a:picLocks noChangeAspect="1"/>
          </p:cNvPicPr>
          <p:nvPr/>
        </p:nvPicPr>
        <p:blipFill>
          <a:blip r:embed="rId7"/>
          <a:stretch>
            <a:fillRect/>
          </a:stretch>
        </p:blipFill>
        <p:spPr>
          <a:xfrm>
            <a:off x="2957195" y="3768725"/>
            <a:ext cx="4905375" cy="315595"/>
          </a:xfrm>
          <a:prstGeom prst="rect">
            <a:avLst/>
          </a:prstGeom>
        </p:spPr>
      </p:pic>
      <p:pic>
        <p:nvPicPr>
          <p:cNvPr id="4" name="图片 3"/>
          <p:cNvPicPr>
            <a:picLocks noChangeAspect="1"/>
          </p:cNvPicPr>
          <p:nvPr/>
        </p:nvPicPr>
        <p:blipFill>
          <a:blip r:embed="rId8"/>
          <a:stretch>
            <a:fillRect/>
          </a:stretch>
        </p:blipFill>
        <p:spPr>
          <a:xfrm>
            <a:off x="4432300" y="4551045"/>
            <a:ext cx="1954530" cy="214630"/>
          </a:xfrm>
          <a:prstGeom prst="rect">
            <a:avLst/>
          </a:prstGeom>
        </p:spPr>
      </p:pic>
      <p:pic>
        <p:nvPicPr>
          <p:cNvPr id="9" name="图片 8"/>
          <p:cNvPicPr>
            <a:picLocks noChangeAspect="1"/>
          </p:cNvPicPr>
          <p:nvPr/>
        </p:nvPicPr>
        <p:blipFill>
          <a:blip r:embed="rId9"/>
          <a:srcRect t="21028" r="1362" b="18692"/>
          <a:stretch>
            <a:fillRect/>
          </a:stretch>
        </p:blipFill>
        <p:spPr>
          <a:xfrm>
            <a:off x="3919855" y="5199380"/>
            <a:ext cx="2978785" cy="283210"/>
          </a:xfrm>
          <a:prstGeom prst="rect">
            <a:avLst/>
          </a:prstGeom>
        </p:spPr>
      </p:pic>
      <p:cxnSp>
        <p:nvCxnSpPr>
          <p:cNvPr id="12" name="直接箭头连接符 11"/>
          <p:cNvCxnSpPr>
            <a:stCxn id="10" idx="2"/>
            <a:endCxn id="4" idx="0"/>
          </p:cNvCxnSpPr>
          <p:nvPr/>
        </p:nvCxnSpPr>
        <p:spPr>
          <a:xfrm flipH="1">
            <a:off x="5409565" y="4084320"/>
            <a:ext cx="635" cy="4667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直接箭头连接符 4"/>
          <p:cNvCxnSpPr>
            <a:stCxn id="4" idx="2"/>
            <a:endCxn id="9" idx="0"/>
          </p:cNvCxnSpPr>
          <p:nvPr/>
        </p:nvCxnSpPr>
        <p:spPr>
          <a:xfrm>
            <a:off x="5409565" y="4765675"/>
            <a:ext cx="0" cy="4337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aphicFrame>
        <p:nvGraphicFramePr>
          <p:cNvPr id="7" name="对象 6">
            <a:hlinkClick r:id="" action="ppaction://ole?verb=0"/>
          </p:cNvPr>
          <p:cNvGraphicFramePr>
            <a:graphicFrameLocks noChangeAspect="1"/>
          </p:cNvGraphicFramePr>
          <p:nvPr/>
        </p:nvGraphicFramePr>
        <p:xfrm>
          <a:off x="815975" y="4526915"/>
          <a:ext cx="325120" cy="263525"/>
        </p:xfrm>
        <a:graphic>
          <a:graphicData uri="http://schemas.openxmlformats.org/presentationml/2006/ole">
            <mc:AlternateContent xmlns:mc="http://schemas.openxmlformats.org/markup-compatibility/2006">
              <mc:Choice xmlns:v="urn:schemas-microsoft-com:vml" Requires="v">
                <p:oleObj spid="_x0000_s1055" r:id="rId10" imgW="203200" imgH="165100" progId="Equation.KSEE3">
                  <p:embed/>
                </p:oleObj>
              </mc:Choice>
              <mc:Fallback>
                <p:oleObj r:id="rId10" imgW="203200" imgH="165100" progId="Equation.KSEE3">
                  <p:embed/>
                  <p:pic>
                    <p:nvPicPr>
                      <p:cNvPr id="0" name="图片 1027"/>
                      <p:cNvPicPr/>
                      <p:nvPr/>
                    </p:nvPicPr>
                    <p:blipFill>
                      <a:blip r:embed="rId11"/>
                      <a:stretch>
                        <a:fillRect/>
                      </a:stretch>
                    </p:blipFill>
                    <p:spPr>
                      <a:xfrm>
                        <a:off x="815975" y="4526915"/>
                        <a:ext cx="325120" cy="26352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838200" y="5199380"/>
          <a:ext cx="302895" cy="283210"/>
        </p:xfrm>
        <a:graphic>
          <a:graphicData uri="http://schemas.openxmlformats.org/presentationml/2006/ole">
            <mc:AlternateContent xmlns:mc="http://schemas.openxmlformats.org/markup-compatibility/2006">
              <mc:Choice xmlns:v="urn:schemas-microsoft-com:vml" Requires="v">
                <p:oleObj spid="_x0000_s1056" r:id="rId12" imgW="177165" imgH="165100" progId="Equation.KSEE3">
                  <p:embed/>
                </p:oleObj>
              </mc:Choice>
              <mc:Fallback>
                <p:oleObj r:id="rId12" imgW="177165" imgH="165100" progId="Equation.KSEE3">
                  <p:embed/>
                  <p:pic>
                    <p:nvPicPr>
                      <p:cNvPr id="0" name="图片 1030"/>
                      <p:cNvPicPr/>
                      <p:nvPr/>
                    </p:nvPicPr>
                    <p:blipFill>
                      <a:blip r:embed="rId13"/>
                      <a:stretch>
                        <a:fillRect/>
                      </a:stretch>
                    </p:blipFill>
                    <p:spPr>
                      <a:xfrm>
                        <a:off x="838200" y="5199380"/>
                        <a:ext cx="302895" cy="28321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38200" y="3804920"/>
          <a:ext cx="353695" cy="242570"/>
        </p:xfrm>
        <a:graphic>
          <a:graphicData uri="http://schemas.openxmlformats.org/presentationml/2006/ole">
            <mc:AlternateContent xmlns:mc="http://schemas.openxmlformats.org/markup-compatibility/2006">
              <mc:Choice xmlns:v="urn:schemas-microsoft-com:vml" Requires="v">
                <p:oleObj spid="_x0000_s1057" r:id="rId14" imgW="241300" imgH="165100" progId="Equation.KSEE3">
                  <p:embed/>
                </p:oleObj>
              </mc:Choice>
              <mc:Fallback>
                <p:oleObj r:id="rId14" imgW="241300" imgH="165100" progId="Equation.KSEE3">
                  <p:embed/>
                  <p:pic>
                    <p:nvPicPr>
                      <p:cNvPr id="0" name="图片 1029"/>
                      <p:cNvPicPr/>
                      <p:nvPr/>
                    </p:nvPicPr>
                    <p:blipFill>
                      <a:blip r:embed="rId15"/>
                      <a:stretch>
                        <a:fillRect/>
                      </a:stretch>
                    </p:blipFill>
                    <p:spPr>
                      <a:xfrm>
                        <a:off x="838200" y="3804920"/>
                        <a:ext cx="353695" cy="242570"/>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统一方程</a:t>
            </a:r>
          </a:p>
        </p:txBody>
      </p:sp>
      <p:sp>
        <p:nvSpPr>
          <p:cNvPr id="3" name="内容占位符 2"/>
          <p:cNvSpPr>
            <a:spLocks noGrp="1"/>
          </p:cNvSpPr>
          <p:nvPr>
            <p:ph sz="half" idx="1"/>
            <p:custDataLst>
              <p:tags r:id="rId3"/>
            </p:custDataLst>
          </p:nvPr>
        </p:nvSpPr>
        <p:spPr>
          <a:xfrm>
            <a:off x="838200" y="1718310"/>
            <a:ext cx="9566275" cy="1267460"/>
          </a:xfrm>
        </p:spPr>
        <p:txBody>
          <a:bodyPr/>
          <a:lstStyle/>
          <a:p>
            <a:pPr marL="0" indent="0">
              <a:buNone/>
            </a:pPr>
            <a:r>
              <a:rPr lang="zh-CN" altLang="en-US" sz="1600" dirty="0"/>
              <a:t>方程重复有两种类型：                                                                                                                                   ①顺序重复，如“n1+ n3 + n2”和“n1+ n2 + n3”                                                                                      ②括号重复，如“n1+ n3−n2”和“n1+ (n3−n2)”</a:t>
            </a:r>
          </a:p>
        </p:txBody>
      </p:sp>
      <p:sp>
        <p:nvSpPr>
          <p:cNvPr id="4" name="内容占位符 2"/>
          <p:cNvSpPr>
            <a:spLocks noGrp="1"/>
          </p:cNvSpPr>
          <p:nvPr>
            <p:custDataLst>
              <p:tags r:id="rId4"/>
            </p:custDataLst>
          </p:nvPr>
        </p:nvSpPr>
        <p:spPr>
          <a:xfrm>
            <a:off x="838200" y="3429000"/>
            <a:ext cx="10645140" cy="206121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t>Rule</a:t>
            </a:r>
            <a:r>
              <a:rPr lang="zh-CN" altLang="en-US" sz="1600" dirty="0"/>
              <a:t>1：两个长度不等的重复方程模板应该被标准化为较短的那个。例如，两个方程模板</a:t>
            </a:r>
            <a:r>
              <a:rPr lang="zh-CN" altLang="en-US" sz="1800" dirty="0"/>
              <a:t>“n1+n2+n3+n3−n3</a:t>
            </a:r>
            <a:r>
              <a:rPr lang="zh-CN" altLang="en-US" sz="1800" dirty="0">
                <a:sym typeface="+mn-ea"/>
              </a:rPr>
              <a:t>”</a:t>
            </a:r>
            <a:r>
              <a:rPr lang="zh-CN" altLang="en-US" sz="1800" dirty="0"/>
              <a:t>，“n1+n2+n3”</a:t>
            </a:r>
            <a:r>
              <a:rPr lang="en-US" altLang="zh-CN" sz="1800" dirty="0"/>
              <a:t>,</a:t>
            </a:r>
            <a:r>
              <a:rPr lang="zh-CN" altLang="en-US" sz="1600" dirty="0"/>
              <a:t>应该归一化为“n1+n2+n3” 。                                                                                                                      </a:t>
            </a:r>
            <a:r>
              <a:rPr lang="en-US" altLang="zh-CN" sz="1600" dirty="0"/>
              <a:t>Rule</a:t>
            </a:r>
            <a:r>
              <a:rPr lang="zh-CN" altLang="en-US" sz="1600" dirty="0"/>
              <a:t>2：方程模板中的数字标记的顺序应该尽可能接近它们在数字映射中的顺序。例如，三个方程模板</a:t>
            </a:r>
            <a:r>
              <a:rPr lang="zh-CN" altLang="en-US" sz="1800" dirty="0"/>
              <a:t>“n1+n3+n2”、“n1+n2</a:t>
            </a:r>
            <a:r>
              <a:rPr lang="en-US" altLang="zh-CN" sz="1800" dirty="0"/>
              <a:t>+</a:t>
            </a:r>
            <a:r>
              <a:rPr lang="zh-CN" altLang="en-US" sz="1800" dirty="0"/>
              <a:t>n3”和“n3+n1+n2”</a:t>
            </a:r>
            <a:r>
              <a:rPr lang="zh-CN" altLang="en-US" sz="1600" dirty="0"/>
              <a:t>应该归一化为</a:t>
            </a:r>
            <a:r>
              <a:rPr lang="zh-CN" altLang="en-US" sz="1800" dirty="0"/>
              <a:t>“n1+n2+n3”</a:t>
            </a:r>
            <a:r>
              <a:rPr lang="zh-CN" altLang="en-US" sz="1600"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sym typeface="+mn-ea"/>
              </a:rPr>
              <a:t>统一方程</a:t>
            </a:r>
            <a:endParaRPr lang="zh-CN" altLang="en-US"/>
          </a:p>
        </p:txBody>
      </p:sp>
      <p:sp>
        <p:nvSpPr>
          <p:cNvPr id="6" name="内容占位符 2"/>
          <p:cNvSpPr>
            <a:spLocks noGrp="1"/>
          </p:cNvSpPr>
          <p:nvPr>
            <p:custDataLst>
              <p:tags r:id="rId3"/>
            </p:custDataLst>
          </p:nvPr>
        </p:nvSpPr>
        <p:spPr>
          <a:xfrm>
            <a:off x="838200" y="1718310"/>
            <a:ext cx="10645140" cy="9829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1600" dirty="0"/>
              <a:t>为了解决括号重复问题，进一步将方程模板规范化为表达式树。表达式树中的每个内部节点都是一个具有两个子节点的操作符，而每个叶节点都应该是一个数字</a:t>
            </a:r>
            <a:r>
              <a:rPr lang="zh-CN" sz="1600" dirty="0"/>
              <a:t>符号</a:t>
            </a:r>
            <a:r>
              <a:rPr sz="1600" dirty="0"/>
              <a:t>。</a:t>
            </a:r>
          </a:p>
        </p:txBody>
      </p:sp>
      <p:pic>
        <p:nvPicPr>
          <p:cNvPr id="7" name="图片 6"/>
          <p:cNvPicPr>
            <a:picLocks noChangeAspect="1"/>
          </p:cNvPicPr>
          <p:nvPr/>
        </p:nvPicPr>
        <p:blipFill>
          <a:blip r:embed="rId6"/>
          <a:stretch>
            <a:fillRect/>
          </a:stretch>
        </p:blipFill>
        <p:spPr>
          <a:xfrm>
            <a:off x="4147185" y="3098165"/>
            <a:ext cx="3897630" cy="295148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sym typeface="+mn-ea"/>
              </a:rPr>
              <a:t>集成模型</a:t>
            </a:r>
          </a:p>
        </p:txBody>
      </p:sp>
      <p:sp>
        <p:nvSpPr>
          <p:cNvPr id="6" name="内容占位符 2"/>
          <p:cNvSpPr>
            <a:spLocks noGrp="1"/>
          </p:cNvSpPr>
          <p:nvPr>
            <p:custDataLst>
              <p:tags r:id="rId3"/>
            </p:custDataLst>
          </p:nvPr>
        </p:nvSpPr>
        <p:spPr>
          <a:xfrm>
            <a:off x="838200" y="1718309"/>
            <a:ext cx="10645140" cy="3268469"/>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1600" dirty="0"/>
              <a:t>提出了三种求解MWPs的SEQ2SEQ模型:双向</a:t>
            </a:r>
            <a:r>
              <a:rPr lang="en-US" sz="1600" dirty="0"/>
              <a:t>LSTM</a:t>
            </a:r>
            <a:r>
              <a:rPr sz="1600" dirty="0"/>
              <a:t>(</a:t>
            </a:r>
            <a:r>
              <a:rPr sz="1600" dirty="0" err="1"/>
              <a:t>BiLSTM</a:t>
            </a:r>
            <a:r>
              <a:rPr sz="1600" dirty="0"/>
              <a:t>) 、</a:t>
            </a:r>
            <a:r>
              <a:rPr lang="en-US" sz="1600" dirty="0"/>
              <a:t>ConvS2S</a:t>
            </a:r>
            <a:r>
              <a:rPr sz="1600" dirty="0"/>
              <a:t>模型和</a:t>
            </a:r>
            <a:r>
              <a:rPr lang="en-US" altLang="zh-CN" sz="1600" dirty="0"/>
              <a:t>Transformer </a:t>
            </a:r>
            <a:r>
              <a:rPr sz="1600" dirty="0"/>
              <a:t>。每个模型在解决问题上都有其特殊性。</a:t>
            </a:r>
            <a:endParaRPr lang="en-US" sz="1600" dirty="0"/>
          </a:p>
          <a:p>
            <a:pPr marL="0" indent="0">
              <a:buNone/>
            </a:pPr>
            <a:r>
              <a:rPr lang="en-US" sz="1600" dirty="0" err="1"/>
              <a:t>BiLSTM</a:t>
            </a:r>
            <a:r>
              <a:rPr lang="zh-CN" altLang="en-US" sz="1600" dirty="0"/>
              <a:t>：</a:t>
            </a:r>
            <a:r>
              <a:rPr sz="1600" dirty="0" err="1"/>
              <a:t>过去和将来上下文来学习序列中每个</a:t>
            </a:r>
            <a:r>
              <a:rPr lang="zh-CN" sz="1600" dirty="0"/>
              <a:t>符号</a:t>
            </a:r>
            <a:r>
              <a:rPr sz="1600" dirty="0" err="1"/>
              <a:t>的表示</a:t>
            </a:r>
            <a:r>
              <a:rPr lang="zh-CN" sz="1600" dirty="0"/>
              <a:t>，在解码的每个步骤，解码器使用一个全局注意机制来读取这些表示</a:t>
            </a:r>
          </a:p>
          <a:p>
            <a:pPr marL="0" indent="0">
              <a:buNone/>
            </a:pPr>
            <a:r>
              <a:rPr lang="en-US" altLang="zh-CN" sz="1600" dirty="0"/>
              <a:t>ConvS2S</a:t>
            </a:r>
            <a:r>
              <a:rPr lang="zh-CN" altLang="en-US" sz="1600" dirty="0"/>
              <a:t>：模型采用了四层编码器和三层解码器</a:t>
            </a:r>
            <a:endParaRPr lang="en-US" altLang="zh-CN" sz="1600" dirty="0"/>
          </a:p>
          <a:p>
            <a:pPr marL="0" indent="0">
              <a:buNone/>
            </a:pPr>
            <a:r>
              <a:rPr lang="en-US" altLang="zh-CN" sz="1600" dirty="0"/>
              <a:t>Transformer</a:t>
            </a:r>
            <a:r>
              <a:rPr lang="zh-CN" altLang="en-US" sz="1600" dirty="0"/>
              <a:t>：基于自注意力机制</a:t>
            </a:r>
            <a:endParaRPr lang="en-US" altLang="zh-CN" sz="1600" dirty="0"/>
          </a:p>
          <a:p>
            <a:pPr marL="0" indent="0">
              <a:buNone/>
            </a:pPr>
            <a:r>
              <a:rPr lang="zh-CN" altLang="en-US" sz="1600" dirty="0"/>
              <a:t>因此提出一种根据模型生成概率选择结果的集成模型，选择生成概率最高的模型的输出作为最终输出</a:t>
            </a:r>
          </a:p>
        </p:txBody>
      </p:sp>
      <p:pic>
        <p:nvPicPr>
          <p:cNvPr id="4" name="图片 3"/>
          <p:cNvPicPr>
            <a:picLocks noChangeAspect="1"/>
          </p:cNvPicPr>
          <p:nvPr/>
        </p:nvPicPr>
        <p:blipFill>
          <a:blip r:embed="rId6"/>
          <a:stretch>
            <a:fillRect/>
          </a:stretch>
        </p:blipFill>
        <p:spPr>
          <a:xfrm>
            <a:off x="4427101" y="5152803"/>
            <a:ext cx="2516289" cy="861498"/>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集成模型</a:t>
            </a:r>
            <a:endParaRPr lang="en-US" altLang="zh-CN" dirty="0"/>
          </a:p>
        </p:txBody>
      </p:sp>
      <p:sp>
        <p:nvSpPr>
          <p:cNvPr id="6" name="内容占位符 2"/>
          <p:cNvSpPr>
            <a:spLocks noGrp="1"/>
          </p:cNvSpPr>
          <p:nvPr>
            <p:custDataLst>
              <p:tags r:id="rId3"/>
            </p:custDataLst>
          </p:nvPr>
        </p:nvSpPr>
        <p:spPr>
          <a:xfrm>
            <a:off x="838200" y="1718310"/>
            <a:ext cx="10645140" cy="9829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t>将问题文本作为源序列，将唯一表达式树的后序遍历作为目标序列求解</a:t>
            </a:r>
            <a:r>
              <a:rPr lang="en-US" altLang="zh-CN" sz="1600" dirty="0"/>
              <a:t>MWPs</a:t>
            </a:r>
            <a:endParaRPr sz="1600" dirty="0"/>
          </a:p>
        </p:txBody>
      </p:sp>
      <p:pic>
        <p:nvPicPr>
          <p:cNvPr id="3" name="图片 2" descr="捕获"/>
          <p:cNvPicPr>
            <a:picLocks noChangeAspect="1"/>
          </p:cNvPicPr>
          <p:nvPr>
            <p:custDataLst>
              <p:tags r:id="rId4"/>
            </p:custDataLst>
          </p:nvPr>
        </p:nvPicPr>
        <p:blipFill>
          <a:blip r:embed="rId7"/>
          <a:stretch>
            <a:fillRect/>
          </a:stretch>
        </p:blipFill>
        <p:spPr>
          <a:xfrm>
            <a:off x="3764754" y="2701290"/>
            <a:ext cx="4792031" cy="363269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实验结果</a:t>
            </a:r>
          </a:p>
        </p:txBody>
      </p:sp>
      <p:sp>
        <p:nvSpPr>
          <p:cNvPr id="3" name="内容占位符 2"/>
          <p:cNvSpPr>
            <a:spLocks noGrp="1"/>
          </p:cNvSpPr>
          <p:nvPr>
            <p:ph idx="1"/>
            <p:custDataLst>
              <p:tags r:id="rId3"/>
            </p:custDataLst>
          </p:nvPr>
        </p:nvSpPr>
        <p:spPr>
          <a:xfrm>
            <a:off x="838200" y="1717963"/>
            <a:ext cx="10515600" cy="2136448"/>
          </a:xfrm>
        </p:spPr>
        <p:txBody>
          <a:bodyPr>
            <a:normAutofit/>
          </a:bodyPr>
          <a:lstStyle/>
          <a:p>
            <a:pPr marL="0" indent="0">
              <a:buNone/>
            </a:pPr>
            <a:r>
              <a:rPr lang="zh-CN" sz="1800" dirty="0"/>
              <a:t>首先，在数据集Math23K上的实验表明，采用方程归一化和模型集成技术，方程归一化过程显著提高了各模型的性能。方程归一化后，不同模型的精度提高。</a:t>
            </a:r>
          </a:p>
          <a:p>
            <a:pPr marL="0" indent="0">
              <a:buNone/>
            </a:pPr>
            <a:r>
              <a:rPr lang="zh-CN" sz="1800" dirty="0"/>
              <a:t>其次，Bi-LSTM、</a:t>
            </a:r>
            <a:r>
              <a:rPr lang="en-US" altLang="zh-CN" sz="1800" dirty="0"/>
              <a:t>C</a:t>
            </a:r>
            <a:r>
              <a:rPr lang="zh-CN" sz="1800" dirty="0"/>
              <a:t>onv</a:t>
            </a:r>
            <a:r>
              <a:rPr lang="en-US" altLang="zh-CN" sz="1800" dirty="0"/>
              <a:t>S2S</a:t>
            </a:r>
            <a:r>
              <a:rPr lang="zh-CN" sz="1800" dirty="0"/>
              <a:t>、Transformer可以实现比DNS更高的性能，这意味着流行的机器翻译模型在自动求解MWP时也很有效</a:t>
            </a:r>
          </a:p>
        </p:txBody>
      </p:sp>
      <p:pic>
        <p:nvPicPr>
          <p:cNvPr id="5" name="图片 4">
            <a:extLst>
              <a:ext uri="{FF2B5EF4-FFF2-40B4-BE49-F238E27FC236}">
                <a16:creationId xmlns:a16="http://schemas.microsoft.com/office/drawing/2014/main" id="{FC96838D-F253-4ADC-BB2B-9D3722EF42E1}"/>
              </a:ext>
            </a:extLst>
          </p:cNvPr>
          <p:cNvPicPr>
            <a:picLocks noChangeAspect="1"/>
          </p:cNvPicPr>
          <p:nvPr/>
        </p:nvPicPr>
        <p:blipFill>
          <a:blip r:embed="rId6"/>
          <a:stretch>
            <a:fillRect/>
          </a:stretch>
        </p:blipFill>
        <p:spPr>
          <a:xfrm>
            <a:off x="838200" y="3854411"/>
            <a:ext cx="4733041" cy="1724411"/>
          </a:xfrm>
          <a:prstGeom prst="rect">
            <a:avLst/>
          </a:prstGeom>
        </p:spPr>
      </p:pic>
      <p:pic>
        <p:nvPicPr>
          <p:cNvPr id="6" name="图片 5">
            <a:extLst>
              <a:ext uri="{FF2B5EF4-FFF2-40B4-BE49-F238E27FC236}">
                <a16:creationId xmlns:a16="http://schemas.microsoft.com/office/drawing/2014/main" id="{E53AD924-2233-45E1-8229-C17167F8BA84}"/>
              </a:ext>
            </a:extLst>
          </p:cNvPr>
          <p:cNvPicPr>
            <a:picLocks noChangeAspect="1"/>
          </p:cNvPicPr>
          <p:nvPr/>
        </p:nvPicPr>
        <p:blipFill>
          <a:blip r:embed="rId7"/>
          <a:stretch>
            <a:fillRect/>
          </a:stretch>
        </p:blipFill>
        <p:spPr>
          <a:xfrm>
            <a:off x="6227778" y="4015245"/>
            <a:ext cx="4469484" cy="1402743"/>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7"/>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7"/>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62_1"/>
  <p:tag name="KSO_WM_TEMPLATE_CATEGORY" val="custom"/>
  <p:tag name="KSO_WM_TEMPLATE_INDEX" val="20184567"/>
  <p:tag name="KSO_WM_TEMPLATE_SUBCATEGORY" val="0"/>
  <p:tag name="KSO_WM_TEMPLATE_THUMBS_INDEX" val="1、4、5、9、12、15、19、20、21、22、23、24、25、28、33"/>
  <p:tag name="KSO_WM_TEMPLATE_TOPIC_ID" val="2869567"/>
  <p:tag name="KSO_WM_TEMPLATE_OUTLINE_ID" val="15"/>
  <p:tag name="KSO_WM_TEMPLATE_SCENE_ID" val="1"/>
  <p:tag name="KSO_WM_TEMPLATE_JOB_ID" val="2"/>
  <p:tag name="KSO_WM_TEMPLATE_TOPIC_DEFAULT" val="1"/>
  <p:tag name="KSO_WM_TEMPLATE_MASTER_TYPE" val="0"/>
  <p:tag name="KSO_WM_TEMPLATE_COLOR_TYPE" val="1"/>
  <p:tag name="KSO_WM_SPECIAL_SOURCE" val="jmoperation"/>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1*i*2"/>
  <p:tag name="KSO_WM_UNIT_INDEX" val="2"/>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1*i*3"/>
  <p:tag name="KSO_WM_UNIT_INDEX" val="3"/>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3"/>
  <p:tag name="KSO_WM_UNIT_INDEX" val="3"/>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0962_1"/>
  <p:tag name="KSO_WM_TEMPLATE_CATEGORY" val="custom"/>
  <p:tag name="KSO_WM_TEMPLATE_INDEX" val="20184567"/>
  <p:tag name="KSO_WM_SLIDE_ID" val="custom20184567_1"/>
  <p:tag name="KSO_WM_SLIDE_INDEX" val="1"/>
  <p:tag name="KSO_WM_TEMPLATE_SUBCATEGORY" val="0"/>
  <p:tag name="KSO_WM_TEMPLATE_THUMBS_INDEX" val="1、4、5、9、12、15、19、20、21、22、23、24、25、28、33"/>
  <p:tag name="KSO_WM_TEMPLATE_TOPIC_ID" val="2869567"/>
  <p:tag name="KSO_WM_TEMPLATE_OUTLINE_ID" val="15"/>
  <p:tag name="KSO_WM_TEMPLATE_SCENE_ID" val="1"/>
  <p:tag name="KSO_WM_TEMPLATE_JOB_ID" val="2"/>
  <p:tag name="KSO_WM_TEMPLATE_TOPIC_DEFAULT" val="1"/>
  <p:tag name="KSO_WM_SLIDE_SUBTYPE" val="pureTxt"/>
  <p:tag name="KSO_WM_TEMPLATE_MASTER_TYPE" val="0"/>
  <p:tag name="KSO_WM_TEMPLATE_COLOR_TYPE" val="1"/>
  <p:tag name="KSO_WM_SPECIAL_SOURCE" val="jmoperation"/>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67"/>
  <p:tag name="KSO_WM_UNIT_TYPE" val="a"/>
  <p:tag name="KSO_WM_UNIT_INDEX" val="1"/>
  <p:tag name="KSO_WM_UNIT_ID" val="custom20184567_1*a*1"/>
  <p:tag name="KSO_WM_UNIT_LAYERLEVEL" val="1"/>
  <p:tag name="KSO_WM_UNIT_VALUE" val="16"/>
  <p:tag name="KSO_WM_UNIT_ISCONTENTSTITLE" val="0"/>
  <p:tag name="KSO_WM_UNIT_HIGHLIGHT" val="0"/>
  <p:tag name="KSO_WM_UNIT_COMPATIBLE" val="0"/>
  <p:tag name="KSO_WM_BEAUTIFY_FLAG" val="#wm#"/>
  <p:tag name="KSO_WM_UNIT_PRESET_TEXT" val="毕业答辩模板"/>
  <p:tag name="KSO_WM_UNIT_NOCLEAR" val="0"/>
  <p:tag name="KSO_WM_UNIT_DIAGRAM_ISNUMVISUAL" val="0"/>
  <p:tag name="KSO_WM_UNIT_DIAGRAM_ISREFERUNIT" val="0"/>
  <p:tag name="KSO_WM_UNIT_ISNUMDGMTITLE" val="0"/>
</p:tagLst>
</file>

<file path=ppt/tags/tag73.xml><?xml version="1.0" encoding="utf-8"?>
<p:tagLst xmlns:a="http://schemas.openxmlformats.org/drawingml/2006/main" xmlns:r="http://schemas.openxmlformats.org/officeDocument/2006/relationships" xmlns:p="http://schemas.openxmlformats.org/presentationml/2006/main">
  <p:tag name="KSO_WM_SLIDE_SIZE" val="828*455"/>
  <p:tag name="KSO_WM_SLIDE_POSITION" val="66*30"/>
  <p:tag name="KSO_WM_SLIDE_LAYOUT_CNT" val="1_2"/>
  <p:tag name="KSO_WM_SLIDE_LAYOUT" val="a_f"/>
  <p:tag name="KSO_WM_BEAUTIFY_FLAG" val="#wm#"/>
  <p:tag name="KSO_WM_SLIDE_TYPE" val="text"/>
  <p:tag name="KSO_WM_SLIDE_ITEM_CNT" val="0"/>
  <p:tag name="KSO_WM_TAG_VERSION" val="1.0"/>
  <p:tag name="KSO_WM_COMBINE_RELATE_SLIDE_ID" val="background20180962_3"/>
  <p:tag name="KSO_WM_TEMPLATE_CATEGORY" val="custom"/>
  <p:tag name="KSO_WM_TEMPLATE_INDEX" val="20184567"/>
  <p:tag name="KSO_WM_SLIDE_ID" val="custom20184567_10"/>
  <p:tag name="KSO_WM_SLIDE_INDEX" val="10"/>
  <p:tag name="KSO_WM_TEMPLATE_SUBCATEGORY" val="0"/>
  <p:tag name="KSO_WM_SLIDE_SUBTYPE" val="pureTxt"/>
  <p:tag name="KSO_WM_TEMPLATE_MASTER_TYPE" val="0"/>
  <p:tag name="KSO_WM_TEMPLATE_COLOR_TYPE" val="1"/>
  <p:tag name="KSO_WM_SPECIAL_SOURCE" val="jmoperation"/>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10*a*1"/>
  <p:tag name="KSO_WM_UNIT_PRESET_TEXT" val="LOREM IPSUM DOLOR"/>
  <p:tag name="KSO_WM_UNIT_NOCLEAR" val="0"/>
  <p:tag name="KSO_WM_UNIT_DIAGRAM_ISNUMVISUAL" val="0"/>
  <p:tag name="KSO_WM_UNIT_DIAGRAM_ISREFERUNIT" val="0"/>
  <p:tag name="KSO_WM_UNIT_ISNUMDGMTITLE" val="0"/>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76.xml><?xml version="1.0" encoding="utf-8"?>
<p:tagLst xmlns:a="http://schemas.openxmlformats.org/drawingml/2006/main" xmlns:r="http://schemas.openxmlformats.org/officeDocument/2006/relationships" xmlns:p="http://schemas.openxmlformats.org/presentationml/2006/main">
  <p:tag name="KSO_WM_SLIDE_SIZE" val="828*455"/>
  <p:tag name="KSO_WM_SLIDE_POSITION" val="66*30"/>
  <p:tag name="KSO_WM_SLIDE_LAYOUT_CNT" val="1_2"/>
  <p:tag name="KSO_WM_SLIDE_LAYOUT" val="a_f"/>
  <p:tag name="KSO_WM_BEAUTIFY_FLAG" val="#wm#"/>
  <p:tag name="KSO_WM_SLIDE_TYPE" val="text"/>
  <p:tag name="KSO_WM_SLIDE_ITEM_CNT" val="0"/>
  <p:tag name="KSO_WM_TAG_VERSION" val="1.0"/>
  <p:tag name="KSO_WM_COMBINE_RELATE_SLIDE_ID" val="background20180962_3"/>
  <p:tag name="KSO_WM_TEMPLATE_CATEGORY" val="custom"/>
  <p:tag name="KSO_WM_TEMPLATE_INDEX" val="20184567"/>
  <p:tag name="KSO_WM_SLIDE_ID" val="custom20184567_10"/>
  <p:tag name="KSO_WM_SLIDE_INDEX" val="10"/>
  <p:tag name="KSO_WM_TEMPLATE_SUBCATEGORY" val="0"/>
  <p:tag name="KSO_WM_SLIDE_SUBTYPE" val="pureTxt"/>
  <p:tag name="KSO_WM_TEMPLATE_MASTER_TYPE" val="0"/>
  <p:tag name="KSO_WM_TEMPLATE_COLOR_TYPE" val="1"/>
  <p:tag name="KSO_WM_SPECIAL_SOURCE" val="jmoperation"/>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10*a*1"/>
  <p:tag name="KSO_WM_UNIT_PRESET_TEXT" val="LOREM IPSUM DOLOR"/>
  <p:tag name="KSO_WM_UNIT_NOCLEAR" val="0"/>
  <p:tag name="KSO_WM_UNIT_DIAGRAM_ISNUMVISUAL" val="0"/>
  <p:tag name="KSO_WM_UNIT_DIAGRAM_ISREFERUNIT" val="0"/>
  <p:tag name="KSO_WM_UNIT_ISNUMDGMTITLE" val="0"/>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7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248,&quot;width&quot;:1274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i*4"/>
  <p:tag name="KSO_WM_UNIT_INDEX" val="4"/>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SLIDE_SIZE" val="828*455"/>
  <p:tag name="KSO_WM_SLIDE_POSITION" val="66*30"/>
  <p:tag name="KSO_WM_SLIDE_LAYOUT_CNT" val="1_2"/>
  <p:tag name="KSO_WM_SLIDE_LAYOUT" val="a_f"/>
  <p:tag name="KSO_WM_BEAUTIFY_FLAG" val="#wm#"/>
  <p:tag name="KSO_WM_SLIDE_TYPE" val="text"/>
  <p:tag name="KSO_WM_SLIDE_ITEM_CNT" val="0"/>
  <p:tag name="KSO_WM_TAG_VERSION" val="1.0"/>
  <p:tag name="KSO_WM_COMBINE_RELATE_SLIDE_ID" val="background20180962_3"/>
  <p:tag name="KSO_WM_TEMPLATE_CATEGORY" val="custom"/>
  <p:tag name="KSO_WM_TEMPLATE_INDEX" val="20184567"/>
  <p:tag name="KSO_WM_SLIDE_ID" val="custom20184567_10"/>
  <p:tag name="KSO_WM_SLIDE_INDEX" val="10"/>
  <p:tag name="KSO_WM_TEMPLATE_SUBCATEGORY" val="0"/>
  <p:tag name="KSO_WM_SLIDE_SUBTYPE" val="pureTxt"/>
  <p:tag name="KSO_WM_TEMPLATE_MASTER_TYPE" val="0"/>
  <p:tag name="KSO_WM_TEMPLATE_COLOR_TYPE" val="1"/>
  <p:tag name="KSO_WM_SPECIAL_SOURCE" val="jmoperation"/>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10*a*1"/>
  <p:tag name="KSO_WM_UNIT_PRESET_TEXT" val="LOREM IPSUM DOLOR"/>
  <p:tag name="KSO_WM_UNIT_NOCLEAR" val="0"/>
  <p:tag name="KSO_WM_UNIT_DIAGRAM_ISNUMVISUAL" val="0"/>
  <p:tag name="KSO_WM_UNIT_DIAGRAM_ISREFERUNIT" val="0"/>
  <p:tag name="KSO_WM_UNIT_ISNUMDGMTITLE" val="0"/>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83.xml><?xml version="1.0" encoding="utf-8"?>
<p:tagLst xmlns:a="http://schemas.openxmlformats.org/drawingml/2006/main" xmlns:r="http://schemas.openxmlformats.org/officeDocument/2006/relationships" xmlns:p="http://schemas.openxmlformats.org/presentationml/2006/main">
  <p:tag name="KSO_WM_SLIDE_SIZE" val="828*455"/>
  <p:tag name="KSO_WM_SLIDE_POSITION" val="66*30"/>
  <p:tag name="KSO_WM_SLIDE_LAYOUT_CNT" val="1_2"/>
  <p:tag name="KSO_WM_SLIDE_LAYOUT" val="a_f"/>
  <p:tag name="KSO_WM_BEAUTIFY_FLAG" val="#wm#"/>
  <p:tag name="KSO_WM_SLIDE_TYPE" val="text"/>
  <p:tag name="KSO_WM_SLIDE_ITEM_CNT" val="0"/>
  <p:tag name="KSO_WM_TAG_VERSION" val="1.0"/>
  <p:tag name="KSO_WM_COMBINE_RELATE_SLIDE_ID" val="background20180962_3"/>
  <p:tag name="KSO_WM_TEMPLATE_CATEGORY" val="custom"/>
  <p:tag name="KSO_WM_TEMPLATE_INDEX" val="20184567"/>
  <p:tag name="KSO_WM_SLIDE_ID" val="custom20184567_10"/>
  <p:tag name="KSO_WM_SLIDE_INDEX" val="10"/>
  <p:tag name="KSO_WM_TEMPLATE_SUBCATEGORY" val="0"/>
  <p:tag name="KSO_WM_SLIDE_SUBTYPE" val="pureTxt"/>
  <p:tag name="KSO_WM_TEMPLATE_MASTER_TYPE" val="0"/>
  <p:tag name="KSO_WM_TEMPLATE_COLOR_TYPE" val="1"/>
  <p:tag name="KSO_WM_SPECIAL_SOURCE" val="jmoperation"/>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10*a*1"/>
  <p:tag name="KSO_WM_UNIT_PRESET_TEXT" val="LOREM IPSUM DOLOR"/>
  <p:tag name="KSO_WM_UNIT_NOCLEAR" val="0"/>
  <p:tag name="KSO_WM_UNIT_DIAGRAM_ISNUMVISUAL" val="0"/>
  <p:tag name="KSO_WM_UNIT_DIAGRAM_ISREFERUNIT" val="0"/>
  <p:tag name="KSO_WM_UNIT_ISNUMDGMTITLE" val="0"/>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87.xml><?xml version="1.0" encoding="utf-8"?>
<p:tagLst xmlns:a="http://schemas.openxmlformats.org/drawingml/2006/main" xmlns:r="http://schemas.openxmlformats.org/officeDocument/2006/relationships" xmlns:p="http://schemas.openxmlformats.org/presentationml/2006/main">
  <p:tag name="KSO_WM_SLIDE_SIZE" val="828*455"/>
  <p:tag name="KSO_WM_SLIDE_POSITION" val="66*30"/>
  <p:tag name="KSO_WM_SLIDE_LAYOUT_CNT" val="1_1"/>
  <p:tag name="KSO_WM_SLIDE_LAYOUT" val="a_f"/>
  <p:tag name="KSO_WM_BEAUTIFY_FLAG" val="#wm#"/>
  <p:tag name="KSO_WM_SLIDE_TYPE" val="text"/>
  <p:tag name="KSO_WM_SLIDE_ITEM_CNT" val="0"/>
  <p:tag name="KSO_WM_TAG_VERSION" val="1.0"/>
  <p:tag name="KSO_WM_COMBINE_RELATE_SLIDE_ID" val="background20180962_2"/>
  <p:tag name="KSO_WM_TEMPLATE_CATEGORY" val="custom"/>
  <p:tag name="KSO_WM_TEMPLATE_INDEX" val="20184567"/>
  <p:tag name="KSO_WM_SLIDE_ID" val="custom20184567_9"/>
  <p:tag name="KSO_WM_SLIDE_INDEX" val="9"/>
  <p:tag name="KSO_WM_TEMPLATE_SUBCATEGORY" val="0"/>
  <p:tag name="KSO_WM_SLIDE_SUBTYPE" val="pureTxt"/>
  <p:tag name="KSO_WM_TEMPLATE_MASTER_TYPE" val="0"/>
  <p:tag name="KSO_WM_TEMPLATE_COLOR_TYPE" val="1"/>
  <p:tag name="KSO_WM_SPECIAL_SOURCE" val="jmoperation"/>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9*a*1"/>
  <p:tag name="KSO_WM_UNIT_PRESET_TEXT" val="单击此处添加大标题"/>
  <p:tag name="KSO_WM_UNIT_NOCLEAR" val="0"/>
  <p:tag name="KSO_WM_UNIT_DIAGRAM_ISNUMVISUAL" val="0"/>
  <p:tag name="KSO_WM_UNIT_DIAGRAM_ISREFERUNIT" val="0"/>
  <p:tag name="KSO_WM_UNIT_ISNUMDGMTITLE" val="0"/>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SIZE" val="828*455"/>
  <p:tag name="KSO_WM_SLIDE_POSITION" val="66*30"/>
  <p:tag name="KSO_WM_SLIDE_LAYOUT_CNT" val="1_1"/>
  <p:tag name="KSO_WM_SLIDE_LAYOUT" val="a_f"/>
  <p:tag name="KSO_WM_BEAUTIFY_FLAG" val="#wm#"/>
  <p:tag name="KSO_WM_SLIDE_TYPE" val="text"/>
  <p:tag name="KSO_WM_SLIDE_ITEM_CNT" val="0"/>
  <p:tag name="KSO_WM_TAG_VERSION" val="1.0"/>
  <p:tag name="KSO_WM_COMBINE_RELATE_SLIDE_ID" val="background20180962_2"/>
  <p:tag name="KSO_WM_TEMPLATE_CATEGORY" val="custom"/>
  <p:tag name="KSO_WM_TEMPLATE_INDEX" val="20184567"/>
  <p:tag name="KSO_WM_SLIDE_ID" val="custom20184567_9"/>
  <p:tag name="KSO_WM_SLIDE_INDEX" val="9"/>
  <p:tag name="KSO_WM_TEMPLATE_SUBCATEGORY" val="0"/>
  <p:tag name="KSO_WM_SLIDE_SUBTYPE" val="pureTxt"/>
  <p:tag name="KSO_WM_TEMPLATE_MASTER_TYPE" val="0"/>
  <p:tag name="KSO_WM_TEMPLATE_COLOR_TYPE" val="1"/>
  <p:tag name="KSO_WM_SPECIAL_SOURCE" val="jmoperation"/>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9*a*1"/>
  <p:tag name="KSO_WM_UNIT_PRESET_TEXT" val="单击此处添加大标题"/>
  <p:tag name="KSO_WM_UNIT_NOCLEAR" val="0"/>
  <p:tag name="KSO_WM_UNIT_DIAGRAM_ISNUMVISUAL" val="0"/>
  <p:tag name="KSO_WM_UNIT_DIAGRAM_ISREFERUNIT" val="0"/>
  <p:tag name="KSO_WM_UNIT_ISNUMDGMTITLE" val="0"/>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93.xml><?xml version="1.0" encoding="utf-8"?>
<p:tagLst xmlns:a="http://schemas.openxmlformats.org/drawingml/2006/main" xmlns:r="http://schemas.openxmlformats.org/officeDocument/2006/relationships" xmlns:p="http://schemas.openxmlformats.org/presentationml/2006/main">
  <p:tag name="KSO_WM_SLIDE_SIZE" val="828*455"/>
  <p:tag name="KSO_WM_SLIDE_POSITION" val="66*30"/>
  <p:tag name="KSO_WM_SLIDE_LAYOUT_CNT" val="1_1"/>
  <p:tag name="KSO_WM_SLIDE_LAYOUT" val="a_f"/>
  <p:tag name="KSO_WM_BEAUTIFY_FLAG" val="#wm#"/>
  <p:tag name="KSO_WM_SLIDE_TYPE" val="text"/>
  <p:tag name="KSO_WM_SLIDE_ITEM_CNT" val="0"/>
  <p:tag name="KSO_WM_TAG_VERSION" val="1.0"/>
  <p:tag name="KSO_WM_COMBINE_RELATE_SLIDE_ID" val="background20180962_2"/>
  <p:tag name="KSO_WM_TEMPLATE_CATEGORY" val="custom"/>
  <p:tag name="KSO_WM_TEMPLATE_INDEX" val="20184567"/>
  <p:tag name="KSO_WM_SLIDE_ID" val="custom20184567_9"/>
  <p:tag name="KSO_WM_SLIDE_INDEX" val="9"/>
  <p:tag name="KSO_WM_TEMPLATE_SUBCATEGORY" val="0"/>
  <p:tag name="KSO_WM_SLIDE_SUBTYPE" val="pureTxt"/>
  <p:tag name="KSO_WM_TEMPLATE_MASTER_TYPE" val="0"/>
  <p:tag name="KSO_WM_TEMPLATE_COLOR_TYPE" val="1"/>
  <p:tag name="KSO_WM_SPECIAL_SOURCE" val="jmoperation"/>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9*a*1"/>
  <p:tag name="KSO_WM_UNIT_PRESET_TEXT" val="单击此处添加大标题"/>
  <p:tag name="KSO_WM_UNIT_NOCLEAR" val="0"/>
  <p:tag name="KSO_WM_UNIT_DIAGRAM_ISNUMVISUAL" val="0"/>
  <p:tag name="KSO_WM_UNIT_DIAGRAM_ISREFERUNIT" val="0"/>
  <p:tag name="KSO_WM_UNIT_ISNUMDGMTITLE" val="0"/>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273"/>
  <p:tag name="KSO_WM_UNIT_LAYERLEVEL" val="1"/>
  <p:tag name="KSO_WM_UNIT_INDEX" val="1"/>
  <p:tag name="KSO_WM_UNIT_TYPE" val="f"/>
  <p:tag name="KSO_WM_UNIT_ID" val="custom20184567_10*f*1"/>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DIAGRAM_ISNUMVISUAL" val="0"/>
  <p:tag name="KSO_WM_UNIT_DIAGRAM_ISREFERUNIT" val="0"/>
  <p:tag name="KSO_WM_UNIT_SUBTYPE" val="a"/>
</p:tagLst>
</file>

<file path=ppt/tags/tag9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02,&quot;width&quot;:7126}"/>
</p:tagLst>
</file>

<file path=ppt/tags/tag97.xml><?xml version="1.0" encoding="utf-8"?>
<p:tagLst xmlns:a="http://schemas.openxmlformats.org/drawingml/2006/main" xmlns:r="http://schemas.openxmlformats.org/officeDocument/2006/relationships" xmlns:p="http://schemas.openxmlformats.org/presentationml/2006/main">
  <p:tag name="KSO_WM_SLIDE_SIZE" val="828*455"/>
  <p:tag name="KSO_WM_SLIDE_POSITION" val="66*30"/>
  <p:tag name="KSO_WM_SLIDE_LAYOUT_CNT" val="1_1"/>
  <p:tag name="KSO_WM_SLIDE_LAYOUT" val="a_f"/>
  <p:tag name="KSO_WM_BEAUTIFY_FLAG" val="#wm#"/>
  <p:tag name="KSO_WM_SLIDE_TYPE" val="text"/>
  <p:tag name="KSO_WM_SLIDE_ITEM_CNT" val="0"/>
  <p:tag name="KSO_WM_TAG_VERSION" val="1.0"/>
  <p:tag name="KSO_WM_COMBINE_RELATE_SLIDE_ID" val="background20180962_2"/>
  <p:tag name="KSO_WM_TEMPLATE_CATEGORY" val="custom"/>
  <p:tag name="KSO_WM_TEMPLATE_INDEX" val="20184567"/>
  <p:tag name="KSO_WM_SLIDE_ID" val="custom20184567_9"/>
  <p:tag name="KSO_WM_SLIDE_INDEX" val="9"/>
  <p:tag name="KSO_WM_TEMPLATE_SUBCATEGORY" val="0"/>
  <p:tag name="KSO_WM_SLIDE_SUBTYPE" val="pureTxt"/>
  <p:tag name="KSO_WM_TEMPLATE_MASTER_TYPE" val="0"/>
  <p:tag name="KSO_WM_TEMPLATE_COLOR_TYPE" val="1"/>
  <p:tag name="KSO_WM_SPECIAL_SOURCE" val="jmoperation"/>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TYPE" val="a"/>
  <p:tag name="KSO_WM_UNIT_ID" val="custom20184567_9*a*1"/>
  <p:tag name="KSO_WM_UNIT_PRESET_TEXT" val="单击此处添加大标题"/>
  <p:tag name="KSO_WM_UNIT_NOCLEAR" val="0"/>
  <p:tag name="KSO_WM_UNIT_DIAGRAM_ISNUMVISUAL" val="0"/>
  <p:tag name="KSO_WM_UNIT_DIAGRAM_ISREFERUNIT" val="0"/>
  <p:tag name="KSO_WM_UNIT_ISNUMDGMTITLE" val="0"/>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7"/>
  <p:tag name="KSO_WM_TAG_VERSION" val="1.0"/>
  <p:tag name="KSO_WM_BEAUTIFY_FLAG" val="#wm#"/>
  <p:tag name="KSO_WM_UNIT_COMPATIBLE" val="0"/>
  <p:tag name="KSO_WM_UNIT_HIGHLIGHT" val="0"/>
  <p:tag name="KSO_WM_UNIT_VALUE" val="585"/>
  <p:tag name="KSO_WM_UNIT_LAYERLEVEL" val="1"/>
  <p:tag name="KSO_WM_UNIT_INDEX" val="1"/>
  <p:tag name="KSO_WM_UNIT_TYPE" val="f"/>
  <p:tag name="KSO_WM_UNIT_ID" val="custom20184567_9*f*1"/>
  <p:tag name="KSO_WM_UNIT_PRESET_TEXT" val="单击此处输入你的正文，文字是您思想的提炼，为了最终演示发布的良好效果，请尽量言简意赅的阐述观点；根据需要可酌情增减文字，以便观者可以准确理解您所传达的信息。&#10;&#10;您的正文已经简明扼要，但信息却错综复杂，需要用更多的文字来表述；但请您尽可能提炼思想的精髓，否则容易造成观者的阅读压力，适得其反。&#10;&#10;正如我们都希望改变世界，希望给人带去光明，但更多时候只需播下一颗种子，自然有微光照拂，雨露滋养。恰如其分的表达观点，往往可以事半功倍。"/>
  <p:tag name="KSO_WM_UNIT_NOCLEAR" val="0"/>
  <p:tag name="KSO_WM_UNIT_DIAGRAM_ISNUMVISUAL" val="0"/>
  <p:tag name="KSO_WM_UNIT_DIAGRAM_ISREFERUNIT" val="0"/>
  <p:tag name="KSO_WM_UNIT_SUBTYPE" val="a"/>
</p:tagLst>
</file>

<file path=ppt/theme/theme1.xml><?xml version="1.0" encoding="utf-8"?>
<a:theme xmlns:a="http://schemas.openxmlformats.org/drawingml/2006/main" name="Office 主题">
  <a:themeElements>
    <a:clrScheme name="自定义 30">
      <a:dk1>
        <a:srgbClr val="000000"/>
      </a:dk1>
      <a:lt1>
        <a:srgbClr val="FFFFFF"/>
      </a:lt1>
      <a:dk2>
        <a:srgbClr val="529BA0"/>
      </a:dk2>
      <a:lt2>
        <a:srgbClr val="E7E6E6"/>
      </a:lt2>
      <a:accent1>
        <a:srgbClr val="529BA0"/>
      </a:accent1>
      <a:accent2>
        <a:srgbClr val="A0C1D1"/>
      </a:accent2>
      <a:accent3>
        <a:srgbClr val="FFFFFF"/>
      </a:accent3>
      <a:accent4>
        <a:srgbClr val="000000"/>
      </a:accent4>
      <a:accent5>
        <a:srgbClr val="5B9BD5"/>
      </a:accent5>
      <a:accent6>
        <a:srgbClr val="70AD47"/>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宽屏</PresentationFormat>
  <Paragraphs>35</Paragraphs>
  <Slides>9</Slides>
  <Notes>9</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5" baseType="lpstr">
      <vt:lpstr>宋体</vt:lpstr>
      <vt:lpstr>微软雅黑</vt:lpstr>
      <vt:lpstr>Arial</vt:lpstr>
      <vt:lpstr>Calibri</vt:lpstr>
      <vt:lpstr>Office 主题</vt:lpstr>
      <vt:lpstr>WPS 公式 3.0</vt:lpstr>
      <vt:lpstr>Translating a Math Word Problem to an Expression Tree</vt:lpstr>
      <vt:lpstr>现状</vt:lpstr>
      <vt:lpstr>现状</vt:lpstr>
      <vt:lpstr>基于RNN的seq2seq模型框架</vt:lpstr>
      <vt:lpstr>统一方程</vt:lpstr>
      <vt:lpstr>统一方程</vt:lpstr>
      <vt:lpstr>集成模型</vt:lpstr>
      <vt:lpstr>集成模型</vt:lpstr>
      <vt:lpstr>实验结果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83</cp:revision>
  <dcterms:created xsi:type="dcterms:W3CDTF">2018-04-11T02:29:00Z</dcterms:created>
  <dcterms:modified xsi:type="dcterms:W3CDTF">2021-03-18T12:52:30Z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