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74" r:id="rId3"/>
    <p:sldId id="293" r:id="rId4"/>
    <p:sldId id="280" r:id="rId5"/>
    <p:sldId id="299" r:id="rId6"/>
    <p:sldId id="301" r:id="rId7"/>
    <p:sldId id="302" r:id="rId8"/>
    <p:sldId id="303" r:id="rId9"/>
    <p:sldId id="259" r:id="rId10"/>
    <p:sldId id="292" r:id="rId11"/>
    <p:sldId id="291" r:id="rId12"/>
    <p:sldId id="304" r:id="rId13"/>
    <p:sldId id="297" r:id="rId14"/>
    <p:sldId id="305" r:id="rId15"/>
    <p:sldId id="276" r:id="rId16"/>
    <p:sldId id="27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4" autoAdjust="0"/>
    <p:restoredTop sz="94660"/>
  </p:normalViewPr>
  <p:slideViewPr>
    <p:cSldViewPr snapToGrid="0">
      <p:cViewPr varScale="1">
        <p:scale>
          <a:sx n="111" d="100"/>
          <a:sy n="111"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0DFF3-FF50-4F2A-B7EC-7AE5D63A6B9B}" type="datetimeFigureOut">
              <a:rPr lang="zh-CN" altLang="en-US" smtClean="0"/>
              <a:t>2020/7/13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5A64D3-5FC1-4A61-80FA-C3058632E33F}" type="slidenum">
              <a:rPr lang="zh-CN" altLang="en-US" smtClean="0"/>
              <a:t>‹#›</a:t>
            </a:fld>
            <a:endParaRPr lang="zh-CN" altLang="en-US"/>
          </a:p>
        </p:txBody>
      </p:sp>
    </p:spTree>
    <p:extLst>
      <p:ext uri="{BB962C8B-B14F-4D97-AF65-F5344CB8AC3E}">
        <p14:creationId xmlns:p14="http://schemas.microsoft.com/office/powerpoint/2010/main" val="157652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10</a:t>
            </a:fld>
            <a:endParaRPr lang="zh-CN" altLang="en-US"/>
          </a:p>
        </p:txBody>
      </p:sp>
    </p:spTree>
    <p:extLst>
      <p:ext uri="{BB962C8B-B14F-4D97-AF65-F5344CB8AC3E}">
        <p14:creationId xmlns:p14="http://schemas.microsoft.com/office/powerpoint/2010/main" val="4102027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11</a:t>
            </a:fld>
            <a:endParaRPr lang="zh-CN" altLang="en-US"/>
          </a:p>
        </p:txBody>
      </p:sp>
    </p:spTree>
    <p:extLst>
      <p:ext uri="{BB962C8B-B14F-4D97-AF65-F5344CB8AC3E}">
        <p14:creationId xmlns:p14="http://schemas.microsoft.com/office/powerpoint/2010/main" val="2084070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12</a:t>
            </a:fld>
            <a:endParaRPr lang="zh-CN" altLang="en-US"/>
          </a:p>
        </p:txBody>
      </p:sp>
    </p:spTree>
    <p:extLst>
      <p:ext uri="{BB962C8B-B14F-4D97-AF65-F5344CB8AC3E}">
        <p14:creationId xmlns:p14="http://schemas.microsoft.com/office/powerpoint/2010/main" val="3628403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13</a:t>
            </a:fld>
            <a:endParaRPr lang="zh-CN" altLang="en-US"/>
          </a:p>
        </p:txBody>
      </p:sp>
    </p:spTree>
    <p:extLst>
      <p:ext uri="{BB962C8B-B14F-4D97-AF65-F5344CB8AC3E}">
        <p14:creationId xmlns:p14="http://schemas.microsoft.com/office/powerpoint/2010/main" val="842419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14</a:t>
            </a:fld>
            <a:endParaRPr lang="zh-CN" altLang="en-US"/>
          </a:p>
        </p:txBody>
      </p:sp>
    </p:spTree>
    <p:extLst>
      <p:ext uri="{BB962C8B-B14F-4D97-AF65-F5344CB8AC3E}">
        <p14:creationId xmlns:p14="http://schemas.microsoft.com/office/powerpoint/2010/main" val="569909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15</a:t>
            </a:fld>
            <a:endParaRPr lang="zh-CN" altLang="en-US"/>
          </a:p>
        </p:txBody>
      </p:sp>
    </p:spTree>
    <p:extLst>
      <p:ext uri="{BB962C8B-B14F-4D97-AF65-F5344CB8AC3E}">
        <p14:creationId xmlns:p14="http://schemas.microsoft.com/office/powerpoint/2010/main" val="3450772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16</a:t>
            </a:fld>
            <a:endParaRPr lang="zh-CN" altLang="en-US"/>
          </a:p>
        </p:txBody>
      </p:sp>
    </p:spTree>
    <p:extLst>
      <p:ext uri="{BB962C8B-B14F-4D97-AF65-F5344CB8AC3E}">
        <p14:creationId xmlns:p14="http://schemas.microsoft.com/office/powerpoint/2010/main" val="2946626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2</a:t>
            </a:fld>
            <a:endParaRPr lang="zh-CN" altLang="en-US"/>
          </a:p>
        </p:txBody>
      </p:sp>
    </p:spTree>
    <p:extLst>
      <p:ext uri="{BB962C8B-B14F-4D97-AF65-F5344CB8AC3E}">
        <p14:creationId xmlns:p14="http://schemas.microsoft.com/office/powerpoint/2010/main" val="4212814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3</a:t>
            </a:fld>
            <a:endParaRPr lang="zh-CN" altLang="en-US"/>
          </a:p>
        </p:txBody>
      </p:sp>
    </p:spTree>
    <p:extLst>
      <p:ext uri="{BB962C8B-B14F-4D97-AF65-F5344CB8AC3E}">
        <p14:creationId xmlns:p14="http://schemas.microsoft.com/office/powerpoint/2010/main" val="3566601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4</a:t>
            </a:fld>
            <a:endParaRPr lang="zh-CN" altLang="en-US"/>
          </a:p>
        </p:txBody>
      </p:sp>
    </p:spTree>
    <p:extLst>
      <p:ext uri="{BB962C8B-B14F-4D97-AF65-F5344CB8AC3E}">
        <p14:creationId xmlns:p14="http://schemas.microsoft.com/office/powerpoint/2010/main" val="1741841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5</a:t>
            </a:fld>
            <a:endParaRPr lang="zh-CN" altLang="en-US"/>
          </a:p>
        </p:txBody>
      </p:sp>
    </p:spTree>
    <p:extLst>
      <p:ext uri="{BB962C8B-B14F-4D97-AF65-F5344CB8AC3E}">
        <p14:creationId xmlns:p14="http://schemas.microsoft.com/office/powerpoint/2010/main" val="1734051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6</a:t>
            </a:fld>
            <a:endParaRPr lang="zh-CN" altLang="en-US"/>
          </a:p>
        </p:txBody>
      </p:sp>
    </p:spTree>
    <p:extLst>
      <p:ext uri="{BB962C8B-B14F-4D97-AF65-F5344CB8AC3E}">
        <p14:creationId xmlns:p14="http://schemas.microsoft.com/office/powerpoint/2010/main" val="3250964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7</a:t>
            </a:fld>
            <a:endParaRPr lang="zh-CN" altLang="en-US"/>
          </a:p>
        </p:txBody>
      </p:sp>
    </p:spTree>
    <p:extLst>
      <p:ext uri="{BB962C8B-B14F-4D97-AF65-F5344CB8AC3E}">
        <p14:creationId xmlns:p14="http://schemas.microsoft.com/office/powerpoint/2010/main" val="415802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8</a:t>
            </a:fld>
            <a:endParaRPr lang="zh-CN" altLang="en-US"/>
          </a:p>
        </p:txBody>
      </p:sp>
    </p:spTree>
    <p:extLst>
      <p:ext uri="{BB962C8B-B14F-4D97-AF65-F5344CB8AC3E}">
        <p14:creationId xmlns:p14="http://schemas.microsoft.com/office/powerpoint/2010/main" val="85881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729C88-DAD8-4BEA-B0E5-6D9560B505B0}"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4D94C-51C1-40C8-8194-4408876FAC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00317D4-E866-48B3-BC67-9AE5C15F5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610B927-B0C1-4A5A-8710-71D3982D981A}"/>
              </a:ext>
            </a:extLst>
          </p:cNvPr>
          <p:cNvSpPr>
            <a:spLocks noGrp="1"/>
          </p:cNvSpPr>
          <p:nvPr>
            <p:ph type="dt" sz="half" idx="10"/>
          </p:nvPr>
        </p:nvSpPr>
        <p:spPr/>
        <p:txBody>
          <a:bodyPr/>
          <a:lstStyle/>
          <a:p>
            <a:fld id="{DAED864E-52A5-4FAE-8CEC-10C3C2AE2901}" type="datetimeFigureOut">
              <a:rPr lang="zh-CN" altLang="en-US" smtClean="0"/>
              <a:t>2020/7/13</a:t>
            </a:fld>
            <a:endParaRPr lang="zh-CN" altLang="en-US"/>
          </a:p>
        </p:txBody>
      </p:sp>
      <p:sp>
        <p:nvSpPr>
          <p:cNvPr id="5" name="页脚占位符 4">
            <a:extLst>
              <a:ext uri="{FF2B5EF4-FFF2-40B4-BE49-F238E27FC236}">
                <a16:creationId xmlns:a16="http://schemas.microsoft.com/office/drawing/2014/main" id="{AC419D46-FB9F-47C9-9C54-C65E115AAF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1ECB88-9E53-4464-B87F-911644A7CE56}"/>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32475790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F38E7D-7D7B-4A05-8FFB-162FE9CDDC1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2029CBF-8A87-4C10-95E1-012FC6BEF7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CD4EDC-DCC0-4E6A-84B8-06BF495BC34C}"/>
              </a:ext>
            </a:extLst>
          </p:cNvPr>
          <p:cNvSpPr>
            <a:spLocks noGrp="1"/>
          </p:cNvSpPr>
          <p:nvPr>
            <p:ph type="dt" sz="half" idx="10"/>
          </p:nvPr>
        </p:nvSpPr>
        <p:spPr/>
        <p:txBody>
          <a:bodyPr/>
          <a:lstStyle/>
          <a:p>
            <a:fld id="{DAED864E-52A5-4FAE-8CEC-10C3C2AE2901}" type="datetimeFigureOut">
              <a:rPr lang="zh-CN" altLang="en-US" smtClean="0"/>
              <a:t>2020/7/13</a:t>
            </a:fld>
            <a:endParaRPr lang="zh-CN" altLang="en-US"/>
          </a:p>
        </p:txBody>
      </p:sp>
      <p:sp>
        <p:nvSpPr>
          <p:cNvPr id="5" name="页脚占位符 4">
            <a:extLst>
              <a:ext uri="{FF2B5EF4-FFF2-40B4-BE49-F238E27FC236}">
                <a16:creationId xmlns:a16="http://schemas.microsoft.com/office/drawing/2014/main" id="{0D8A8726-5057-419F-A47B-3FFF05906F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B80D5-B4E6-4222-965C-D2ADB9563BC2}"/>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22297467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3F97442-D561-4A07-93B6-855B9D492DC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3A194D-9E1C-4E7F-839F-DD325EEC7D3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BA19AE-F3DC-4618-AD45-BD8B8233ADF8}"/>
              </a:ext>
            </a:extLst>
          </p:cNvPr>
          <p:cNvSpPr>
            <a:spLocks noGrp="1"/>
          </p:cNvSpPr>
          <p:nvPr>
            <p:ph type="dt" sz="half" idx="10"/>
          </p:nvPr>
        </p:nvSpPr>
        <p:spPr/>
        <p:txBody>
          <a:bodyPr/>
          <a:lstStyle/>
          <a:p>
            <a:fld id="{DAED864E-52A5-4FAE-8CEC-10C3C2AE2901}" type="datetimeFigureOut">
              <a:rPr lang="zh-CN" altLang="en-US" smtClean="0"/>
              <a:t>2020/7/13</a:t>
            </a:fld>
            <a:endParaRPr lang="zh-CN" altLang="en-US"/>
          </a:p>
        </p:txBody>
      </p:sp>
      <p:sp>
        <p:nvSpPr>
          <p:cNvPr id="5" name="页脚占位符 4">
            <a:extLst>
              <a:ext uri="{FF2B5EF4-FFF2-40B4-BE49-F238E27FC236}">
                <a16:creationId xmlns:a16="http://schemas.microsoft.com/office/drawing/2014/main" id="{DE44D3EF-E00A-4929-AA83-8EDB1D10A4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386028-9026-48CB-BDA1-C9B07D0C32B3}"/>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11236881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9F776-B4DB-41E5-8128-A073917292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478939-6008-4560-A893-012AD56BE79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A81898-CB16-4DF3-8013-E5AE146AE601}"/>
              </a:ext>
            </a:extLst>
          </p:cNvPr>
          <p:cNvSpPr>
            <a:spLocks noGrp="1"/>
          </p:cNvSpPr>
          <p:nvPr>
            <p:ph type="dt" sz="half" idx="10"/>
          </p:nvPr>
        </p:nvSpPr>
        <p:spPr/>
        <p:txBody>
          <a:bodyPr/>
          <a:lstStyle/>
          <a:p>
            <a:fld id="{DAED864E-52A5-4FAE-8CEC-10C3C2AE2901}" type="datetimeFigureOut">
              <a:rPr lang="zh-CN" altLang="en-US" smtClean="0"/>
              <a:t>2020/7/13</a:t>
            </a:fld>
            <a:endParaRPr lang="zh-CN" altLang="en-US"/>
          </a:p>
        </p:txBody>
      </p:sp>
      <p:sp>
        <p:nvSpPr>
          <p:cNvPr id="5" name="页脚占位符 4">
            <a:extLst>
              <a:ext uri="{FF2B5EF4-FFF2-40B4-BE49-F238E27FC236}">
                <a16:creationId xmlns:a16="http://schemas.microsoft.com/office/drawing/2014/main" id="{58896C92-0E08-4580-A6C8-6193807775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09F2B8-4353-483C-A2C1-53770FDC8D90}"/>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10847548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D0C39-25EB-466F-8A08-0A3F7ED25F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4562910-E9A4-44FC-8994-6501887C82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1767490-5B79-4F33-9FC2-92C63D5DE2E8}"/>
              </a:ext>
            </a:extLst>
          </p:cNvPr>
          <p:cNvSpPr>
            <a:spLocks noGrp="1"/>
          </p:cNvSpPr>
          <p:nvPr>
            <p:ph type="dt" sz="half" idx="10"/>
          </p:nvPr>
        </p:nvSpPr>
        <p:spPr/>
        <p:txBody>
          <a:bodyPr/>
          <a:lstStyle/>
          <a:p>
            <a:fld id="{DAED864E-52A5-4FAE-8CEC-10C3C2AE2901}" type="datetimeFigureOut">
              <a:rPr lang="zh-CN" altLang="en-US" smtClean="0"/>
              <a:t>2020/7/13</a:t>
            </a:fld>
            <a:endParaRPr lang="zh-CN" altLang="en-US"/>
          </a:p>
        </p:txBody>
      </p:sp>
      <p:sp>
        <p:nvSpPr>
          <p:cNvPr id="5" name="页脚占位符 4">
            <a:extLst>
              <a:ext uri="{FF2B5EF4-FFF2-40B4-BE49-F238E27FC236}">
                <a16:creationId xmlns:a16="http://schemas.microsoft.com/office/drawing/2014/main" id="{7D96B45F-4C86-40F7-977D-4044520167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9E2FEC-B899-4B73-89A8-DD86616151BF}"/>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15728979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60BE0-C079-4E43-906E-F3544C20C5F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87C1E9-07B1-443F-80B3-338AA22AF72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1AD4ACF-7B5C-4127-AD00-69356F967E4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B144D0E-7883-4DA9-940E-57097924A01A}"/>
              </a:ext>
            </a:extLst>
          </p:cNvPr>
          <p:cNvSpPr>
            <a:spLocks noGrp="1"/>
          </p:cNvSpPr>
          <p:nvPr>
            <p:ph type="dt" sz="half" idx="10"/>
          </p:nvPr>
        </p:nvSpPr>
        <p:spPr/>
        <p:txBody>
          <a:bodyPr/>
          <a:lstStyle/>
          <a:p>
            <a:fld id="{DAED864E-52A5-4FAE-8CEC-10C3C2AE2901}" type="datetimeFigureOut">
              <a:rPr lang="zh-CN" altLang="en-US" smtClean="0"/>
              <a:t>2020/7/13</a:t>
            </a:fld>
            <a:endParaRPr lang="zh-CN" altLang="en-US"/>
          </a:p>
        </p:txBody>
      </p:sp>
      <p:sp>
        <p:nvSpPr>
          <p:cNvPr id="6" name="页脚占位符 5">
            <a:extLst>
              <a:ext uri="{FF2B5EF4-FFF2-40B4-BE49-F238E27FC236}">
                <a16:creationId xmlns:a16="http://schemas.microsoft.com/office/drawing/2014/main" id="{E43C7CEA-52E0-4594-8C6F-E4FFEED528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A33416-3093-4003-8818-984F739DDC24}"/>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3206283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8995D-46C3-4FF2-9FC7-D05468AE4F8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1614F8-9248-4097-899C-4ACAE13CC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5319FED-FC10-4053-96C2-B353A7DE367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6C7B57C-153C-4721-B33A-A113C8F0F7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6A8270D-E12E-4C14-8867-22B956A075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B80CDA2-02C7-42ED-B81D-C0DCBA0BA278}"/>
              </a:ext>
            </a:extLst>
          </p:cNvPr>
          <p:cNvSpPr>
            <a:spLocks noGrp="1"/>
          </p:cNvSpPr>
          <p:nvPr>
            <p:ph type="dt" sz="half" idx="10"/>
          </p:nvPr>
        </p:nvSpPr>
        <p:spPr/>
        <p:txBody>
          <a:bodyPr/>
          <a:lstStyle/>
          <a:p>
            <a:fld id="{DAED864E-52A5-4FAE-8CEC-10C3C2AE2901}" type="datetimeFigureOut">
              <a:rPr lang="zh-CN" altLang="en-US" smtClean="0"/>
              <a:t>2020/7/13</a:t>
            </a:fld>
            <a:endParaRPr lang="zh-CN" altLang="en-US"/>
          </a:p>
        </p:txBody>
      </p:sp>
      <p:sp>
        <p:nvSpPr>
          <p:cNvPr id="8" name="页脚占位符 7">
            <a:extLst>
              <a:ext uri="{FF2B5EF4-FFF2-40B4-BE49-F238E27FC236}">
                <a16:creationId xmlns:a16="http://schemas.microsoft.com/office/drawing/2014/main" id="{02C1092D-C29D-45A4-AB44-5A2CE4C792A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D9CEE15-9B7B-4323-A697-983C2FE58258}"/>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31763891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C80D0-BDB4-42F6-83E7-9BDABBEE9C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2707ED2-836E-418C-A3BD-DF3A789ABC3E}"/>
              </a:ext>
            </a:extLst>
          </p:cNvPr>
          <p:cNvSpPr>
            <a:spLocks noGrp="1"/>
          </p:cNvSpPr>
          <p:nvPr>
            <p:ph type="dt" sz="half" idx="10"/>
          </p:nvPr>
        </p:nvSpPr>
        <p:spPr/>
        <p:txBody>
          <a:bodyPr/>
          <a:lstStyle/>
          <a:p>
            <a:fld id="{DAED864E-52A5-4FAE-8CEC-10C3C2AE2901}" type="datetimeFigureOut">
              <a:rPr lang="zh-CN" altLang="en-US" smtClean="0"/>
              <a:t>2020/7/13</a:t>
            </a:fld>
            <a:endParaRPr lang="zh-CN" altLang="en-US"/>
          </a:p>
        </p:txBody>
      </p:sp>
      <p:sp>
        <p:nvSpPr>
          <p:cNvPr id="4" name="页脚占位符 3">
            <a:extLst>
              <a:ext uri="{FF2B5EF4-FFF2-40B4-BE49-F238E27FC236}">
                <a16:creationId xmlns:a16="http://schemas.microsoft.com/office/drawing/2014/main" id="{CF73EBD8-7742-4490-9DA6-0109F0EBD3C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9A6B037-0A6C-46EE-8C79-B94C027F7B3C}"/>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23163457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095D19-6CC0-4486-89FB-38BEAAF66BF8}"/>
              </a:ext>
            </a:extLst>
          </p:cNvPr>
          <p:cNvSpPr>
            <a:spLocks noGrp="1"/>
          </p:cNvSpPr>
          <p:nvPr>
            <p:ph type="dt" sz="half" idx="10"/>
          </p:nvPr>
        </p:nvSpPr>
        <p:spPr/>
        <p:txBody>
          <a:bodyPr/>
          <a:lstStyle/>
          <a:p>
            <a:fld id="{DAED864E-52A5-4FAE-8CEC-10C3C2AE2901}" type="datetimeFigureOut">
              <a:rPr lang="zh-CN" altLang="en-US" smtClean="0"/>
              <a:t>2020/7/13</a:t>
            </a:fld>
            <a:endParaRPr lang="zh-CN" altLang="en-US"/>
          </a:p>
        </p:txBody>
      </p:sp>
      <p:sp>
        <p:nvSpPr>
          <p:cNvPr id="3" name="页脚占位符 2">
            <a:extLst>
              <a:ext uri="{FF2B5EF4-FFF2-40B4-BE49-F238E27FC236}">
                <a16:creationId xmlns:a16="http://schemas.microsoft.com/office/drawing/2014/main" id="{EBEE55D2-F18F-484D-A4B0-E925C182B4A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D0343F7-C2EC-4B04-95D4-1DF5FEC0B249}"/>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2816347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197D1-0127-4E90-8B69-0105B2A60F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4F78EBE-5544-4506-9EE1-AD669848E0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57C0FE4-015E-4C56-A572-2D8D37FE26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E62F133-326E-4D77-A0B6-A6AC2DA30350}"/>
              </a:ext>
            </a:extLst>
          </p:cNvPr>
          <p:cNvSpPr>
            <a:spLocks noGrp="1"/>
          </p:cNvSpPr>
          <p:nvPr>
            <p:ph type="dt" sz="half" idx="10"/>
          </p:nvPr>
        </p:nvSpPr>
        <p:spPr/>
        <p:txBody>
          <a:bodyPr/>
          <a:lstStyle/>
          <a:p>
            <a:fld id="{DAED864E-52A5-4FAE-8CEC-10C3C2AE2901}" type="datetimeFigureOut">
              <a:rPr lang="zh-CN" altLang="en-US" smtClean="0"/>
              <a:t>2020/7/13</a:t>
            </a:fld>
            <a:endParaRPr lang="zh-CN" altLang="en-US"/>
          </a:p>
        </p:txBody>
      </p:sp>
      <p:sp>
        <p:nvSpPr>
          <p:cNvPr id="6" name="页脚占位符 5">
            <a:extLst>
              <a:ext uri="{FF2B5EF4-FFF2-40B4-BE49-F238E27FC236}">
                <a16:creationId xmlns:a16="http://schemas.microsoft.com/office/drawing/2014/main" id="{2860F504-E115-474C-B1E7-FC3DFE2B56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2382C4-27D6-4E19-92E4-CF2855212EDC}"/>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3058795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09882-9FD6-4CB9-B85F-6C5D5386C2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AA851C9-1CCC-4B55-9B90-42A1A3A6E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4120439-C2A4-4866-87AE-4C80ADB601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A9BE00-FE18-4AB4-8716-C22F532FD509}"/>
              </a:ext>
            </a:extLst>
          </p:cNvPr>
          <p:cNvSpPr>
            <a:spLocks noGrp="1"/>
          </p:cNvSpPr>
          <p:nvPr>
            <p:ph type="dt" sz="half" idx="10"/>
          </p:nvPr>
        </p:nvSpPr>
        <p:spPr/>
        <p:txBody>
          <a:bodyPr/>
          <a:lstStyle/>
          <a:p>
            <a:fld id="{DAED864E-52A5-4FAE-8CEC-10C3C2AE2901}" type="datetimeFigureOut">
              <a:rPr lang="zh-CN" altLang="en-US" smtClean="0"/>
              <a:t>2020/7/13</a:t>
            </a:fld>
            <a:endParaRPr lang="zh-CN" altLang="en-US"/>
          </a:p>
        </p:txBody>
      </p:sp>
      <p:sp>
        <p:nvSpPr>
          <p:cNvPr id="6" name="页脚占位符 5">
            <a:extLst>
              <a:ext uri="{FF2B5EF4-FFF2-40B4-BE49-F238E27FC236}">
                <a16:creationId xmlns:a16="http://schemas.microsoft.com/office/drawing/2014/main" id="{75DDB839-6BDC-4C6D-8CC7-D9B58F5E57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081D29-3955-4705-BB5D-070B52C11D4E}"/>
              </a:ext>
            </a:extLst>
          </p:cNvPr>
          <p:cNvSpPr>
            <a:spLocks noGrp="1"/>
          </p:cNvSpPr>
          <p:nvPr>
            <p:ph type="sldNum" sz="quarter" idx="12"/>
          </p:nvPr>
        </p:nvSpPr>
        <p:spPr/>
        <p:txBody>
          <a:body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4379886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D9042F-1FC6-498C-A5F0-461DEB82ED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552F3DA-E3BB-4FD7-B129-CE85517638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00AC31-4BDE-409C-96EF-0F539683B3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D864E-52A5-4FAE-8CEC-10C3C2AE2901}" type="datetimeFigureOut">
              <a:rPr lang="zh-CN" altLang="en-US" smtClean="0"/>
              <a:t>2020/7/13</a:t>
            </a:fld>
            <a:endParaRPr lang="zh-CN" altLang="en-US"/>
          </a:p>
        </p:txBody>
      </p:sp>
      <p:sp>
        <p:nvSpPr>
          <p:cNvPr id="5" name="页脚占位符 4">
            <a:extLst>
              <a:ext uri="{FF2B5EF4-FFF2-40B4-BE49-F238E27FC236}">
                <a16:creationId xmlns:a16="http://schemas.microsoft.com/office/drawing/2014/main" id="{E3F48CD2-68DE-4CD2-8F3A-6F022DF3D2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3570EC6-A11D-4497-B8DF-3EF437BC8E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01CDB-3F45-4A15-8D7F-5F23C74FF313}" type="slidenum">
              <a:rPr lang="zh-CN" altLang="en-US" smtClean="0"/>
              <a:t>‹#›</a:t>
            </a:fld>
            <a:endParaRPr lang="zh-CN" altLang="en-US"/>
          </a:p>
        </p:txBody>
      </p:sp>
    </p:spTree>
    <p:extLst>
      <p:ext uri="{BB962C8B-B14F-4D97-AF65-F5344CB8AC3E}">
        <p14:creationId xmlns:p14="http://schemas.microsoft.com/office/powerpoint/2010/main" val="2968596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11.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1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 Id="rId5" Type="http://schemas.openxmlformats.org/officeDocument/2006/relationships/image" Target="../media/image1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2.gif"/><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62"/>
          <p:cNvSpPr txBox="1">
            <a:spLocks noChangeArrowheads="1"/>
          </p:cNvSpPr>
          <p:nvPr/>
        </p:nvSpPr>
        <p:spPr bwMode="auto">
          <a:xfrm>
            <a:off x="2001838" y="2633663"/>
            <a:ext cx="357020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6600" b="1" dirty="0">
                <a:solidFill>
                  <a:srgbClr val="0078BF"/>
                </a:solidFill>
                <a:latin typeface="微软雅黑" panose="020B0503020204020204" pitchFamily="34" charset="-122"/>
              </a:rPr>
              <a:t>知识推理</a:t>
            </a:r>
            <a:endParaRPr lang="en-US" altLang="zh-CN" sz="6600" b="1" dirty="0">
              <a:solidFill>
                <a:srgbClr val="0078BF"/>
              </a:solidFill>
              <a:latin typeface="微软雅黑" panose="020B0503020204020204" pitchFamily="34" charset="-122"/>
            </a:endParaRPr>
          </a:p>
        </p:txBody>
      </p:sp>
      <p:sp>
        <p:nvSpPr>
          <p:cNvPr id="24" name="矩形 23"/>
          <p:cNvSpPr/>
          <p:nvPr/>
        </p:nvSpPr>
        <p:spPr>
          <a:xfrm>
            <a:off x="1466850" y="2439988"/>
            <a:ext cx="9677400" cy="2114550"/>
          </a:xfrm>
          <a:prstGeom prst="rect">
            <a:avLst/>
          </a:prstGeom>
          <a:noFill/>
          <a:ln w="25400">
            <a:solidFill>
              <a:srgbClr val="0078B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5" name="矩形 24"/>
          <p:cNvSpPr/>
          <p:nvPr/>
        </p:nvSpPr>
        <p:spPr>
          <a:xfrm>
            <a:off x="10906125" y="4237038"/>
            <a:ext cx="476250" cy="476250"/>
          </a:xfrm>
          <a:prstGeom prst="rect">
            <a:avLst/>
          </a:prstGeom>
          <a:solidFill>
            <a:srgbClr val="0078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6" name="矩形 25"/>
          <p:cNvSpPr/>
          <p:nvPr/>
        </p:nvSpPr>
        <p:spPr>
          <a:xfrm>
            <a:off x="10637838" y="4008438"/>
            <a:ext cx="474662" cy="474662"/>
          </a:xfrm>
          <a:prstGeom prst="rect">
            <a:avLst/>
          </a:prstGeom>
          <a:solidFill>
            <a:srgbClr val="0078B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7" name="矩形 26"/>
          <p:cNvSpPr/>
          <p:nvPr/>
        </p:nvSpPr>
        <p:spPr>
          <a:xfrm>
            <a:off x="1308100" y="2233613"/>
            <a:ext cx="474663" cy="474662"/>
          </a:xfrm>
          <a:prstGeom prst="rect">
            <a:avLst/>
          </a:prstGeom>
          <a:solidFill>
            <a:srgbClr val="0078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矩形 27"/>
          <p:cNvSpPr/>
          <p:nvPr/>
        </p:nvSpPr>
        <p:spPr>
          <a:xfrm>
            <a:off x="1460500" y="2386013"/>
            <a:ext cx="474663" cy="474662"/>
          </a:xfrm>
          <a:prstGeom prst="rect">
            <a:avLst/>
          </a:prstGeom>
          <a:solidFill>
            <a:srgbClr val="0078B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 name="图片 1" descr="资源 1"/>
          <p:cNvPicPr>
            <a:picLocks noChangeAspect="1"/>
          </p:cNvPicPr>
          <p:nvPr/>
        </p:nvPicPr>
        <p:blipFill>
          <a:blip r:embed="rId4"/>
          <a:srcRect r="43992"/>
          <a:stretch>
            <a:fillRect/>
          </a:stretch>
        </p:blipFill>
        <p:spPr>
          <a:xfrm>
            <a:off x="701040" y="429895"/>
            <a:ext cx="2954020" cy="936625"/>
          </a:xfrm>
          <a:prstGeom prst="rect">
            <a:avLst/>
          </a:prstGeom>
        </p:spPr>
      </p:pic>
      <p:sp>
        <p:nvSpPr>
          <p:cNvPr id="3" name="文本框 2">
            <a:extLst>
              <a:ext uri="{FF2B5EF4-FFF2-40B4-BE49-F238E27FC236}">
                <a16:creationId xmlns:a16="http://schemas.microsoft.com/office/drawing/2014/main" id="{F0828358-0A87-45CA-9A20-A7C38B01F5F9}"/>
              </a:ext>
            </a:extLst>
          </p:cNvPr>
          <p:cNvSpPr txBox="1"/>
          <p:nvPr/>
        </p:nvSpPr>
        <p:spPr>
          <a:xfrm>
            <a:off x="9609666" y="5545666"/>
            <a:ext cx="1414892" cy="707886"/>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汤家威</a:t>
            </a: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2020.7.13</a:t>
            </a:r>
            <a:endParaRPr lang="zh-CN" altLang="en-US" sz="2000" dirty="0">
              <a:latin typeface="宋体" panose="02010600030101010101" pitchFamily="2" charset="-122"/>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out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right)">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bldLvl="0" animBg="1"/>
      <p:bldP spid="25" grpId="0" bldLvl="0" animBg="1"/>
      <p:bldP spid="26" grpId="0" bldLvl="0" animBg="1"/>
      <p:bldP spid="27" grpId="0" bldLvl="0" animBg="1"/>
      <p:bldP spid="2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None/>
            </a:pPr>
            <a:r>
              <a:rPr lang="zh-CN" altLang="en-US" b="1" dirty="0">
                <a:solidFill>
                  <a:srgbClr val="0078BF"/>
                </a:solidFill>
                <a:latin typeface="微软雅黑" panose="020B0503020204020204" pitchFamily="34" charset="-122"/>
              </a:rPr>
              <a:t>链接预测实验</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17" name="Rectangle 5">
            <a:extLst>
              <a:ext uri="{FF2B5EF4-FFF2-40B4-BE49-F238E27FC236}">
                <a16:creationId xmlns:a16="http://schemas.microsoft.com/office/drawing/2014/main" id="{55D6B25F-4B4C-492C-9289-FDB1BD269C69}"/>
              </a:ext>
            </a:extLst>
          </p:cNvPr>
          <p:cNvSpPr>
            <a:spLocks noChangeArrowheads="1"/>
          </p:cNvSpPr>
          <p:nvPr/>
        </p:nvSpPr>
        <p:spPr bwMode="auto">
          <a:xfrm>
            <a:off x="0" y="-138499"/>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矩形 19">
            <a:extLst>
              <a:ext uri="{FF2B5EF4-FFF2-40B4-BE49-F238E27FC236}">
                <a16:creationId xmlns:a16="http://schemas.microsoft.com/office/drawing/2014/main" id="{C7571A05-4C35-488C-A854-800393D5874A}"/>
              </a:ext>
            </a:extLst>
          </p:cNvPr>
          <p:cNvSpPr/>
          <p:nvPr/>
        </p:nvSpPr>
        <p:spPr>
          <a:xfrm>
            <a:off x="441063" y="5159536"/>
            <a:ext cx="9555193" cy="307777"/>
          </a:xfrm>
          <a:prstGeom prst="rect">
            <a:avLst/>
          </a:prstGeom>
        </p:spPr>
        <p:txBody>
          <a:bodyPr wrap="square">
            <a:spAutoFit/>
          </a:bodyPr>
          <a:lstStyle/>
          <a:p>
            <a:endParaRPr lang="zh-CN" altLang="en-US" sz="1400" dirty="0"/>
          </a:p>
        </p:txBody>
      </p:sp>
      <p:sp>
        <p:nvSpPr>
          <p:cNvPr id="12" name="文本框 2">
            <a:extLst>
              <a:ext uri="{FF2B5EF4-FFF2-40B4-BE49-F238E27FC236}">
                <a16:creationId xmlns:a16="http://schemas.microsoft.com/office/drawing/2014/main" id="{F7A47865-02BB-4DB1-9404-4A648A21CFE8}"/>
              </a:ext>
            </a:extLst>
          </p:cNvPr>
          <p:cNvSpPr txBox="1">
            <a:spLocks noChangeArrowheads="1"/>
          </p:cNvSpPr>
          <p:nvPr/>
        </p:nvSpPr>
        <p:spPr bwMode="auto">
          <a:xfrm>
            <a:off x="2865161" y="1754521"/>
            <a:ext cx="47069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None/>
            </a:pPr>
            <a:r>
              <a:rPr lang="zh-CN" altLang="en-US" sz="2000" b="1" dirty="0">
                <a:latin typeface="微软雅黑" panose="020B0503020204020204" pitchFamily="34" charset="-122"/>
              </a:rPr>
              <a:t>数据集：</a:t>
            </a:r>
            <a:r>
              <a:rPr lang="en-US" altLang="zh-CN" sz="2000" b="1" dirty="0">
                <a:latin typeface="微软雅黑" panose="020B0503020204020204" pitchFamily="34" charset="-122"/>
              </a:rPr>
              <a:t>WN18</a:t>
            </a:r>
            <a:r>
              <a:rPr lang="zh-CN" altLang="en-US" sz="2000" b="1" dirty="0">
                <a:latin typeface="微软雅黑" panose="020B0503020204020204" pitchFamily="34" charset="-122"/>
              </a:rPr>
              <a:t>、</a:t>
            </a:r>
            <a:r>
              <a:rPr lang="en-US" altLang="zh-CN" sz="2000" b="1" dirty="0">
                <a:latin typeface="微软雅黑" panose="020B0503020204020204" pitchFamily="34" charset="-122"/>
              </a:rPr>
              <a:t>FB15K</a:t>
            </a:r>
            <a:r>
              <a:rPr lang="zh-CN" altLang="en-US" sz="2000" b="1" dirty="0">
                <a:latin typeface="微软雅黑" panose="020B0503020204020204" pitchFamily="34" charset="-122"/>
              </a:rPr>
              <a:t>和</a:t>
            </a:r>
            <a:r>
              <a:rPr lang="en-US" altLang="zh-CN" sz="2000" b="1" dirty="0">
                <a:latin typeface="微软雅黑" panose="020B0503020204020204" pitchFamily="34" charset="-122"/>
              </a:rPr>
              <a:t>FB15k-237</a:t>
            </a:r>
            <a:endParaRPr lang="zh-CN" altLang="en-US" sz="2000" b="1" dirty="0">
              <a:latin typeface="微软雅黑" panose="020B0503020204020204" pitchFamily="34" charset="-122"/>
            </a:endParaRPr>
          </a:p>
        </p:txBody>
      </p:sp>
      <p:pic>
        <p:nvPicPr>
          <p:cNvPr id="6" name="图片 5">
            <a:extLst>
              <a:ext uri="{FF2B5EF4-FFF2-40B4-BE49-F238E27FC236}">
                <a16:creationId xmlns:a16="http://schemas.microsoft.com/office/drawing/2014/main" id="{05F601C7-81D0-465F-B760-FF9EF256C1F6}"/>
              </a:ext>
            </a:extLst>
          </p:cNvPr>
          <p:cNvPicPr>
            <a:picLocks noChangeAspect="1"/>
          </p:cNvPicPr>
          <p:nvPr/>
        </p:nvPicPr>
        <p:blipFill>
          <a:blip r:embed="rId5"/>
          <a:stretch>
            <a:fillRect/>
          </a:stretch>
        </p:blipFill>
        <p:spPr>
          <a:xfrm>
            <a:off x="1082887" y="2493240"/>
            <a:ext cx="8271543" cy="3312682"/>
          </a:xfrm>
          <a:prstGeom prst="rect">
            <a:avLst/>
          </a:prstGeom>
        </p:spPr>
      </p:pic>
    </p:spTree>
    <p:custDataLst>
      <p:tags r:id="rId1"/>
    </p:custDataLst>
    <p:extLst>
      <p:ext uri="{BB962C8B-B14F-4D97-AF65-F5344CB8AC3E}">
        <p14:creationId xmlns:p14="http://schemas.microsoft.com/office/powerpoint/2010/main" val="15605172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out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两种评价方法</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13" name="文本框 12">
            <a:extLst>
              <a:ext uri="{FF2B5EF4-FFF2-40B4-BE49-F238E27FC236}">
                <a16:creationId xmlns:a16="http://schemas.microsoft.com/office/drawing/2014/main" id="{5E4A5D84-0A94-4F69-BF00-D0A9FF1DBEB1}"/>
              </a:ext>
            </a:extLst>
          </p:cNvPr>
          <p:cNvSpPr txBox="1"/>
          <p:nvPr/>
        </p:nvSpPr>
        <p:spPr>
          <a:xfrm>
            <a:off x="361617" y="1443841"/>
            <a:ext cx="5175849" cy="4247317"/>
          </a:xfrm>
          <a:prstGeom prst="rect">
            <a:avLst/>
          </a:prstGeom>
          <a:noFill/>
        </p:spPr>
        <p:txBody>
          <a:bodyPr wrap="square" rtlCol="0">
            <a:spAutoFit/>
          </a:bodyPr>
          <a:lstStyle/>
          <a:p>
            <a:r>
              <a:rPr lang="en-US" altLang="zh-CN" dirty="0" err="1"/>
              <a:t>hit@N</a:t>
            </a:r>
            <a:r>
              <a:rPr lang="en-US" altLang="zh-CN" dirty="0"/>
              <a:t>:</a:t>
            </a:r>
          </a:p>
          <a:p>
            <a:r>
              <a:rPr lang="zh-CN" altLang="en-US" dirty="0"/>
              <a:t>对于一个三元组（</a:t>
            </a:r>
            <a:r>
              <a:rPr lang="en-US" altLang="zh-CN" dirty="0" err="1"/>
              <a:t>s,r,o</a:t>
            </a:r>
            <a:r>
              <a:rPr lang="zh-CN" altLang="en-US" dirty="0"/>
              <a:t>），将实体</a:t>
            </a:r>
            <a:r>
              <a:rPr lang="en-US" altLang="zh-CN" dirty="0"/>
              <a:t>s</a:t>
            </a:r>
            <a:r>
              <a:rPr lang="zh-CN" altLang="en-US" dirty="0"/>
              <a:t>或</a:t>
            </a:r>
            <a:r>
              <a:rPr lang="en-US" altLang="zh-CN" dirty="0"/>
              <a:t>o</a:t>
            </a:r>
            <a:r>
              <a:rPr lang="zh-CN" altLang="en-US" dirty="0"/>
              <a:t>替换成任意一种其他的实体（共n-1个，保持另一个实体以及关系</a:t>
            </a:r>
            <a:r>
              <a:rPr lang="en-US" altLang="zh-CN" dirty="0"/>
              <a:t>r</a:t>
            </a:r>
            <a:r>
              <a:rPr lang="zh-CN" altLang="en-US" dirty="0"/>
              <a:t>不变，只变其中一个实体），这样可以得到（n-1）个新的关系三元组，然后我们对这些三元组进行评分，将这n-1个三元组按照评分从高到低排列。</a:t>
            </a:r>
            <a:endParaRPr lang="en-US" altLang="zh-CN" dirty="0"/>
          </a:p>
          <a:p>
            <a:r>
              <a:rPr lang="zh-CN" altLang="en-US" dirty="0"/>
              <a:t>hit@</a:t>
            </a:r>
            <a:r>
              <a:rPr lang="en-US" altLang="zh-CN" dirty="0"/>
              <a:t>N</a:t>
            </a:r>
            <a:r>
              <a:rPr lang="zh-CN" altLang="en-US" dirty="0"/>
              <a:t>就是指在这个排好序的n-1元素中，我们从第一个开始遍历，看从第一个到第</a:t>
            </a:r>
            <a:r>
              <a:rPr lang="en-US" altLang="zh-CN" dirty="0"/>
              <a:t>N</a:t>
            </a:r>
            <a:r>
              <a:rPr lang="zh-CN" altLang="en-US" dirty="0"/>
              <a:t>个是否能够遇到正确的三元组。</a:t>
            </a:r>
            <a:endParaRPr lang="en-US" altLang="zh-CN" dirty="0"/>
          </a:p>
          <a:p>
            <a:r>
              <a:rPr lang="zh-CN" altLang="en-US" dirty="0"/>
              <a:t>hit@</a:t>
            </a:r>
            <a:r>
              <a:rPr lang="en-US" altLang="zh-CN" dirty="0"/>
              <a:t>N</a:t>
            </a:r>
            <a:r>
              <a:rPr lang="zh-CN" altLang="en-US" dirty="0"/>
              <a:t>的意义在于表示算法能够正确表示三元组关系的能力（在hit@1中，要求第一个就是对的，而在hit@10里 ，不要求第一个才是对的，能做到前十有对的就可以了）</a:t>
            </a:r>
          </a:p>
          <a:p>
            <a:endParaRPr lang="zh-CN" altLang="en-US" dirty="0"/>
          </a:p>
        </p:txBody>
      </p:sp>
      <p:sp>
        <p:nvSpPr>
          <p:cNvPr id="15" name="矩形 14">
            <a:extLst>
              <a:ext uri="{FF2B5EF4-FFF2-40B4-BE49-F238E27FC236}">
                <a16:creationId xmlns:a16="http://schemas.microsoft.com/office/drawing/2014/main" id="{565948CA-B3E1-4997-838D-F99DF970C9BF}"/>
              </a:ext>
            </a:extLst>
          </p:cNvPr>
          <p:cNvSpPr/>
          <p:nvPr/>
        </p:nvSpPr>
        <p:spPr>
          <a:xfrm>
            <a:off x="6434613" y="1443841"/>
            <a:ext cx="4986760" cy="1477328"/>
          </a:xfrm>
          <a:prstGeom prst="rect">
            <a:avLst/>
          </a:prstGeom>
        </p:spPr>
        <p:txBody>
          <a:bodyPr wrap="square">
            <a:spAutoFit/>
          </a:bodyPr>
          <a:lstStyle/>
          <a:p>
            <a:r>
              <a:rPr lang="en-US" altLang="zh-CN" dirty="0"/>
              <a:t>MRR(Mean Reciprocal Rank):</a:t>
            </a:r>
          </a:p>
          <a:p>
            <a:r>
              <a:rPr lang="zh-CN" altLang="en-US" dirty="0"/>
              <a:t>是一个国际上通用的对搜索算法进行评价的机制，即第一个结果匹配，分数为</a:t>
            </a:r>
            <a:r>
              <a:rPr lang="en-US" altLang="zh-CN" dirty="0"/>
              <a:t>1</a:t>
            </a:r>
            <a:r>
              <a:rPr lang="zh-CN" altLang="en-US" dirty="0"/>
              <a:t>，第二个匹配分数为</a:t>
            </a:r>
            <a:r>
              <a:rPr lang="en-US" altLang="zh-CN" dirty="0"/>
              <a:t>1/2</a:t>
            </a:r>
            <a:r>
              <a:rPr lang="zh-CN" altLang="en-US" dirty="0"/>
              <a:t>，第</a:t>
            </a:r>
            <a:r>
              <a:rPr lang="en-US" altLang="zh-CN" dirty="0"/>
              <a:t>n</a:t>
            </a:r>
            <a:r>
              <a:rPr lang="zh-CN" altLang="en-US" dirty="0"/>
              <a:t>个匹配分数为</a:t>
            </a:r>
            <a:r>
              <a:rPr lang="en-US" altLang="zh-CN" dirty="0"/>
              <a:t>1/n</a:t>
            </a:r>
            <a:r>
              <a:rPr lang="zh-CN" altLang="en-US" dirty="0"/>
              <a:t>，如果没有匹配的句子分数为</a:t>
            </a:r>
            <a:r>
              <a:rPr lang="en-US" altLang="zh-CN" dirty="0"/>
              <a:t>0</a:t>
            </a:r>
            <a:r>
              <a:rPr lang="zh-CN" altLang="en-US" dirty="0"/>
              <a:t>。最终的分数为所有得分之和。</a:t>
            </a:r>
          </a:p>
        </p:txBody>
      </p:sp>
    </p:spTree>
    <p:custDataLst>
      <p:tags r:id="rId1"/>
    </p:custDataLst>
    <p:extLst>
      <p:ext uri="{BB962C8B-B14F-4D97-AF65-F5344CB8AC3E}">
        <p14:creationId xmlns:p14="http://schemas.microsoft.com/office/powerpoint/2010/main" val="39498386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None/>
            </a:pPr>
            <a:r>
              <a:rPr lang="zh-CN" altLang="en-US" b="1" dirty="0">
                <a:solidFill>
                  <a:srgbClr val="0078BF"/>
                </a:solidFill>
                <a:latin typeface="微软雅黑" panose="020B0503020204020204" pitchFamily="34" charset="-122"/>
              </a:rPr>
              <a:t>链接预测实验</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17" name="Rectangle 5">
            <a:extLst>
              <a:ext uri="{FF2B5EF4-FFF2-40B4-BE49-F238E27FC236}">
                <a16:creationId xmlns:a16="http://schemas.microsoft.com/office/drawing/2014/main" id="{55D6B25F-4B4C-492C-9289-FDB1BD269C69}"/>
              </a:ext>
            </a:extLst>
          </p:cNvPr>
          <p:cNvSpPr>
            <a:spLocks noChangeArrowheads="1"/>
          </p:cNvSpPr>
          <p:nvPr/>
        </p:nvSpPr>
        <p:spPr bwMode="auto">
          <a:xfrm>
            <a:off x="0" y="-138499"/>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矩形 19">
            <a:extLst>
              <a:ext uri="{FF2B5EF4-FFF2-40B4-BE49-F238E27FC236}">
                <a16:creationId xmlns:a16="http://schemas.microsoft.com/office/drawing/2014/main" id="{C7571A05-4C35-488C-A854-800393D5874A}"/>
              </a:ext>
            </a:extLst>
          </p:cNvPr>
          <p:cNvSpPr/>
          <p:nvPr/>
        </p:nvSpPr>
        <p:spPr>
          <a:xfrm>
            <a:off x="441063" y="5159536"/>
            <a:ext cx="9555193" cy="307777"/>
          </a:xfrm>
          <a:prstGeom prst="rect">
            <a:avLst/>
          </a:prstGeom>
        </p:spPr>
        <p:txBody>
          <a:bodyPr wrap="square">
            <a:spAutoFit/>
          </a:bodyPr>
          <a:lstStyle/>
          <a:p>
            <a:endParaRPr lang="zh-CN" altLang="en-US" sz="1400" dirty="0"/>
          </a:p>
        </p:txBody>
      </p:sp>
      <p:sp>
        <p:nvSpPr>
          <p:cNvPr id="12" name="文本框 2">
            <a:extLst>
              <a:ext uri="{FF2B5EF4-FFF2-40B4-BE49-F238E27FC236}">
                <a16:creationId xmlns:a16="http://schemas.microsoft.com/office/drawing/2014/main" id="{F7A47865-02BB-4DB1-9404-4A648A21CFE8}"/>
              </a:ext>
            </a:extLst>
          </p:cNvPr>
          <p:cNvSpPr txBox="1">
            <a:spLocks noChangeArrowheads="1"/>
          </p:cNvSpPr>
          <p:nvPr/>
        </p:nvSpPr>
        <p:spPr bwMode="auto">
          <a:xfrm>
            <a:off x="3666241" y="1051713"/>
            <a:ext cx="38603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None/>
            </a:pPr>
            <a:r>
              <a:rPr lang="zh-CN" altLang="en-US" sz="2000" b="1" dirty="0">
                <a:latin typeface="微软雅黑" panose="020B0503020204020204" pitchFamily="34" charset="-122"/>
              </a:rPr>
              <a:t>数据集</a:t>
            </a:r>
            <a:r>
              <a:rPr lang="en-US" altLang="zh-CN" sz="2000" b="1" dirty="0">
                <a:latin typeface="微软雅黑" panose="020B0503020204020204" pitchFamily="34" charset="-122"/>
              </a:rPr>
              <a:t>WN18</a:t>
            </a:r>
            <a:r>
              <a:rPr lang="zh-CN" altLang="en-US" sz="2000" b="1" dirty="0">
                <a:latin typeface="微软雅黑" panose="020B0503020204020204" pitchFamily="34" charset="-122"/>
              </a:rPr>
              <a:t>和</a:t>
            </a:r>
            <a:r>
              <a:rPr lang="en-US" altLang="zh-CN" sz="2000" b="1" dirty="0">
                <a:latin typeface="微软雅黑" panose="020B0503020204020204" pitchFamily="34" charset="-122"/>
              </a:rPr>
              <a:t>FB15K</a:t>
            </a:r>
            <a:r>
              <a:rPr lang="zh-CN" altLang="en-US" sz="2000" b="1" dirty="0">
                <a:latin typeface="微软雅黑" panose="020B0503020204020204" pitchFamily="34" charset="-122"/>
              </a:rPr>
              <a:t>上的结果</a:t>
            </a:r>
          </a:p>
        </p:txBody>
      </p:sp>
      <p:pic>
        <p:nvPicPr>
          <p:cNvPr id="2" name="图片 1">
            <a:extLst>
              <a:ext uri="{FF2B5EF4-FFF2-40B4-BE49-F238E27FC236}">
                <a16:creationId xmlns:a16="http://schemas.microsoft.com/office/drawing/2014/main" id="{A0E7EDA9-F473-47C9-802D-89FFF6D9CB19}"/>
              </a:ext>
            </a:extLst>
          </p:cNvPr>
          <p:cNvPicPr>
            <a:picLocks noChangeAspect="1"/>
          </p:cNvPicPr>
          <p:nvPr/>
        </p:nvPicPr>
        <p:blipFill>
          <a:blip r:embed="rId5"/>
          <a:stretch>
            <a:fillRect/>
          </a:stretch>
        </p:blipFill>
        <p:spPr>
          <a:xfrm>
            <a:off x="809297" y="1565848"/>
            <a:ext cx="9810066" cy="3726304"/>
          </a:xfrm>
          <a:prstGeom prst="rect">
            <a:avLst/>
          </a:prstGeom>
        </p:spPr>
      </p:pic>
      <p:sp>
        <p:nvSpPr>
          <p:cNvPr id="4" name="矩形 3">
            <a:extLst>
              <a:ext uri="{FF2B5EF4-FFF2-40B4-BE49-F238E27FC236}">
                <a16:creationId xmlns:a16="http://schemas.microsoft.com/office/drawing/2014/main" id="{AD930A9B-A534-41FC-B43F-E0493C9A556D}"/>
              </a:ext>
            </a:extLst>
          </p:cNvPr>
          <p:cNvSpPr/>
          <p:nvPr/>
        </p:nvSpPr>
        <p:spPr>
          <a:xfrm>
            <a:off x="809297" y="5344622"/>
            <a:ext cx="6096000" cy="923330"/>
          </a:xfrm>
          <a:prstGeom prst="rect">
            <a:avLst/>
          </a:prstGeom>
        </p:spPr>
        <p:txBody>
          <a:bodyPr>
            <a:spAutoFit/>
          </a:bodyPr>
          <a:lstStyle/>
          <a:p>
            <a:r>
              <a:rPr lang="en-US" altLang="zh-CN" dirty="0">
                <a:latin typeface="NimbusRomNo9L-Regu"/>
              </a:rPr>
              <a:t>1</a:t>
            </a:r>
            <a:r>
              <a:rPr lang="zh-CN" altLang="en-US" dirty="0">
                <a:latin typeface="NimbusRomNo9L-Regu"/>
              </a:rPr>
              <a:t>、其中，</a:t>
            </a:r>
            <a:r>
              <a:rPr lang="en-US" altLang="zh-CN" dirty="0">
                <a:latin typeface="NimbusRomNo9L-Regu"/>
              </a:rPr>
              <a:t>R-GCN +</a:t>
            </a:r>
            <a:r>
              <a:rPr lang="zh-CN" altLang="en-US" dirty="0">
                <a:latin typeface="NimbusRomNo9L-Regu"/>
              </a:rPr>
              <a:t>就是前面提到的</a:t>
            </a:r>
            <a:r>
              <a:rPr lang="en-US" altLang="zh-CN" dirty="0">
                <a:latin typeface="NimbusRomNo9L-Regu"/>
              </a:rPr>
              <a:t>R-GCN</a:t>
            </a:r>
            <a:r>
              <a:rPr lang="zh-CN" altLang="en-US" dirty="0">
                <a:latin typeface="NimbusRomNo9L-Regu"/>
              </a:rPr>
              <a:t>与</a:t>
            </a:r>
            <a:r>
              <a:rPr lang="en-US" altLang="zh-CN" dirty="0" err="1">
                <a:latin typeface="NimbusRomNo9L-Regu"/>
              </a:rPr>
              <a:t>DistMult</a:t>
            </a:r>
            <a:r>
              <a:rPr lang="zh-CN" altLang="en-US" dirty="0">
                <a:latin typeface="NimbusRomNo9L-Regu"/>
              </a:rPr>
              <a:t>的组合模型。</a:t>
            </a:r>
            <a:endParaRPr lang="en-US" altLang="zh-CN" dirty="0">
              <a:latin typeface="NimbusRomNo9L-Regu"/>
            </a:endParaRPr>
          </a:p>
          <a:p>
            <a:r>
              <a:rPr lang="en-US" altLang="zh-CN" dirty="0">
                <a:latin typeface="NimbusRomNo9L-Regu"/>
              </a:rPr>
              <a:t>2</a:t>
            </a:r>
            <a:r>
              <a:rPr lang="zh-CN" altLang="en-US" dirty="0">
                <a:latin typeface="NimbusRomNo9L-Regu"/>
              </a:rPr>
              <a:t>、*和**是分别取自其他两篇论文中的结果。</a:t>
            </a:r>
            <a:endParaRPr lang="en-US" altLang="zh-CN" dirty="0">
              <a:latin typeface="AdobeSongStd-Light"/>
            </a:endParaRPr>
          </a:p>
        </p:txBody>
      </p:sp>
      <p:sp>
        <p:nvSpPr>
          <p:cNvPr id="5" name="文本框 4">
            <a:extLst>
              <a:ext uri="{FF2B5EF4-FFF2-40B4-BE49-F238E27FC236}">
                <a16:creationId xmlns:a16="http://schemas.microsoft.com/office/drawing/2014/main" id="{A33B4C28-B229-4660-9107-B23F12BF7309}"/>
              </a:ext>
            </a:extLst>
          </p:cNvPr>
          <p:cNvSpPr txBox="1"/>
          <p:nvPr/>
        </p:nvSpPr>
        <p:spPr>
          <a:xfrm>
            <a:off x="7366958" y="5341301"/>
            <a:ext cx="4710023" cy="1477328"/>
          </a:xfrm>
          <a:prstGeom prst="rect">
            <a:avLst/>
          </a:prstGeom>
          <a:noFill/>
        </p:spPr>
        <p:txBody>
          <a:bodyPr wrap="square" rtlCol="0">
            <a:spAutoFit/>
          </a:bodyPr>
          <a:lstStyle/>
          <a:p>
            <a:r>
              <a:rPr lang="zh-CN" altLang="en-US" dirty="0"/>
              <a:t>在</a:t>
            </a:r>
            <a:r>
              <a:rPr lang="en-US" altLang="zh-CN" dirty="0"/>
              <a:t>FB15k</a:t>
            </a:r>
            <a:r>
              <a:rPr lang="zh-CN" altLang="en-US" dirty="0"/>
              <a:t>数据集上</a:t>
            </a:r>
            <a:r>
              <a:rPr lang="en-US" altLang="zh-CN" dirty="0"/>
              <a:t>R-GCN+</a:t>
            </a:r>
            <a:r>
              <a:rPr lang="zh-CN" altLang="en-US" dirty="0"/>
              <a:t>模型明显优于其他模型，而在</a:t>
            </a:r>
            <a:r>
              <a:rPr lang="en-US" altLang="zh-CN" dirty="0"/>
              <a:t>WN18</a:t>
            </a:r>
            <a:r>
              <a:rPr lang="zh-CN" altLang="en-US" dirty="0"/>
              <a:t>模型上，</a:t>
            </a:r>
            <a:r>
              <a:rPr lang="en-US" altLang="zh-CN" dirty="0" err="1"/>
              <a:t>ComplEx</a:t>
            </a:r>
            <a:r>
              <a:rPr lang="zh-CN" altLang="en-US" dirty="0"/>
              <a:t>模型相对而言更好一些，论文作者也提到如果将</a:t>
            </a:r>
            <a:r>
              <a:rPr lang="en-US" altLang="zh-CN" dirty="0"/>
              <a:t>R-GCN</a:t>
            </a:r>
            <a:r>
              <a:rPr lang="zh-CN" altLang="en-US" dirty="0"/>
              <a:t>和</a:t>
            </a:r>
            <a:r>
              <a:rPr lang="en-US" altLang="zh-CN" dirty="0" err="1"/>
              <a:t>ComplEx</a:t>
            </a:r>
            <a:r>
              <a:rPr lang="zh-CN" altLang="en-US" dirty="0"/>
              <a:t>进行组合可能会取得不错的效果，也许可以作为未来的一个研究方向。</a:t>
            </a:r>
            <a:endParaRPr lang="en-US" altLang="zh-CN" dirty="0"/>
          </a:p>
        </p:txBody>
      </p:sp>
    </p:spTree>
    <p:custDataLst>
      <p:tags r:id="rId1"/>
    </p:custDataLst>
    <p:extLst>
      <p:ext uri="{BB962C8B-B14F-4D97-AF65-F5344CB8AC3E}">
        <p14:creationId xmlns:p14="http://schemas.microsoft.com/office/powerpoint/2010/main" val="26378205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out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None/>
            </a:pPr>
            <a:r>
              <a:rPr lang="zh-CN" altLang="en-US" b="1" dirty="0">
                <a:solidFill>
                  <a:srgbClr val="0078BF"/>
                </a:solidFill>
                <a:latin typeface="微软雅黑" panose="020B0503020204020204" pitchFamily="34" charset="-122"/>
              </a:rPr>
              <a:t>链接预测实验</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17" name="Rectangle 5">
            <a:extLst>
              <a:ext uri="{FF2B5EF4-FFF2-40B4-BE49-F238E27FC236}">
                <a16:creationId xmlns:a16="http://schemas.microsoft.com/office/drawing/2014/main" id="{55D6B25F-4B4C-492C-9289-FDB1BD269C69}"/>
              </a:ext>
            </a:extLst>
          </p:cNvPr>
          <p:cNvSpPr>
            <a:spLocks noChangeArrowheads="1"/>
          </p:cNvSpPr>
          <p:nvPr/>
        </p:nvSpPr>
        <p:spPr bwMode="auto">
          <a:xfrm>
            <a:off x="0" y="-138499"/>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矩形 19">
            <a:extLst>
              <a:ext uri="{FF2B5EF4-FFF2-40B4-BE49-F238E27FC236}">
                <a16:creationId xmlns:a16="http://schemas.microsoft.com/office/drawing/2014/main" id="{C7571A05-4C35-488C-A854-800393D5874A}"/>
              </a:ext>
            </a:extLst>
          </p:cNvPr>
          <p:cNvSpPr/>
          <p:nvPr/>
        </p:nvSpPr>
        <p:spPr>
          <a:xfrm>
            <a:off x="441063" y="5159536"/>
            <a:ext cx="9555193" cy="307777"/>
          </a:xfrm>
          <a:prstGeom prst="rect">
            <a:avLst/>
          </a:prstGeom>
        </p:spPr>
        <p:txBody>
          <a:bodyPr wrap="square">
            <a:spAutoFit/>
          </a:bodyPr>
          <a:lstStyle/>
          <a:p>
            <a:endParaRPr lang="zh-CN" altLang="en-US" sz="1400" dirty="0"/>
          </a:p>
        </p:txBody>
      </p:sp>
      <p:sp>
        <p:nvSpPr>
          <p:cNvPr id="12" name="文本框 2">
            <a:extLst>
              <a:ext uri="{FF2B5EF4-FFF2-40B4-BE49-F238E27FC236}">
                <a16:creationId xmlns:a16="http://schemas.microsoft.com/office/drawing/2014/main" id="{F7A47865-02BB-4DB1-9404-4A648A21CFE8}"/>
              </a:ext>
            </a:extLst>
          </p:cNvPr>
          <p:cNvSpPr txBox="1">
            <a:spLocks noChangeArrowheads="1"/>
          </p:cNvSpPr>
          <p:nvPr/>
        </p:nvSpPr>
        <p:spPr bwMode="auto">
          <a:xfrm>
            <a:off x="3816857" y="1190632"/>
            <a:ext cx="3339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None/>
            </a:pPr>
            <a:r>
              <a:rPr lang="zh-CN" altLang="en-US" sz="2000" b="1" dirty="0">
                <a:latin typeface="微软雅黑" panose="020B0503020204020204" pitchFamily="34" charset="-122"/>
              </a:rPr>
              <a:t>数据集</a:t>
            </a:r>
            <a:r>
              <a:rPr lang="en-US" altLang="zh-CN" sz="2000" b="1" dirty="0">
                <a:latin typeface="微软雅黑" panose="020B0503020204020204" pitchFamily="34" charset="-122"/>
              </a:rPr>
              <a:t>FB15k-237</a:t>
            </a:r>
            <a:r>
              <a:rPr lang="zh-CN" altLang="en-US" sz="2000" b="1" dirty="0">
                <a:latin typeface="微软雅黑" panose="020B0503020204020204" pitchFamily="34" charset="-122"/>
              </a:rPr>
              <a:t>上的结果</a:t>
            </a:r>
          </a:p>
        </p:txBody>
      </p:sp>
      <p:pic>
        <p:nvPicPr>
          <p:cNvPr id="5" name="图片 4">
            <a:extLst>
              <a:ext uri="{FF2B5EF4-FFF2-40B4-BE49-F238E27FC236}">
                <a16:creationId xmlns:a16="http://schemas.microsoft.com/office/drawing/2014/main" id="{59D84858-A1F4-4812-932E-FEBE2A64411D}"/>
              </a:ext>
            </a:extLst>
          </p:cNvPr>
          <p:cNvPicPr>
            <a:picLocks noChangeAspect="1"/>
          </p:cNvPicPr>
          <p:nvPr/>
        </p:nvPicPr>
        <p:blipFill>
          <a:blip r:embed="rId5"/>
          <a:stretch>
            <a:fillRect/>
          </a:stretch>
        </p:blipFill>
        <p:spPr>
          <a:xfrm>
            <a:off x="2655308" y="1590742"/>
            <a:ext cx="5987126" cy="3683355"/>
          </a:xfrm>
          <a:prstGeom prst="rect">
            <a:avLst/>
          </a:prstGeom>
        </p:spPr>
      </p:pic>
      <p:sp>
        <p:nvSpPr>
          <p:cNvPr id="2" name="文本框 1">
            <a:extLst>
              <a:ext uri="{FF2B5EF4-FFF2-40B4-BE49-F238E27FC236}">
                <a16:creationId xmlns:a16="http://schemas.microsoft.com/office/drawing/2014/main" id="{5EBEEA60-E796-4646-A962-2CDF4B5BBBFD}"/>
              </a:ext>
            </a:extLst>
          </p:cNvPr>
          <p:cNvSpPr txBox="1"/>
          <p:nvPr/>
        </p:nvSpPr>
        <p:spPr>
          <a:xfrm>
            <a:off x="9002109" y="1954924"/>
            <a:ext cx="2816079" cy="923330"/>
          </a:xfrm>
          <a:prstGeom prst="rect">
            <a:avLst/>
          </a:prstGeom>
          <a:noFill/>
        </p:spPr>
        <p:txBody>
          <a:bodyPr wrap="square" rtlCol="0">
            <a:spAutoFit/>
          </a:bodyPr>
          <a:lstStyle/>
          <a:p>
            <a:r>
              <a:rPr lang="zh-CN" altLang="en-US" dirty="0"/>
              <a:t>该数据集是对</a:t>
            </a:r>
            <a:r>
              <a:rPr lang="en-US" altLang="zh-CN" dirty="0"/>
              <a:t>FB15k</a:t>
            </a:r>
            <a:r>
              <a:rPr lang="zh-CN" altLang="en-US" dirty="0"/>
              <a:t>进行优化后的数据集，删除了数据集中的逆关系对。</a:t>
            </a:r>
          </a:p>
        </p:txBody>
      </p:sp>
      <p:sp>
        <p:nvSpPr>
          <p:cNvPr id="4" name="文本框 3">
            <a:extLst>
              <a:ext uri="{FF2B5EF4-FFF2-40B4-BE49-F238E27FC236}">
                <a16:creationId xmlns:a16="http://schemas.microsoft.com/office/drawing/2014/main" id="{1FA20FA5-306D-41AC-8B2F-D6CDB359EA8E}"/>
              </a:ext>
            </a:extLst>
          </p:cNvPr>
          <p:cNvSpPr txBox="1"/>
          <p:nvPr/>
        </p:nvSpPr>
        <p:spPr>
          <a:xfrm>
            <a:off x="2932386" y="5738648"/>
            <a:ext cx="5892437" cy="646331"/>
          </a:xfrm>
          <a:prstGeom prst="rect">
            <a:avLst/>
          </a:prstGeom>
          <a:noFill/>
        </p:spPr>
        <p:txBody>
          <a:bodyPr wrap="square" rtlCol="0">
            <a:spAutoFit/>
          </a:bodyPr>
          <a:lstStyle/>
          <a:p>
            <a:r>
              <a:rPr lang="en-US" altLang="zh-CN" dirty="0"/>
              <a:t>R-GCN</a:t>
            </a:r>
            <a:r>
              <a:rPr lang="zh-CN" altLang="en-US" dirty="0"/>
              <a:t>和</a:t>
            </a:r>
            <a:r>
              <a:rPr lang="en-US" altLang="zh-CN" dirty="0"/>
              <a:t>R-GCN+</a:t>
            </a:r>
            <a:r>
              <a:rPr lang="zh-CN" altLang="en-US" dirty="0"/>
              <a:t>的表现比较相近，均优于其他模型。</a:t>
            </a:r>
            <a:endParaRPr lang="en-US" altLang="zh-CN" dirty="0"/>
          </a:p>
          <a:p>
            <a:r>
              <a:rPr lang="zh-CN" altLang="en-US" dirty="0"/>
              <a:t>说明在删除了逆关系对的数据集上，</a:t>
            </a:r>
            <a:r>
              <a:rPr lang="en-US" altLang="zh-CN" dirty="0"/>
              <a:t>RGCN</a:t>
            </a:r>
            <a:r>
              <a:rPr lang="zh-CN" altLang="en-US" dirty="0"/>
              <a:t>表现十分优异。</a:t>
            </a:r>
          </a:p>
        </p:txBody>
      </p:sp>
    </p:spTree>
    <p:custDataLst>
      <p:tags r:id="rId1"/>
    </p:custDataLst>
    <p:extLst>
      <p:ext uri="{BB962C8B-B14F-4D97-AF65-F5344CB8AC3E}">
        <p14:creationId xmlns:p14="http://schemas.microsoft.com/office/powerpoint/2010/main" val="11587249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out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None/>
            </a:pPr>
            <a:r>
              <a:rPr lang="zh-CN" altLang="en-US" b="1" dirty="0">
                <a:solidFill>
                  <a:srgbClr val="0078BF"/>
                </a:solidFill>
                <a:latin typeface="微软雅黑" panose="020B0503020204020204" pitchFamily="34" charset="-122"/>
              </a:rPr>
              <a:t>结论</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17" name="Rectangle 5">
            <a:extLst>
              <a:ext uri="{FF2B5EF4-FFF2-40B4-BE49-F238E27FC236}">
                <a16:creationId xmlns:a16="http://schemas.microsoft.com/office/drawing/2014/main" id="{55D6B25F-4B4C-492C-9289-FDB1BD269C69}"/>
              </a:ext>
            </a:extLst>
          </p:cNvPr>
          <p:cNvSpPr>
            <a:spLocks noChangeArrowheads="1"/>
          </p:cNvSpPr>
          <p:nvPr/>
        </p:nvSpPr>
        <p:spPr bwMode="auto">
          <a:xfrm>
            <a:off x="0" y="-138499"/>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矩形 19">
            <a:extLst>
              <a:ext uri="{FF2B5EF4-FFF2-40B4-BE49-F238E27FC236}">
                <a16:creationId xmlns:a16="http://schemas.microsoft.com/office/drawing/2014/main" id="{C7571A05-4C35-488C-A854-800393D5874A}"/>
              </a:ext>
            </a:extLst>
          </p:cNvPr>
          <p:cNvSpPr/>
          <p:nvPr/>
        </p:nvSpPr>
        <p:spPr>
          <a:xfrm>
            <a:off x="441063" y="5159536"/>
            <a:ext cx="9555193" cy="307777"/>
          </a:xfrm>
          <a:prstGeom prst="rect">
            <a:avLst/>
          </a:prstGeom>
        </p:spPr>
        <p:txBody>
          <a:bodyPr wrap="square">
            <a:spAutoFit/>
          </a:bodyPr>
          <a:lstStyle/>
          <a:p>
            <a:endParaRPr lang="zh-CN" altLang="en-US" sz="1400" dirty="0"/>
          </a:p>
        </p:txBody>
      </p:sp>
      <p:sp>
        <p:nvSpPr>
          <p:cNvPr id="6" name="矩形 5">
            <a:extLst>
              <a:ext uri="{FF2B5EF4-FFF2-40B4-BE49-F238E27FC236}">
                <a16:creationId xmlns:a16="http://schemas.microsoft.com/office/drawing/2014/main" id="{ED72EAAC-5B0F-4CCC-9B1E-EE1D0BFD5181}"/>
              </a:ext>
            </a:extLst>
          </p:cNvPr>
          <p:cNvSpPr/>
          <p:nvPr/>
        </p:nvSpPr>
        <p:spPr>
          <a:xfrm>
            <a:off x="361617" y="1746849"/>
            <a:ext cx="7880379" cy="1477328"/>
          </a:xfrm>
          <a:prstGeom prst="rect">
            <a:avLst/>
          </a:prstGeom>
        </p:spPr>
        <p:txBody>
          <a:bodyPr wrap="square">
            <a:spAutoFit/>
          </a:bodyPr>
          <a:lstStyle/>
          <a:p>
            <a:r>
              <a:rPr lang="zh-CN" altLang="en-US" dirty="0"/>
              <a:t>这篇论文应用的主要贡献在于证明了</a:t>
            </a:r>
            <a:r>
              <a:rPr lang="en-US" altLang="zh-CN" dirty="0"/>
              <a:t>GCN</a:t>
            </a:r>
            <a:r>
              <a:rPr lang="zh-CN" altLang="en-US" dirty="0"/>
              <a:t>框架可以应用于关系数据建模，并且尤其适用于高度多关系数据特征的知识库中。论文中将</a:t>
            </a:r>
            <a:r>
              <a:rPr lang="en-US" altLang="zh-CN" dirty="0"/>
              <a:t>R-GCN</a:t>
            </a:r>
            <a:r>
              <a:rPr lang="zh-CN" altLang="en-US" dirty="0"/>
              <a:t>模型应用于知识库中实体分类和链接预测两项任务，并通过实验验证了</a:t>
            </a:r>
            <a:r>
              <a:rPr lang="en-US" altLang="zh-CN" dirty="0"/>
              <a:t>R-GCN</a:t>
            </a:r>
            <a:r>
              <a:rPr lang="zh-CN" altLang="en-US" dirty="0"/>
              <a:t>模型的优越性。同时作者还提出进一步提高模型精确度的可能方法：也就是将</a:t>
            </a:r>
            <a:r>
              <a:rPr lang="en-US" altLang="zh-CN" dirty="0"/>
              <a:t>R-GCN</a:t>
            </a:r>
            <a:r>
              <a:rPr lang="zh-CN" altLang="en-US" dirty="0"/>
              <a:t>模型与其他模型组合使用。</a:t>
            </a:r>
            <a:endParaRPr lang="en-US" altLang="zh-CN" dirty="0"/>
          </a:p>
        </p:txBody>
      </p:sp>
    </p:spTree>
    <p:custDataLst>
      <p:tags r:id="rId1"/>
    </p:custDataLst>
    <p:extLst>
      <p:ext uri="{BB962C8B-B14F-4D97-AF65-F5344CB8AC3E}">
        <p14:creationId xmlns:p14="http://schemas.microsoft.com/office/powerpoint/2010/main" val="13970511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未来学习计划</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7" name="文本框 6">
            <a:extLst>
              <a:ext uri="{FF2B5EF4-FFF2-40B4-BE49-F238E27FC236}">
                <a16:creationId xmlns:a16="http://schemas.microsoft.com/office/drawing/2014/main" id="{8630557A-BBF5-4BA3-BB1C-3CE43AE54EC4}"/>
              </a:ext>
            </a:extLst>
          </p:cNvPr>
          <p:cNvSpPr txBox="1"/>
          <p:nvPr/>
        </p:nvSpPr>
        <p:spPr>
          <a:xfrm>
            <a:off x="473760" y="2680658"/>
            <a:ext cx="9290384" cy="645177"/>
          </a:xfrm>
          <a:prstGeom prst="rect">
            <a:avLst/>
          </a:prstGeom>
          <a:noFill/>
        </p:spPr>
        <p:txBody>
          <a:bodyPr wrap="square" rtlCol="0">
            <a:spAutoFit/>
          </a:bodyPr>
          <a:lstStyle/>
          <a:p>
            <a:pPr indent="127000" algn="just">
              <a:lnSpc>
                <a:spcPct val="125000"/>
              </a:lnSpc>
            </a:pP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继续参阅相关论文，</a:t>
            </a:r>
            <a:r>
              <a:rPr lang="zh-CN" altLang="en-US" sz="3200" kern="100">
                <a:latin typeface="Times New Roman" panose="02020603050405020304" pitchFamily="18" charset="0"/>
                <a:ea typeface="宋体" panose="02010600030101010101" pitchFamily="2" charset="-122"/>
                <a:cs typeface="Times New Roman" panose="02020603050405020304" pitchFamily="18" charset="0"/>
              </a:rPr>
              <a:t>学习知识图谱领域的</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相关技术。</a:t>
            </a:r>
          </a:p>
        </p:txBody>
      </p:sp>
    </p:spTree>
    <p:custDataLst>
      <p:tags r:id="rId1"/>
    </p:custDataLst>
    <p:extLst>
      <p:ext uri="{BB962C8B-B14F-4D97-AF65-F5344CB8AC3E}">
        <p14:creationId xmlns:p14="http://schemas.microsoft.com/office/powerpoint/2010/main" val="32100745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7" name="文本框 6">
            <a:extLst>
              <a:ext uri="{FF2B5EF4-FFF2-40B4-BE49-F238E27FC236}">
                <a16:creationId xmlns:a16="http://schemas.microsoft.com/office/drawing/2014/main" id="{8630557A-BBF5-4BA3-BB1C-3CE43AE54EC4}"/>
              </a:ext>
            </a:extLst>
          </p:cNvPr>
          <p:cNvSpPr txBox="1"/>
          <p:nvPr/>
        </p:nvSpPr>
        <p:spPr>
          <a:xfrm>
            <a:off x="4857417" y="3013501"/>
            <a:ext cx="1721183" cy="1025281"/>
          </a:xfrm>
          <a:prstGeom prst="rect">
            <a:avLst/>
          </a:prstGeom>
          <a:noFill/>
        </p:spPr>
        <p:txBody>
          <a:bodyPr wrap="square" rtlCol="0">
            <a:spAutoFit/>
          </a:bodyPr>
          <a:lstStyle/>
          <a:p>
            <a:pPr indent="127000" algn="just">
              <a:lnSpc>
                <a:spcPct val="125000"/>
              </a:lnSpc>
            </a:pPr>
            <a:r>
              <a:rPr lang="zh-CN" altLang="en-US" sz="5400" kern="100" dirty="0">
                <a:latin typeface="Times New Roman" panose="02020603050405020304" pitchFamily="18" charset="0"/>
                <a:ea typeface="宋体" panose="02010600030101010101" pitchFamily="2" charset="-122"/>
                <a:cs typeface="Times New Roman" panose="02020603050405020304" pitchFamily="18" charset="0"/>
              </a:rPr>
              <a:t>谢谢</a:t>
            </a:r>
          </a:p>
        </p:txBody>
      </p:sp>
    </p:spTree>
    <p:custDataLst>
      <p:tags r:id="rId1"/>
    </p:custDataLst>
    <p:extLst>
      <p:ext uri="{BB962C8B-B14F-4D97-AF65-F5344CB8AC3E}">
        <p14:creationId xmlns:p14="http://schemas.microsoft.com/office/powerpoint/2010/main" val="2841167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阅读论文</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5" name="矩形 4">
            <a:extLst>
              <a:ext uri="{FF2B5EF4-FFF2-40B4-BE49-F238E27FC236}">
                <a16:creationId xmlns:a16="http://schemas.microsoft.com/office/drawing/2014/main" id="{07C988C1-9047-4030-8F6A-964519E20470}"/>
              </a:ext>
            </a:extLst>
          </p:cNvPr>
          <p:cNvSpPr/>
          <p:nvPr/>
        </p:nvSpPr>
        <p:spPr>
          <a:xfrm>
            <a:off x="0" y="2315703"/>
            <a:ext cx="11741483" cy="580415"/>
          </a:xfrm>
          <a:prstGeom prst="rect">
            <a:avLst/>
          </a:prstGeom>
        </p:spPr>
        <p:txBody>
          <a:bodyPr wrap="square">
            <a:spAutoFit/>
          </a:bodyPr>
          <a:lstStyle/>
          <a:p>
            <a:pPr marL="126365" indent="127000" algn="just">
              <a:lnSpc>
                <a:spcPct val="125000"/>
              </a:lnSpc>
            </a:pPr>
            <a:r>
              <a:rPr lang="en-US" altLang="zh-CN" sz="2800" b="1" dirty="0">
                <a:latin typeface="Times New Roman" panose="02020603050405020304" pitchFamily="18" charset="0"/>
                <a:cs typeface="Times New Roman" panose="02020603050405020304" pitchFamily="18" charset="0"/>
              </a:rPr>
              <a:t>Modeling Relational Data with Graph Convolutional Networks</a:t>
            </a:r>
            <a:endParaRPr lang="zh-CN" altLang="zh-CN" sz="36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6436975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dirty="0">
                <a:solidFill>
                  <a:srgbClr val="0078BF"/>
                </a:solidFill>
                <a:latin typeface="微软雅黑" panose="020B0503020204020204" pitchFamily="34" charset="-122"/>
              </a:rPr>
              <a:t>知识图谱</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5" name="矩形 4">
            <a:extLst>
              <a:ext uri="{FF2B5EF4-FFF2-40B4-BE49-F238E27FC236}">
                <a16:creationId xmlns:a16="http://schemas.microsoft.com/office/drawing/2014/main" id="{07C988C1-9047-4030-8F6A-964519E20470}"/>
              </a:ext>
            </a:extLst>
          </p:cNvPr>
          <p:cNvSpPr/>
          <p:nvPr/>
        </p:nvSpPr>
        <p:spPr>
          <a:xfrm>
            <a:off x="361617" y="2057860"/>
            <a:ext cx="8171545" cy="2827056"/>
          </a:xfrm>
          <a:prstGeom prst="rect">
            <a:avLst/>
          </a:prstGeom>
        </p:spPr>
        <p:txBody>
          <a:bodyPr wrap="square">
            <a:spAutoFit/>
          </a:bodyPr>
          <a:lstStyle/>
          <a:p>
            <a:pPr marL="126365" indent="127000" algn="just">
              <a:lnSpc>
                <a:spcPct val="125000"/>
              </a:lnSpc>
              <a:spcAft>
                <a:spcPts val="0"/>
              </a:spcAft>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这篇论文来自</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2018 </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ESWC</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会议。</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126365" indent="127000" algn="just">
              <a:lnSpc>
                <a:spcPct val="125000"/>
              </a:lnSpc>
              <a:spcAft>
                <a:spcPts val="0"/>
              </a:spcAft>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论文引入了图卷积网络</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(GCN)</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，并在此基础上提出了关系图卷积网络</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(R-GCNs)</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。然后将</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R-GCN</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应用于两个基于标准知识库完成的任务：链接预测和实体分类。这两个任务本质上属于知识库补全的工作，因此依旧属于知识推理的范畴。</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126365" indent="127000" algn="just">
              <a:lnSpc>
                <a:spcPct val="125000"/>
              </a:lnSpc>
              <a:spcAft>
                <a:spcPts val="0"/>
              </a:spcAft>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其中，</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126365" indent="127000" algn="just">
              <a:lnSpc>
                <a:spcPct val="125000"/>
              </a:lnSpc>
              <a:spcAft>
                <a:spcPts val="0"/>
              </a:spcAft>
            </a:pP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链接预测</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是指用于预测新事实，即挖掘知识库中已存在的实体间未有的关系。</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126365" indent="127000" algn="just">
              <a:lnSpc>
                <a:spcPct val="125000"/>
              </a:lnSpc>
              <a:spcAft>
                <a:spcPts val="0"/>
              </a:spcAft>
            </a:pP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实体分类</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是指对知识库中实体进行分类，即恢复实体的属性。</a:t>
            </a:r>
          </a:p>
        </p:txBody>
      </p:sp>
    </p:spTree>
    <p:custDataLst>
      <p:tags r:id="rId1"/>
    </p:custDataLst>
    <p:extLst>
      <p:ext uri="{BB962C8B-B14F-4D97-AF65-F5344CB8AC3E}">
        <p14:creationId xmlns:p14="http://schemas.microsoft.com/office/powerpoint/2010/main" val="11506929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2082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None/>
            </a:pPr>
            <a:r>
              <a:rPr lang="en-US" altLang="zh-CN" b="1" dirty="0">
                <a:solidFill>
                  <a:srgbClr val="0078BF"/>
                </a:solidFill>
                <a:latin typeface="微软雅黑" panose="020B0503020204020204" pitchFamily="34" charset="-122"/>
              </a:rPr>
              <a:t>GCN</a:t>
            </a:r>
            <a:r>
              <a:rPr lang="zh-CN" altLang="en-US" b="1" dirty="0">
                <a:solidFill>
                  <a:srgbClr val="0078BF"/>
                </a:solidFill>
                <a:latin typeface="微软雅黑" panose="020B0503020204020204" pitchFamily="34" charset="-122"/>
              </a:rPr>
              <a:t>是什么</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17" name="Rectangle 5">
            <a:extLst>
              <a:ext uri="{FF2B5EF4-FFF2-40B4-BE49-F238E27FC236}">
                <a16:creationId xmlns:a16="http://schemas.microsoft.com/office/drawing/2014/main" id="{55D6B25F-4B4C-492C-9289-FDB1BD269C69}"/>
              </a:ext>
            </a:extLst>
          </p:cNvPr>
          <p:cNvSpPr>
            <a:spLocks noChangeArrowheads="1"/>
          </p:cNvSpPr>
          <p:nvPr/>
        </p:nvSpPr>
        <p:spPr bwMode="auto">
          <a:xfrm>
            <a:off x="0" y="-138499"/>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矩形 20">
            <a:extLst>
              <a:ext uri="{FF2B5EF4-FFF2-40B4-BE49-F238E27FC236}">
                <a16:creationId xmlns:a16="http://schemas.microsoft.com/office/drawing/2014/main" id="{45C3072F-D91E-4B74-8C40-44889A4BEA75}"/>
              </a:ext>
            </a:extLst>
          </p:cNvPr>
          <p:cNvSpPr/>
          <p:nvPr/>
        </p:nvSpPr>
        <p:spPr>
          <a:xfrm>
            <a:off x="441063" y="1036655"/>
            <a:ext cx="9555192" cy="3139321"/>
          </a:xfrm>
          <a:prstGeom prst="rect">
            <a:avLst/>
          </a:prstGeom>
        </p:spPr>
        <p:txBody>
          <a:bodyPr wrap="square">
            <a:spAutoFit/>
          </a:bodyPr>
          <a:lstStyle/>
          <a:p>
            <a:r>
              <a:rPr lang="zh-CN" altLang="en-US" dirty="0">
                <a:latin typeface=""/>
              </a:rPr>
              <a:t>要了解</a:t>
            </a:r>
            <a:r>
              <a:rPr lang="en-US" altLang="zh-CN" dirty="0">
                <a:latin typeface=""/>
              </a:rPr>
              <a:t>R-GCN</a:t>
            </a:r>
            <a:r>
              <a:rPr lang="zh-CN" altLang="en-US" dirty="0">
                <a:latin typeface=""/>
              </a:rPr>
              <a:t>，首先需要了解</a:t>
            </a:r>
            <a:r>
              <a:rPr lang="en-US" altLang="zh-CN" dirty="0">
                <a:latin typeface=""/>
              </a:rPr>
              <a:t>GCN</a:t>
            </a:r>
            <a:r>
              <a:rPr lang="zh-CN" altLang="en-US" dirty="0">
                <a:latin typeface=""/>
              </a:rPr>
              <a:t>。</a:t>
            </a:r>
            <a:r>
              <a:rPr lang="en-US" altLang="zh-CN" dirty="0">
                <a:latin typeface=""/>
              </a:rPr>
              <a:t>GCN(Graph Convolutional Network)</a:t>
            </a:r>
            <a:r>
              <a:rPr lang="zh-CN" altLang="en-US" dirty="0">
                <a:latin typeface=""/>
              </a:rPr>
              <a:t>是指图卷积神经网络，本质上是一种用来提取拓扑图的空间特征的方法。</a:t>
            </a:r>
            <a:endParaRPr lang="en-US" altLang="zh-CN" dirty="0">
              <a:latin typeface=""/>
            </a:endParaRPr>
          </a:p>
          <a:p>
            <a:r>
              <a:rPr lang="zh-CN" altLang="en-US" dirty="0">
                <a:latin typeface=""/>
              </a:rPr>
              <a:t>而在深度学习中，卷积神经网络早已成为代表算法之一了。</a:t>
            </a:r>
            <a:r>
              <a:rPr lang="zh-CN" altLang="en-US" dirty="0"/>
              <a:t>卷积神经网络研究的对象一般是具备</a:t>
            </a:r>
            <a:r>
              <a:rPr lang="zh-CN" altLang="en-US" dirty="0">
                <a:latin typeface=""/>
              </a:rPr>
              <a:t>欧几里得结构</a:t>
            </a:r>
            <a:r>
              <a:rPr lang="en-US" altLang="zh-CN" dirty="0">
                <a:latin typeface=""/>
              </a:rPr>
              <a:t>(</a:t>
            </a:r>
            <a:r>
              <a:rPr lang="en-US" altLang="zh-CN" dirty="0"/>
              <a:t>Euclidean Structure)</a:t>
            </a:r>
            <a:r>
              <a:rPr lang="zh-CN" altLang="en-US" dirty="0"/>
              <a:t>的数据，欧几里得结构数据最显著的特征是他们具有规则的空间结构，如图片是规则的正方形，语音是规则的一维序列等，这些特征都可以用一维或二维的矩阵来表示，卷积神经网络处理起来比较高效。</a:t>
            </a:r>
            <a:endParaRPr lang="en-US" altLang="zh-CN" dirty="0">
              <a:latin typeface=""/>
            </a:endParaRPr>
          </a:p>
          <a:p>
            <a:r>
              <a:rPr lang="zh-CN" altLang="en-US" dirty="0">
                <a:latin typeface=""/>
              </a:rPr>
              <a:t>卷积神经网络</a:t>
            </a:r>
            <a:r>
              <a:rPr lang="en-US" altLang="zh-CN" dirty="0">
                <a:latin typeface=""/>
              </a:rPr>
              <a:t>(CNN)</a:t>
            </a:r>
            <a:r>
              <a:rPr lang="zh-CN" altLang="en-US" dirty="0">
                <a:latin typeface=""/>
              </a:rPr>
              <a:t>中的卷积操作：利用一个共享参数的过滤器（</a:t>
            </a:r>
            <a:r>
              <a:rPr lang="en-US" altLang="zh-CN" dirty="0">
                <a:latin typeface=""/>
              </a:rPr>
              <a:t>kernel</a:t>
            </a:r>
            <a:r>
              <a:rPr lang="zh-CN" altLang="en-US" dirty="0">
                <a:latin typeface=""/>
              </a:rPr>
              <a:t>），通过计算中心像素点以及相邻像素点的加权和来构成特征图实现空间特征的提取。</a:t>
            </a:r>
            <a:endParaRPr lang="en-US" altLang="zh-CN" dirty="0">
              <a:latin typeface=""/>
            </a:endParaRPr>
          </a:p>
          <a:p>
            <a:endParaRPr lang="en-US" altLang="zh-CN" dirty="0">
              <a:latin typeface=""/>
            </a:endParaRPr>
          </a:p>
          <a:p>
            <a:endParaRPr lang="en-US" altLang="zh-CN" dirty="0">
              <a:latin typeface=""/>
            </a:endParaRPr>
          </a:p>
          <a:p>
            <a:endParaRPr lang="en-US" altLang="zh-CN" dirty="0">
              <a:latin typeface=""/>
            </a:endParaRPr>
          </a:p>
        </p:txBody>
      </p:sp>
      <p:pic>
        <p:nvPicPr>
          <p:cNvPr id="1026" name="Picture 2">
            <a:extLst>
              <a:ext uri="{FF2B5EF4-FFF2-40B4-BE49-F238E27FC236}">
                <a16:creationId xmlns:a16="http://schemas.microsoft.com/office/drawing/2014/main" id="{C3D4DB39-0A4D-48C7-A04C-08E75657742C}"/>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2632621" y="2461166"/>
            <a:ext cx="5172075" cy="51816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49109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2082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None/>
            </a:pPr>
            <a:r>
              <a:rPr lang="en-US" altLang="zh-CN" b="1" dirty="0">
                <a:solidFill>
                  <a:srgbClr val="0078BF"/>
                </a:solidFill>
                <a:latin typeface="微软雅黑" panose="020B0503020204020204" pitchFamily="34" charset="-122"/>
              </a:rPr>
              <a:t>GCN</a:t>
            </a:r>
            <a:r>
              <a:rPr lang="zh-CN" altLang="en-US" b="1" dirty="0">
                <a:solidFill>
                  <a:srgbClr val="0078BF"/>
                </a:solidFill>
                <a:latin typeface="微软雅黑" panose="020B0503020204020204" pitchFamily="34" charset="-122"/>
              </a:rPr>
              <a:t>是什么</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17" name="Rectangle 5">
            <a:extLst>
              <a:ext uri="{FF2B5EF4-FFF2-40B4-BE49-F238E27FC236}">
                <a16:creationId xmlns:a16="http://schemas.microsoft.com/office/drawing/2014/main" id="{55D6B25F-4B4C-492C-9289-FDB1BD269C69}"/>
              </a:ext>
            </a:extLst>
          </p:cNvPr>
          <p:cNvSpPr>
            <a:spLocks noChangeArrowheads="1"/>
          </p:cNvSpPr>
          <p:nvPr/>
        </p:nvSpPr>
        <p:spPr bwMode="auto">
          <a:xfrm>
            <a:off x="0" y="-138499"/>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a16="http://schemas.microsoft.com/office/drawing/2014/main" id="{A3E30C12-02E2-4A73-A771-2FFBCF95543D}"/>
              </a:ext>
            </a:extLst>
          </p:cNvPr>
          <p:cNvSpPr/>
          <p:nvPr/>
        </p:nvSpPr>
        <p:spPr>
          <a:xfrm>
            <a:off x="361617" y="1158765"/>
            <a:ext cx="8839199" cy="2031325"/>
          </a:xfrm>
          <a:prstGeom prst="rect">
            <a:avLst/>
          </a:prstGeom>
        </p:spPr>
        <p:txBody>
          <a:bodyPr wrap="square">
            <a:spAutoFit/>
          </a:bodyPr>
          <a:lstStyle/>
          <a:p>
            <a:r>
              <a:rPr lang="zh-CN" altLang="en-US" dirty="0"/>
              <a:t>卷积神经网络虽然高效，但是在面对</a:t>
            </a:r>
            <a:r>
              <a:rPr lang="zh-CN" altLang="en-US" dirty="0">
                <a:latin typeface=""/>
              </a:rPr>
              <a:t>非欧几里得结构的数据，例如图结构的数据（社交网络图等），就无法使用处理了。因为这类数据无法使用</a:t>
            </a:r>
            <a:r>
              <a:rPr lang="en-US" altLang="zh-CN" dirty="0">
                <a:latin typeface=""/>
              </a:rPr>
              <a:t>CNN</a:t>
            </a:r>
            <a:r>
              <a:rPr lang="zh-CN" altLang="en-US" dirty="0">
                <a:latin typeface=""/>
              </a:rPr>
              <a:t>中的卷积操作来提取空间特征。</a:t>
            </a:r>
            <a:endParaRPr lang="en-US" altLang="zh-CN" dirty="0">
              <a:latin typeface=""/>
            </a:endParaRPr>
          </a:p>
          <a:p>
            <a:endParaRPr lang="en-US" altLang="zh-CN" dirty="0">
              <a:latin typeface=""/>
            </a:endParaRPr>
          </a:p>
          <a:p>
            <a:r>
              <a:rPr lang="zh-CN" altLang="en-US" dirty="0">
                <a:latin typeface=""/>
              </a:rPr>
              <a:t>因此有人提出了</a:t>
            </a:r>
            <a:r>
              <a:rPr lang="en-US" altLang="zh-CN" dirty="0">
                <a:latin typeface=""/>
              </a:rPr>
              <a:t>GCN</a:t>
            </a:r>
            <a:r>
              <a:rPr lang="zh-CN" altLang="en-US" dirty="0">
                <a:latin typeface=""/>
              </a:rPr>
              <a:t>，就是为了用来解决图数据上难以使用卷积提取特征的问题。</a:t>
            </a:r>
            <a:endParaRPr lang="en-US" altLang="zh-CN" dirty="0">
              <a:latin typeface=""/>
            </a:endParaRPr>
          </a:p>
          <a:p>
            <a:endParaRPr lang="en-US" altLang="zh-CN" dirty="0">
              <a:latin typeface=""/>
            </a:endParaRPr>
          </a:p>
          <a:p>
            <a:r>
              <a:rPr lang="zh-CN" altLang="en-US" dirty="0">
                <a:latin typeface=""/>
              </a:rPr>
              <a:t>而论文中作者提出的</a:t>
            </a:r>
            <a:r>
              <a:rPr lang="en-US" altLang="zh-CN" dirty="0">
                <a:latin typeface=""/>
              </a:rPr>
              <a:t>R-GCN</a:t>
            </a:r>
            <a:r>
              <a:rPr lang="zh-CN" altLang="en-US" dirty="0">
                <a:latin typeface=""/>
              </a:rPr>
              <a:t>模型就是建立在</a:t>
            </a:r>
            <a:r>
              <a:rPr lang="en-US" altLang="zh-CN" dirty="0">
                <a:latin typeface=""/>
              </a:rPr>
              <a:t>GCN</a:t>
            </a:r>
            <a:r>
              <a:rPr lang="zh-CN" altLang="en-US" dirty="0">
                <a:latin typeface=""/>
              </a:rPr>
              <a:t>模型的基础上改进得到的。</a:t>
            </a:r>
            <a:endParaRPr lang="zh-CN" altLang="en-US" dirty="0"/>
          </a:p>
        </p:txBody>
      </p:sp>
    </p:spTree>
    <p:custDataLst>
      <p:tags r:id="rId1"/>
    </p:custDataLst>
    <p:extLst>
      <p:ext uri="{BB962C8B-B14F-4D97-AF65-F5344CB8AC3E}">
        <p14:creationId xmlns:p14="http://schemas.microsoft.com/office/powerpoint/2010/main" val="19407498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21307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None/>
            </a:pPr>
            <a:r>
              <a:rPr lang="en-US" altLang="zh-CN" b="1" dirty="0">
                <a:solidFill>
                  <a:srgbClr val="0078BF"/>
                </a:solidFill>
                <a:latin typeface="微软雅黑" panose="020B0503020204020204" pitchFamily="34" charset="-122"/>
              </a:rPr>
              <a:t>R-GCN</a:t>
            </a:r>
            <a:r>
              <a:rPr lang="zh-CN" altLang="en-US" b="1" dirty="0">
                <a:solidFill>
                  <a:srgbClr val="0078BF"/>
                </a:solidFill>
                <a:latin typeface="微软雅黑" panose="020B0503020204020204" pitchFamily="34" charset="-122"/>
              </a:rPr>
              <a:t>模型</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17" name="Rectangle 5">
            <a:extLst>
              <a:ext uri="{FF2B5EF4-FFF2-40B4-BE49-F238E27FC236}">
                <a16:creationId xmlns:a16="http://schemas.microsoft.com/office/drawing/2014/main" id="{55D6B25F-4B4C-492C-9289-FDB1BD269C69}"/>
              </a:ext>
            </a:extLst>
          </p:cNvPr>
          <p:cNvSpPr>
            <a:spLocks noChangeArrowheads="1"/>
          </p:cNvSpPr>
          <p:nvPr/>
        </p:nvSpPr>
        <p:spPr bwMode="auto">
          <a:xfrm>
            <a:off x="0" y="-138499"/>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1" name="图片 10">
            <a:extLst>
              <a:ext uri="{FF2B5EF4-FFF2-40B4-BE49-F238E27FC236}">
                <a16:creationId xmlns:a16="http://schemas.microsoft.com/office/drawing/2014/main" id="{A87D89AE-72D0-4121-9252-CE9D5581A663}"/>
              </a:ext>
            </a:extLst>
          </p:cNvPr>
          <p:cNvPicPr>
            <a:picLocks noChangeAspect="1"/>
          </p:cNvPicPr>
          <p:nvPr/>
        </p:nvPicPr>
        <p:blipFill>
          <a:blip r:embed="rId5"/>
          <a:stretch>
            <a:fillRect/>
          </a:stretch>
        </p:blipFill>
        <p:spPr>
          <a:xfrm>
            <a:off x="913231" y="1814789"/>
            <a:ext cx="3590925" cy="847725"/>
          </a:xfrm>
          <a:prstGeom prst="rect">
            <a:avLst/>
          </a:prstGeom>
        </p:spPr>
      </p:pic>
      <p:pic>
        <p:nvPicPr>
          <p:cNvPr id="13" name="图片 12">
            <a:extLst>
              <a:ext uri="{FF2B5EF4-FFF2-40B4-BE49-F238E27FC236}">
                <a16:creationId xmlns:a16="http://schemas.microsoft.com/office/drawing/2014/main" id="{A568FCAC-DF0D-4114-82C2-BA3E0C400753}"/>
              </a:ext>
            </a:extLst>
          </p:cNvPr>
          <p:cNvPicPr>
            <a:picLocks noChangeAspect="1"/>
          </p:cNvPicPr>
          <p:nvPr/>
        </p:nvPicPr>
        <p:blipFill>
          <a:blip r:embed="rId6"/>
          <a:stretch>
            <a:fillRect/>
          </a:stretch>
        </p:blipFill>
        <p:spPr>
          <a:xfrm>
            <a:off x="6020953" y="1226488"/>
            <a:ext cx="3609975" cy="3743325"/>
          </a:xfrm>
          <a:prstGeom prst="rect">
            <a:avLst/>
          </a:prstGeom>
        </p:spPr>
      </p:pic>
      <p:sp>
        <p:nvSpPr>
          <p:cNvPr id="9" name="文本框 8">
            <a:extLst>
              <a:ext uri="{FF2B5EF4-FFF2-40B4-BE49-F238E27FC236}">
                <a16:creationId xmlns:a16="http://schemas.microsoft.com/office/drawing/2014/main" id="{9FFA111B-989F-46F6-813B-D5D8133CE88C}"/>
              </a:ext>
            </a:extLst>
          </p:cNvPr>
          <p:cNvSpPr txBox="1"/>
          <p:nvPr/>
        </p:nvSpPr>
        <p:spPr>
          <a:xfrm>
            <a:off x="361616" y="2751826"/>
            <a:ext cx="5202422" cy="2893100"/>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其中：</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N</a:t>
            </a:r>
            <a:r>
              <a:rPr lang="en-US" altLang="zh-CN" sz="1400" baseline="-25000" dirty="0">
                <a:latin typeface="宋体" panose="02010600030101010101" pitchFamily="2" charset="-122"/>
                <a:ea typeface="宋体" panose="02010600030101010101" pitchFamily="2" charset="-122"/>
              </a:rPr>
              <a:t>i</a:t>
            </a:r>
            <a:r>
              <a:rPr lang="en-US" altLang="zh-CN" sz="1400" baseline="30000" dirty="0">
                <a:latin typeface="宋体" panose="02010600030101010101" pitchFamily="2" charset="-122"/>
                <a:ea typeface="宋体" panose="02010600030101010101" pitchFamily="2" charset="-122"/>
              </a:rPr>
              <a:t>r </a:t>
            </a:r>
            <a:r>
              <a:rPr lang="zh-CN" altLang="en-US" sz="1400" dirty="0">
                <a:latin typeface="宋体" panose="02010600030101010101" pitchFamily="2" charset="-122"/>
                <a:ea typeface="宋体" panose="02010600030101010101" pitchFamily="2" charset="-122"/>
              </a:rPr>
              <a:t>表示节点</a:t>
            </a:r>
            <a:r>
              <a:rPr lang="en-US" altLang="zh-CN" sz="1400" dirty="0" err="1">
                <a:latin typeface="宋体" panose="02010600030101010101" pitchFamily="2" charset="-122"/>
                <a:ea typeface="宋体" panose="02010600030101010101" pitchFamily="2" charset="-122"/>
              </a:rPr>
              <a:t>i</a:t>
            </a:r>
            <a:r>
              <a:rPr lang="zh-CN" altLang="en-US" sz="1400" dirty="0">
                <a:latin typeface="宋体" panose="02010600030101010101" pitchFamily="2" charset="-122"/>
                <a:ea typeface="宋体" panose="02010600030101010101" pitchFamily="2" charset="-122"/>
              </a:rPr>
              <a:t>在关系</a:t>
            </a:r>
            <a:r>
              <a:rPr lang="en-US" altLang="zh-CN" sz="1400" dirty="0" err="1">
                <a:latin typeface="宋体" panose="02010600030101010101" pitchFamily="2" charset="-122"/>
                <a:ea typeface="宋体" panose="02010600030101010101" pitchFamily="2" charset="-122"/>
              </a:rPr>
              <a:t>r∈R</a:t>
            </a:r>
            <a:r>
              <a:rPr lang="zh-CN" altLang="en-US" sz="1400" dirty="0">
                <a:latin typeface="宋体" panose="02010600030101010101" pitchFamily="2" charset="-122"/>
                <a:ea typeface="宋体" panose="02010600030101010101" pitchFamily="2" charset="-122"/>
              </a:rPr>
              <a:t>下的邻接节点的索引。</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a:t>
            </a:r>
            <a:r>
              <a:rPr lang="en-US" altLang="zh-CN" sz="1400" dirty="0" err="1">
                <a:latin typeface="宋体" panose="02010600030101010101" pitchFamily="2" charset="-122"/>
                <a:ea typeface="宋体" panose="02010600030101010101" pitchFamily="2" charset="-122"/>
              </a:rPr>
              <a:t>C</a:t>
            </a:r>
            <a:r>
              <a:rPr lang="en-US" altLang="zh-CN" sz="1400" baseline="-25000" dirty="0" err="1">
                <a:latin typeface="宋体" panose="02010600030101010101" pitchFamily="2" charset="-122"/>
                <a:ea typeface="宋体" panose="02010600030101010101" pitchFamily="2" charset="-122"/>
              </a:rPr>
              <a:t>i,r</a:t>
            </a:r>
            <a:r>
              <a:rPr lang="zh-CN" altLang="en-US" sz="1400" dirty="0">
                <a:latin typeface="宋体" panose="02010600030101010101" pitchFamily="2" charset="-122"/>
                <a:ea typeface="宋体" panose="02010600030101010101" pitchFamily="2" charset="-122"/>
              </a:rPr>
              <a:t>是一个基于特定问题的归一化常量，可以通过学习或提前指定。</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、对每一层，计算每个实体</a:t>
            </a:r>
            <a:r>
              <a:rPr lang="en-US" altLang="zh-CN" sz="1400" dirty="0" err="1">
                <a:latin typeface="宋体" panose="02010600030101010101" pitchFamily="2" charset="-122"/>
                <a:ea typeface="宋体" panose="02010600030101010101" pitchFamily="2" charset="-122"/>
              </a:rPr>
              <a:t>i</a:t>
            </a:r>
            <a:r>
              <a:rPr lang="zh-CN" altLang="en-US" sz="1400" dirty="0">
                <a:latin typeface="宋体" panose="02010600030101010101" pitchFamily="2" charset="-122"/>
                <a:ea typeface="宋体" panose="02010600030101010101" pitchFamily="2" charset="-122"/>
              </a:rPr>
              <a:t>的隐层状态</a:t>
            </a:r>
            <a:r>
              <a:rPr lang="en-US" altLang="zh-CN" sz="1400" dirty="0">
                <a:latin typeface="宋体" panose="02010600030101010101" pitchFamily="2" charset="-122"/>
                <a:ea typeface="宋体" panose="02010600030101010101" pitchFamily="2" charset="-122"/>
              </a:rPr>
              <a:t>h</a:t>
            </a:r>
            <a:r>
              <a:rPr lang="en-US" altLang="zh-CN" sz="1400" baseline="-25000" dirty="0">
                <a:latin typeface="宋体" panose="02010600030101010101" pitchFamily="2" charset="-122"/>
              </a:rPr>
              <a:t>i</a:t>
            </a:r>
            <a:r>
              <a:rPr lang="en-US" altLang="zh-CN" sz="1400" baseline="30000" dirty="0">
                <a:latin typeface="宋体" panose="02010600030101010101" pitchFamily="2" charset="-122"/>
                <a:ea typeface="宋体" panose="02010600030101010101" pitchFamily="2" charset="-122"/>
              </a:rPr>
              <a:t>(l)</a:t>
            </a:r>
            <a:r>
              <a:rPr lang="zh-CN" altLang="en-US" sz="1400" dirty="0">
                <a:latin typeface="宋体" panose="02010600030101010101" pitchFamily="2" charset="-122"/>
                <a:ea typeface="宋体" panose="02010600030101010101" pitchFamily="2" charset="-122"/>
              </a:rPr>
              <a:t>，也就是利用上一层与</a:t>
            </a:r>
            <a:r>
              <a:rPr lang="en-US" altLang="zh-CN" sz="1400" dirty="0" err="1">
                <a:latin typeface="宋体" panose="02010600030101010101" pitchFamily="2" charset="-122"/>
                <a:ea typeface="宋体" panose="02010600030101010101" pitchFamily="2" charset="-122"/>
              </a:rPr>
              <a:t>i</a:t>
            </a:r>
            <a:r>
              <a:rPr lang="zh-CN" altLang="en-US" sz="1400" dirty="0">
                <a:latin typeface="宋体" panose="02010600030101010101" pitchFamily="2" charset="-122"/>
                <a:ea typeface="宋体" panose="02010600030101010101" pitchFamily="2" charset="-122"/>
              </a:rPr>
              <a:t>有关系（边）的实体</a:t>
            </a:r>
            <a:r>
              <a:rPr lang="en-US" altLang="zh-CN" sz="1400" dirty="0">
                <a:latin typeface="宋体" panose="02010600030101010101" pitchFamily="2" charset="-122"/>
                <a:ea typeface="宋体" panose="02010600030101010101" pitchFamily="2" charset="-122"/>
              </a:rPr>
              <a:t>j</a:t>
            </a:r>
            <a:r>
              <a:rPr lang="zh-CN" altLang="en-US" sz="1400" dirty="0">
                <a:latin typeface="宋体" panose="02010600030101010101" pitchFamily="2" charset="-122"/>
                <a:ea typeface="宋体" panose="02010600030101010101" pitchFamily="2" charset="-122"/>
              </a:rPr>
              <a:t>的隐状态的加权和与上一层自己的隐状态加权， 相加的结果就是本层的隐状态。 </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rPr>
              <a:t>5</a:t>
            </a:r>
            <a:r>
              <a:rPr lang="zh-CN" altLang="en-US" sz="1400" dirty="0">
                <a:latin typeface="宋体" panose="02010600030101010101" pitchFamily="2" charset="-122"/>
              </a:rPr>
              <a:t>、最终的</a:t>
            </a:r>
            <a:r>
              <a:rPr lang="en-US" altLang="zh-CN" sz="1400" dirty="0">
                <a:latin typeface="宋体" panose="02010600030101010101" pitchFamily="2" charset="-122"/>
              </a:rPr>
              <a:t>R-GCN</a:t>
            </a:r>
            <a:r>
              <a:rPr lang="zh-CN" altLang="en-US" sz="1400" dirty="0">
                <a:latin typeface="宋体" panose="02010600030101010101" pitchFamily="2" charset="-122"/>
              </a:rPr>
              <a:t>是叠加了</a:t>
            </a:r>
            <a:r>
              <a:rPr lang="en-US" altLang="zh-CN" sz="1400" dirty="0">
                <a:latin typeface="宋体" panose="02010600030101010101" pitchFamily="2" charset="-122"/>
              </a:rPr>
              <a:t>L</a:t>
            </a:r>
            <a:r>
              <a:rPr lang="zh-CN" altLang="en-US" sz="1400" dirty="0">
                <a:latin typeface="宋体" panose="02010600030101010101" pitchFamily="2" charset="-122"/>
              </a:rPr>
              <a:t>个上述层，其中第一层每个实体的输入是一个</a:t>
            </a:r>
            <a:r>
              <a:rPr lang="en-US" altLang="zh-CN" sz="1400" dirty="0">
                <a:latin typeface="宋体" panose="02010600030101010101" pitchFamily="2" charset="-122"/>
              </a:rPr>
              <a:t>one-hot</a:t>
            </a:r>
            <a:r>
              <a:rPr lang="zh-CN" altLang="en-US" sz="1400" dirty="0">
                <a:latin typeface="宋体" panose="02010600030101010101" pitchFamily="2" charset="-122"/>
              </a:rPr>
              <a:t>向量。</a:t>
            </a:r>
            <a:r>
              <a:rPr lang="zh-CN" altLang="en-US" sz="1400" dirty="0"/>
              <a:t>这篇论文也有引用上次展示讲的论文（</a:t>
            </a:r>
            <a:r>
              <a:rPr lang="en-US" altLang="zh-CN" sz="1400" dirty="0"/>
              <a:t>Reasoning With Neural Tensor Networks for Knowledge Base Completion</a:t>
            </a:r>
            <a:r>
              <a:rPr lang="zh-CN" altLang="en-US" sz="1400" dirty="0"/>
              <a:t>，简称</a:t>
            </a:r>
            <a:r>
              <a:rPr lang="en-US" altLang="zh-CN" sz="1400" dirty="0"/>
              <a:t>NTN</a:t>
            </a:r>
            <a:r>
              <a:rPr lang="zh-CN" altLang="en-US" sz="1400" dirty="0"/>
              <a:t>），本文的作者对实体初始的向量化使用的是</a:t>
            </a:r>
            <a:r>
              <a:rPr lang="en-US" altLang="zh-CN" sz="1400" dirty="0"/>
              <a:t>one-hot</a:t>
            </a:r>
            <a:r>
              <a:rPr lang="zh-CN" altLang="en-US" sz="1400" dirty="0"/>
              <a:t>编码，而没有使用随机初始化或者通过无监督学习得到的编码。</a:t>
            </a:r>
          </a:p>
        </p:txBody>
      </p:sp>
      <p:sp>
        <p:nvSpPr>
          <p:cNvPr id="10" name="文本框 9">
            <a:extLst>
              <a:ext uri="{FF2B5EF4-FFF2-40B4-BE49-F238E27FC236}">
                <a16:creationId xmlns:a16="http://schemas.microsoft.com/office/drawing/2014/main" id="{B6388A06-6A92-4E49-8243-8DCE41407599}"/>
              </a:ext>
            </a:extLst>
          </p:cNvPr>
          <p:cNvSpPr txBox="1"/>
          <p:nvPr/>
        </p:nvSpPr>
        <p:spPr>
          <a:xfrm>
            <a:off x="361616" y="1352941"/>
            <a:ext cx="3381554" cy="369332"/>
          </a:xfrm>
          <a:prstGeom prst="rect">
            <a:avLst/>
          </a:prstGeom>
          <a:noFill/>
        </p:spPr>
        <p:txBody>
          <a:bodyPr wrap="square" rtlCol="0">
            <a:spAutoFit/>
          </a:bodyPr>
          <a:lstStyle/>
          <a:p>
            <a:r>
              <a:rPr lang="zh-CN" altLang="en-US" dirty="0"/>
              <a:t>论文作者给出的</a:t>
            </a:r>
            <a:r>
              <a:rPr lang="en-US" altLang="zh-CN" dirty="0"/>
              <a:t>R-GCN</a:t>
            </a:r>
            <a:r>
              <a:rPr lang="zh-CN" altLang="en-US" dirty="0"/>
              <a:t>数学模型：</a:t>
            </a:r>
          </a:p>
        </p:txBody>
      </p:sp>
      <p:sp>
        <p:nvSpPr>
          <p:cNvPr id="16" name="文本框 15">
            <a:extLst>
              <a:ext uri="{FF2B5EF4-FFF2-40B4-BE49-F238E27FC236}">
                <a16:creationId xmlns:a16="http://schemas.microsoft.com/office/drawing/2014/main" id="{36A0A287-F2B1-4580-BB4C-84E9B6ECA968}"/>
              </a:ext>
            </a:extLst>
          </p:cNvPr>
          <p:cNvSpPr txBox="1"/>
          <p:nvPr/>
        </p:nvSpPr>
        <p:spPr>
          <a:xfrm>
            <a:off x="9630928" y="1459165"/>
            <a:ext cx="2434408" cy="3754874"/>
          </a:xfrm>
          <a:prstGeom prst="rect">
            <a:avLst/>
          </a:prstGeom>
          <a:noFill/>
        </p:spPr>
        <p:txBody>
          <a:bodyPr wrap="square" rtlCol="0">
            <a:spAutoFit/>
          </a:bodyPr>
          <a:lstStyle/>
          <a:p>
            <a:r>
              <a:rPr lang="zh-CN" altLang="en-US" sz="1400" dirty="0"/>
              <a:t>这是</a:t>
            </a:r>
            <a:r>
              <a:rPr lang="en-US" altLang="zh-CN" sz="1400" dirty="0"/>
              <a:t>R-GCN</a:t>
            </a:r>
            <a:r>
              <a:rPr lang="zh-CN" altLang="en-US" sz="1400" dirty="0"/>
              <a:t>中单个节点更新的示意图，红色结点代表图节点</a:t>
            </a:r>
            <a:r>
              <a:rPr lang="en-US" altLang="zh-CN" sz="1400" dirty="0"/>
              <a:t>/</a:t>
            </a:r>
            <a:r>
              <a:rPr lang="zh-CN" altLang="en-US" sz="1400" dirty="0"/>
              <a:t>实体，图节点在下一层的状态是由它再上一层中邻接节点以及其自身的状态决定的。具体来说就是收集来自相邻节点（深蓝色）的激活的特征（</a:t>
            </a:r>
            <a:r>
              <a:rPr lang="en-US" altLang="zh-CN" sz="1400" dirty="0"/>
              <a:t>d</a:t>
            </a:r>
            <a:r>
              <a:rPr lang="zh-CN" altLang="en-US" sz="1400" dirty="0"/>
              <a:t>维向量），然后分别针对每种关系类型（对于入站和出站边缘）进行转换。 结果表示（绿色）以（标准化的）总和累加并通过激活函数（例如</a:t>
            </a:r>
            <a:r>
              <a:rPr lang="en-US" altLang="zh-CN" sz="1400" dirty="0" err="1"/>
              <a:t>ReLU</a:t>
            </a:r>
            <a:r>
              <a:rPr lang="zh-CN" altLang="en-US" sz="1400" dirty="0"/>
              <a:t>）传递。 模型中每一层都可以与整个图上的共享参数并行地计算此每个节点的更新。</a:t>
            </a:r>
          </a:p>
          <a:p>
            <a:endParaRPr lang="en-US" altLang="zh-CN" sz="1400" dirty="0"/>
          </a:p>
        </p:txBody>
      </p:sp>
      <p:sp>
        <p:nvSpPr>
          <p:cNvPr id="19" name="矩形 18">
            <a:extLst>
              <a:ext uri="{FF2B5EF4-FFF2-40B4-BE49-F238E27FC236}">
                <a16:creationId xmlns:a16="http://schemas.microsoft.com/office/drawing/2014/main" id="{66C2CFE9-9063-4194-82A0-BA402C3D281E}"/>
              </a:ext>
            </a:extLst>
          </p:cNvPr>
          <p:cNvSpPr/>
          <p:nvPr/>
        </p:nvSpPr>
        <p:spPr>
          <a:xfrm>
            <a:off x="2219032" y="5920426"/>
            <a:ext cx="7603841" cy="646331"/>
          </a:xfrm>
          <a:prstGeom prst="rect">
            <a:avLst/>
          </a:prstGeom>
        </p:spPr>
        <p:txBody>
          <a:bodyPr wrap="square">
            <a:spAutoFit/>
          </a:bodyPr>
          <a:lstStyle/>
          <a:p>
            <a:r>
              <a:rPr lang="zh-CN" altLang="en-US" b="1" dirty="0"/>
              <a:t>与常规的</a:t>
            </a:r>
            <a:r>
              <a:rPr lang="en-US" altLang="zh-CN" b="1" dirty="0"/>
              <a:t>GCNs</a:t>
            </a:r>
            <a:r>
              <a:rPr lang="zh-CN" altLang="en-US" b="1" dirty="0"/>
              <a:t>只能应用于无向图不同，</a:t>
            </a:r>
            <a:r>
              <a:rPr lang="en-US" altLang="zh-CN" b="1" dirty="0"/>
              <a:t>R-GCN</a:t>
            </a:r>
            <a:r>
              <a:rPr lang="zh-CN" altLang="en-US" b="1" dirty="0"/>
              <a:t>引入了特定于关系的变换，节点的状态同时取决于关系的类型和方向，因此可以应用于有向图数据。</a:t>
            </a:r>
          </a:p>
        </p:txBody>
      </p:sp>
    </p:spTree>
    <p:custDataLst>
      <p:tags r:id="rId1"/>
    </p:custDataLst>
    <p:extLst>
      <p:ext uri="{BB962C8B-B14F-4D97-AF65-F5344CB8AC3E}">
        <p14:creationId xmlns:p14="http://schemas.microsoft.com/office/powerpoint/2010/main" val="19235974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None/>
            </a:pPr>
            <a:r>
              <a:rPr lang="zh-CN" altLang="en-US" b="1" dirty="0">
                <a:solidFill>
                  <a:srgbClr val="0078BF"/>
                </a:solidFill>
                <a:latin typeface="微软雅黑" panose="020B0503020204020204" pitchFamily="34" charset="-122"/>
              </a:rPr>
              <a:t>实体分类</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17" name="Rectangle 5">
            <a:extLst>
              <a:ext uri="{FF2B5EF4-FFF2-40B4-BE49-F238E27FC236}">
                <a16:creationId xmlns:a16="http://schemas.microsoft.com/office/drawing/2014/main" id="{55D6B25F-4B4C-492C-9289-FDB1BD269C69}"/>
              </a:ext>
            </a:extLst>
          </p:cNvPr>
          <p:cNvSpPr>
            <a:spLocks noChangeArrowheads="1"/>
          </p:cNvSpPr>
          <p:nvPr/>
        </p:nvSpPr>
        <p:spPr bwMode="auto">
          <a:xfrm>
            <a:off x="0" y="-138499"/>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文本框 9">
            <a:extLst>
              <a:ext uri="{FF2B5EF4-FFF2-40B4-BE49-F238E27FC236}">
                <a16:creationId xmlns:a16="http://schemas.microsoft.com/office/drawing/2014/main" id="{B6388A06-6A92-4E49-8243-8DCE41407599}"/>
              </a:ext>
            </a:extLst>
          </p:cNvPr>
          <p:cNvSpPr txBox="1"/>
          <p:nvPr/>
        </p:nvSpPr>
        <p:spPr>
          <a:xfrm>
            <a:off x="361615" y="1352941"/>
            <a:ext cx="6358361" cy="646331"/>
          </a:xfrm>
          <a:prstGeom prst="rect">
            <a:avLst/>
          </a:prstGeom>
          <a:noFill/>
        </p:spPr>
        <p:txBody>
          <a:bodyPr wrap="square" rtlCol="0">
            <a:spAutoFit/>
          </a:bodyPr>
          <a:lstStyle/>
          <a:p>
            <a:r>
              <a:rPr lang="zh-CN" altLang="en-US" dirty="0"/>
              <a:t>对实体分类任务，论文中只是使用了堆叠的</a:t>
            </a:r>
            <a:r>
              <a:rPr lang="en-US" altLang="zh-CN" dirty="0"/>
              <a:t>RGCN</a:t>
            </a:r>
            <a:r>
              <a:rPr lang="zh-CN" altLang="en-US" dirty="0"/>
              <a:t>层，并在最后一层的输出上加了一个 激活函数</a:t>
            </a:r>
            <a:r>
              <a:rPr lang="en-US" altLang="zh-CN" dirty="0" err="1"/>
              <a:t>softmax</a:t>
            </a:r>
            <a:r>
              <a:rPr lang="zh-CN" altLang="en-US" dirty="0"/>
              <a:t>进行分类。</a:t>
            </a:r>
          </a:p>
        </p:txBody>
      </p:sp>
      <p:pic>
        <p:nvPicPr>
          <p:cNvPr id="2" name="图片 1">
            <a:extLst>
              <a:ext uri="{FF2B5EF4-FFF2-40B4-BE49-F238E27FC236}">
                <a16:creationId xmlns:a16="http://schemas.microsoft.com/office/drawing/2014/main" id="{CC1830F3-8909-4BFC-8D0E-C9712B362FEA}"/>
              </a:ext>
            </a:extLst>
          </p:cNvPr>
          <p:cNvPicPr>
            <a:picLocks noChangeAspect="1"/>
          </p:cNvPicPr>
          <p:nvPr/>
        </p:nvPicPr>
        <p:blipFill>
          <a:blip r:embed="rId5"/>
          <a:stretch>
            <a:fillRect/>
          </a:stretch>
        </p:blipFill>
        <p:spPr>
          <a:xfrm>
            <a:off x="7206592" y="1999272"/>
            <a:ext cx="3815587" cy="2915500"/>
          </a:xfrm>
          <a:prstGeom prst="rect">
            <a:avLst/>
          </a:prstGeom>
        </p:spPr>
      </p:pic>
      <p:sp>
        <p:nvSpPr>
          <p:cNvPr id="4" name="矩形 3">
            <a:extLst>
              <a:ext uri="{FF2B5EF4-FFF2-40B4-BE49-F238E27FC236}">
                <a16:creationId xmlns:a16="http://schemas.microsoft.com/office/drawing/2014/main" id="{7F258941-546C-48F5-ADB0-580CF181E45A}"/>
              </a:ext>
            </a:extLst>
          </p:cNvPr>
          <p:cNvSpPr/>
          <p:nvPr/>
        </p:nvSpPr>
        <p:spPr>
          <a:xfrm>
            <a:off x="361615" y="3429000"/>
            <a:ext cx="6096000" cy="646331"/>
          </a:xfrm>
          <a:prstGeom prst="rect">
            <a:avLst/>
          </a:prstGeom>
        </p:spPr>
        <p:txBody>
          <a:bodyPr>
            <a:spAutoFit/>
          </a:bodyPr>
          <a:lstStyle/>
          <a:p>
            <a:r>
              <a:rPr lang="zh-CN" altLang="en-US" dirty="0"/>
              <a:t>对所有的有标签节点（忽略无标签节点） 最小化交叉熵损失函数：</a:t>
            </a:r>
          </a:p>
        </p:txBody>
      </p:sp>
      <p:pic>
        <p:nvPicPr>
          <p:cNvPr id="5" name="图片 4">
            <a:extLst>
              <a:ext uri="{FF2B5EF4-FFF2-40B4-BE49-F238E27FC236}">
                <a16:creationId xmlns:a16="http://schemas.microsoft.com/office/drawing/2014/main" id="{10311E1E-65F4-4B57-AD7F-ADD3FA6C0514}"/>
              </a:ext>
            </a:extLst>
          </p:cNvPr>
          <p:cNvPicPr>
            <a:picLocks noChangeAspect="1"/>
          </p:cNvPicPr>
          <p:nvPr/>
        </p:nvPicPr>
        <p:blipFill>
          <a:blip r:embed="rId6"/>
          <a:stretch>
            <a:fillRect/>
          </a:stretch>
        </p:blipFill>
        <p:spPr>
          <a:xfrm>
            <a:off x="1355503" y="4578732"/>
            <a:ext cx="3815587" cy="1347633"/>
          </a:xfrm>
          <a:prstGeom prst="rect">
            <a:avLst/>
          </a:prstGeom>
        </p:spPr>
      </p:pic>
    </p:spTree>
    <p:custDataLst>
      <p:tags r:id="rId1"/>
    </p:custDataLst>
    <p:extLst>
      <p:ext uri="{BB962C8B-B14F-4D97-AF65-F5344CB8AC3E}">
        <p14:creationId xmlns:p14="http://schemas.microsoft.com/office/powerpoint/2010/main" val="40702936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None/>
            </a:pPr>
            <a:r>
              <a:rPr lang="zh-CN" altLang="en-US" b="1" dirty="0">
                <a:solidFill>
                  <a:srgbClr val="0078BF"/>
                </a:solidFill>
                <a:latin typeface="微软雅黑" panose="020B0503020204020204" pitchFamily="34" charset="-122"/>
              </a:rPr>
              <a:t>链接预测</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17" name="Rectangle 5">
            <a:extLst>
              <a:ext uri="{FF2B5EF4-FFF2-40B4-BE49-F238E27FC236}">
                <a16:creationId xmlns:a16="http://schemas.microsoft.com/office/drawing/2014/main" id="{55D6B25F-4B4C-492C-9289-FDB1BD269C69}"/>
              </a:ext>
            </a:extLst>
          </p:cNvPr>
          <p:cNvSpPr>
            <a:spLocks noChangeArrowheads="1"/>
          </p:cNvSpPr>
          <p:nvPr/>
        </p:nvSpPr>
        <p:spPr bwMode="auto">
          <a:xfrm>
            <a:off x="0" y="-138499"/>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文本框 9">
            <a:extLst>
              <a:ext uri="{FF2B5EF4-FFF2-40B4-BE49-F238E27FC236}">
                <a16:creationId xmlns:a16="http://schemas.microsoft.com/office/drawing/2014/main" id="{B6388A06-6A92-4E49-8243-8DCE41407599}"/>
              </a:ext>
            </a:extLst>
          </p:cNvPr>
          <p:cNvSpPr txBox="1"/>
          <p:nvPr/>
        </p:nvSpPr>
        <p:spPr>
          <a:xfrm>
            <a:off x="361615" y="1352941"/>
            <a:ext cx="6622509" cy="646331"/>
          </a:xfrm>
          <a:prstGeom prst="rect">
            <a:avLst/>
          </a:prstGeom>
          <a:noFill/>
        </p:spPr>
        <p:txBody>
          <a:bodyPr wrap="square" rtlCol="0">
            <a:spAutoFit/>
          </a:bodyPr>
          <a:lstStyle/>
          <a:p>
            <a:r>
              <a:rPr lang="zh-CN" altLang="en-US" dirty="0"/>
              <a:t>知识库可以被表示为一张图</a:t>
            </a:r>
            <a:r>
              <a:rPr lang="en-US" altLang="zh-CN" dirty="0"/>
              <a:t>G=(V,E,R)</a:t>
            </a:r>
            <a:r>
              <a:rPr lang="zh-CN" altLang="en-US" dirty="0"/>
              <a:t>，其中</a:t>
            </a:r>
            <a:r>
              <a:rPr lang="en-US" altLang="zh-CN" dirty="0"/>
              <a:t>E</a:t>
            </a:r>
            <a:r>
              <a:rPr lang="zh-CN" altLang="en-US" dirty="0"/>
              <a:t>表示边（也就是实体间关系），链接预测就是对知识库中缺失的</a:t>
            </a:r>
            <a:r>
              <a:rPr lang="en-US" altLang="zh-CN" dirty="0"/>
              <a:t>E</a:t>
            </a:r>
            <a:r>
              <a:rPr lang="zh-CN" altLang="en-US" dirty="0"/>
              <a:t>进行补全。</a:t>
            </a:r>
          </a:p>
        </p:txBody>
      </p:sp>
      <p:sp>
        <p:nvSpPr>
          <p:cNvPr id="5" name="矩形 4">
            <a:extLst>
              <a:ext uri="{FF2B5EF4-FFF2-40B4-BE49-F238E27FC236}">
                <a16:creationId xmlns:a16="http://schemas.microsoft.com/office/drawing/2014/main" id="{FC529696-4DEB-4E8B-AECD-EFFF9D41A0B0}"/>
              </a:ext>
            </a:extLst>
          </p:cNvPr>
          <p:cNvSpPr/>
          <p:nvPr/>
        </p:nvSpPr>
        <p:spPr>
          <a:xfrm>
            <a:off x="361615" y="2073056"/>
            <a:ext cx="6622509" cy="646331"/>
          </a:xfrm>
          <a:prstGeom prst="rect">
            <a:avLst/>
          </a:prstGeom>
        </p:spPr>
        <p:txBody>
          <a:bodyPr wrap="square">
            <a:spAutoFit/>
          </a:bodyPr>
          <a:lstStyle/>
          <a:p>
            <a:r>
              <a:rPr lang="zh-CN" altLang="en-US" dirty="0"/>
              <a:t>对于两个实体间可能存在的关系(subject, relation, object)，使用打分函数f(s, r, o)判断 (s,r,o)是否符合要求。</a:t>
            </a:r>
          </a:p>
        </p:txBody>
      </p:sp>
      <p:pic>
        <p:nvPicPr>
          <p:cNvPr id="6" name="图片 5">
            <a:extLst>
              <a:ext uri="{FF2B5EF4-FFF2-40B4-BE49-F238E27FC236}">
                <a16:creationId xmlns:a16="http://schemas.microsoft.com/office/drawing/2014/main" id="{BCFE6A2B-E753-4044-97C1-CA8525356CCE}"/>
              </a:ext>
            </a:extLst>
          </p:cNvPr>
          <p:cNvPicPr>
            <a:picLocks noChangeAspect="1"/>
          </p:cNvPicPr>
          <p:nvPr/>
        </p:nvPicPr>
        <p:blipFill>
          <a:blip r:embed="rId5"/>
          <a:stretch>
            <a:fillRect/>
          </a:stretch>
        </p:blipFill>
        <p:spPr>
          <a:xfrm>
            <a:off x="7431471" y="1506181"/>
            <a:ext cx="3895464" cy="2426412"/>
          </a:xfrm>
          <a:prstGeom prst="rect">
            <a:avLst/>
          </a:prstGeom>
        </p:spPr>
      </p:pic>
      <p:sp>
        <p:nvSpPr>
          <p:cNvPr id="7" name="矩形 6">
            <a:extLst>
              <a:ext uri="{FF2B5EF4-FFF2-40B4-BE49-F238E27FC236}">
                <a16:creationId xmlns:a16="http://schemas.microsoft.com/office/drawing/2014/main" id="{7C2030CC-EF6F-4606-A19D-EA59C56856BC}"/>
              </a:ext>
            </a:extLst>
          </p:cNvPr>
          <p:cNvSpPr/>
          <p:nvPr/>
        </p:nvSpPr>
        <p:spPr>
          <a:xfrm>
            <a:off x="361615" y="3068294"/>
            <a:ext cx="6622510" cy="1477328"/>
          </a:xfrm>
          <a:prstGeom prst="rect">
            <a:avLst/>
          </a:prstGeom>
        </p:spPr>
        <p:txBody>
          <a:bodyPr wrap="square">
            <a:spAutoFit/>
          </a:bodyPr>
          <a:lstStyle/>
          <a:p>
            <a:r>
              <a:rPr lang="zh-CN" altLang="en-US" dirty="0"/>
              <a:t>论文中将</a:t>
            </a:r>
            <a:r>
              <a:rPr lang="en-US" altLang="zh-CN" dirty="0"/>
              <a:t>R-GCN</a:t>
            </a:r>
            <a:r>
              <a:rPr lang="zh-CN" altLang="en-US" dirty="0"/>
              <a:t>作为编码器，把每个实体编码为一个</a:t>
            </a:r>
            <a:r>
              <a:rPr lang="en-US" altLang="zh-CN" dirty="0"/>
              <a:t>d</a:t>
            </a:r>
            <a:r>
              <a:rPr lang="zh-CN" altLang="en-US" dirty="0"/>
              <a:t>维向量，使用</a:t>
            </a:r>
            <a:r>
              <a:rPr lang="en-US" altLang="zh-CN" dirty="0" err="1"/>
              <a:t>DistMult</a:t>
            </a:r>
            <a:r>
              <a:rPr lang="zh-CN" altLang="en-US" dirty="0"/>
              <a:t>作为解码器（这是一篇</a:t>
            </a:r>
            <a:r>
              <a:rPr lang="en-US" altLang="zh-CN" dirty="0"/>
              <a:t>2014</a:t>
            </a:r>
            <a:r>
              <a:rPr lang="zh-CN" altLang="en-US" dirty="0"/>
              <a:t>年知识图谱论文中提出的方法），最后通过对每个预测的输出计算总的</a:t>
            </a:r>
            <a:r>
              <a:rPr lang="en-US" altLang="zh-CN" dirty="0"/>
              <a:t>loss</a:t>
            </a:r>
            <a:r>
              <a:rPr lang="zh-CN" altLang="en-US" dirty="0"/>
              <a:t>（损失函数使用的还是交叉熵函数）</a:t>
            </a:r>
            <a:endParaRPr lang="en-US" altLang="zh-CN" dirty="0"/>
          </a:p>
          <a:p>
            <a:endParaRPr lang="zh-CN" altLang="en-US" dirty="0"/>
          </a:p>
        </p:txBody>
      </p:sp>
      <p:pic>
        <p:nvPicPr>
          <p:cNvPr id="8" name="图片 7">
            <a:extLst>
              <a:ext uri="{FF2B5EF4-FFF2-40B4-BE49-F238E27FC236}">
                <a16:creationId xmlns:a16="http://schemas.microsoft.com/office/drawing/2014/main" id="{08FB109E-B674-465C-8A2D-516F37759BB6}"/>
              </a:ext>
            </a:extLst>
          </p:cNvPr>
          <p:cNvPicPr>
            <a:picLocks noChangeAspect="1"/>
          </p:cNvPicPr>
          <p:nvPr/>
        </p:nvPicPr>
        <p:blipFill>
          <a:blip r:embed="rId6"/>
          <a:stretch>
            <a:fillRect/>
          </a:stretch>
        </p:blipFill>
        <p:spPr>
          <a:xfrm>
            <a:off x="775280" y="4766395"/>
            <a:ext cx="5954080" cy="1477328"/>
          </a:xfrm>
          <a:prstGeom prst="rect">
            <a:avLst/>
          </a:prstGeom>
        </p:spPr>
      </p:pic>
    </p:spTree>
    <p:custDataLst>
      <p:tags r:id="rId1"/>
    </p:custDataLst>
    <p:extLst>
      <p:ext uri="{BB962C8B-B14F-4D97-AF65-F5344CB8AC3E}">
        <p14:creationId xmlns:p14="http://schemas.microsoft.com/office/powerpoint/2010/main" val="34924937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2"/>
          <p:cNvSpPr txBox="1">
            <a:spLocks noChangeArrowheads="1"/>
          </p:cNvSpPr>
          <p:nvPr/>
        </p:nvSpPr>
        <p:spPr bwMode="auto">
          <a:xfrm>
            <a:off x="361617" y="169501"/>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None/>
            </a:pPr>
            <a:r>
              <a:rPr lang="zh-CN" altLang="en-US" b="1" dirty="0">
                <a:solidFill>
                  <a:srgbClr val="0078BF"/>
                </a:solidFill>
                <a:latin typeface="微软雅黑" panose="020B0503020204020204" pitchFamily="34" charset="-122"/>
              </a:rPr>
              <a:t>实体分类实验</a:t>
            </a:r>
          </a:p>
        </p:txBody>
      </p:sp>
      <p:pic>
        <p:nvPicPr>
          <p:cNvPr id="3" name="图片 2" descr="资源 1"/>
          <p:cNvPicPr>
            <a:picLocks noChangeAspect="1"/>
          </p:cNvPicPr>
          <p:nvPr/>
        </p:nvPicPr>
        <p:blipFill>
          <a:blip r:embed="rId4"/>
          <a:srcRect r="44390"/>
          <a:stretch>
            <a:fillRect/>
          </a:stretch>
        </p:blipFill>
        <p:spPr>
          <a:xfrm>
            <a:off x="9996256" y="202417"/>
            <a:ext cx="1910406" cy="610056"/>
          </a:xfrm>
          <a:prstGeom prst="rect">
            <a:avLst/>
          </a:prstGeom>
        </p:spPr>
      </p:pic>
      <p:sp>
        <p:nvSpPr>
          <p:cNvPr id="17" name="Rectangle 5">
            <a:extLst>
              <a:ext uri="{FF2B5EF4-FFF2-40B4-BE49-F238E27FC236}">
                <a16:creationId xmlns:a16="http://schemas.microsoft.com/office/drawing/2014/main" id="{55D6B25F-4B4C-492C-9289-FDB1BD269C69}"/>
              </a:ext>
            </a:extLst>
          </p:cNvPr>
          <p:cNvSpPr>
            <a:spLocks noChangeArrowheads="1"/>
          </p:cNvSpPr>
          <p:nvPr/>
        </p:nvSpPr>
        <p:spPr bwMode="auto">
          <a:xfrm>
            <a:off x="0" y="-138499"/>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矩形 19">
            <a:extLst>
              <a:ext uri="{FF2B5EF4-FFF2-40B4-BE49-F238E27FC236}">
                <a16:creationId xmlns:a16="http://schemas.microsoft.com/office/drawing/2014/main" id="{C7571A05-4C35-488C-A854-800393D5874A}"/>
              </a:ext>
            </a:extLst>
          </p:cNvPr>
          <p:cNvSpPr/>
          <p:nvPr/>
        </p:nvSpPr>
        <p:spPr>
          <a:xfrm>
            <a:off x="6860534" y="4303371"/>
            <a:ext cx="4648294" cy="1200329"/>
          </a:xfrm>
          <a:prstGeom prst="rect">
            <a:avLst/>
          </a:prstGeom>
        </p:spPr>
        <p:txBody>
          <a:bodyPr wrap="square">
            <a:spAutoFit/>
          </a:bodyPr>
          <a:lstStyle/>
          <a:p>
            <a:r>
              <a:rPr lang="zh-CN" altLang="en-US" sz="2400" dirty="0"/>
              <a:t>作者认为在</a:t>
            </a:r>
            <a:r>
              <a:rPr lang="en-US" altLang="zh-CN" sz="2400" dirty="0"/>
              <a:t>MUTAG</a:t>
            </a:r>
            <a:r>
              <a:rPr lang="zh-CN" altLang="en-US" sz="2400" dirty="0"/>
              <a:t>和</a:t>
            </a:r>
            <a:r>
              <a:rPr lang="en-US" altLang="zh-CN" sz="2400" dirty="0"/>
              <a:t>BGS</a:t>
            </a:r>
            <a:r>
              <a:rPr lang="zh-CN" altLang="en-US" sz="2400" dirty="0"/>
              <a:t>数据集上表现不够理想的原因在于归一化参数的选择不够理想。</a:t>
            </a:r>
          </a:p>
        </p:txBody>
      </p:sp>
      <p:sp>
        <p:nvSpPr>
          <p:cNvPr id="12" name="文本框 2">
            <a:extLst>
              <a:ext uri="{FF2B5EF4-FFF2-40B4-BE49-F238E27FC236}">
                <a16:creationId xmlns:a16="http://schemas.microsoft.com/office/drawing/2014/main" id="{F7A47865-02BB-4DB1-9404-4A648A21CFE8}"/>
              </a:ext>
            </a:extLst>
          </p:cNvPr>
          <p:cNvSpPr txBox="1">
            <a:spLocks noChangeArrowheads="1"/>
          </p:cNvSpPr>
          <p:nvPr/>
        </p:nvSpPr>
        <p:spPr bwMode="auto">
          <a:xfrm>
            <a:off x="800562" y="1349037"/>
            <a:ext cx="45464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None/>
            </a:pPr>
            <a:r>
              <a:rPr lang="zh-CN" altLang="en-US" sz="2000" b="1" dirty="0">
                <a:latin typeface="微软雅黑" panose="020B0503020204020204" pitchFamily="34" charset="-122"/>
              </a:rPr>
              <a:t>数据集：</a:t>
            </a:r>
            <a:r>
              <a:rPr lang="en-US" altLang="zh-CN" sz="2000" b="1" dirty="0">
                <a:latin typeface="微软雅黑" panose="020B0503020204020204" pitchFamily="34" charset="-122"/>
              </a:rPr>
              <a:t>AIFB</a:t>
            </a:r>
            <a:r>
              <a:rPr lang="zh-CN" altLang="en-US" sz="2000" b="1" dirty="0">
                <a:latin typeface="微软雅黑" panose="020B0503020204020204" pitchFamily="34" charset="-122"/>
              </a:rPr>
              <a:t>、</a:t>
            </a:r>
            <a:r>
              <a:rPr lang="en-US" altLang="zh-CN" sz="2000" b="1" dirty="0">
                <a:latin typeface="微软雅黑" panose="020B0503020204020204" pitchFamily="34" charset="-122"/>
              </a:rPr>
              <a:t>MUTAG</a:t>
            </a:r>
            <a:r>
              <a:rPr lang="zh-CN" altLang="en-US" sz="2000" b="1" dirty="0">
                <a:latin typeface="微软雅黑" panose="020B0503020204020204" pitchFamily="34" charset="-122"/>
              </a:rPr>
              <a:t>、</a:t>
            </a:r>
            <a:r>
              <a:rPr lang="en-US" altLang="zh-CN" sz="2000" b="1" dirty="0">
                <a:latin typeface="微软雅黑" panose="020B0503020204020204" pitchFamily="34" charset="-122"/>
              </a:rPr>
              <a:t>BGS</a:t>
            </a:r>
            <a:r>
              <a:rPr lang="zh-CN" altLang="en-US" sz="2000" b="1" dirty="0">
                <a:latin typeface="微软雅黑" panose="020B0503020204020204" pitchFamily="34" charset="-122"/>
              </a:rPr>
              <a:t>和</a:t>
            </a:r>
            <a:r>
              <a:rPr lang="en-US" altLang="zh-CN" sz="2000" b="1" dirty="0">
                <a:latin typeface="微软雅黑" panose="020B0503020204020204" pitchFamily="34" charset="-122"/>
              </a:rPr>
              <a:t>AM</a:t>
            </a:r>
            <a:endParaRPr lang="zh-CN" altLang="en-US" sz="2000" b="1" dirty="0">
              <a:latin typeface="微软雅黑" panose="020B0503020204020204" pitchFamily="34" charset="-122"/>
            </a:endParaRPr>
          </a:p>
        </p:txBody>
      </p:sp>
      <p:sp>
        <p:nvSpPr>
          <p:cNvPr id="15" name="文本框 2">
            <a:extLst>
              <a:ext uri="{FF2B5EF4-FFF2-40B4-BE49-F238E27FC236}">
                <a16:creationId xmlns:a16="http://schemas.microsoft.com/office/drawing/2014/main" id="{7E307C4F-8876-4230-A01D-6590970E6355}"/>
              </a:ext>
            </a:extLst>
          </p:cNvPr>
          <p:cNvSpPr txBox="1">
            <a:spLocks noChangeArrowheads="1"/>
          </p:cNvSpPr>
          <p:nvPr/>
        </p:nvSpPr>
        <p:spPr bwMode="auto">
          <a:xfrm>
            <a:off x="2351905" y="4114124"/>
            <a:ext cx="18229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None/>
            </a:pPr>
            <a:r>
              <a:rPr lang="zh-CN" altLang="en-US" sz="2000" b="1" dirty="0">
                <a:latin typeface="微软雅黑" panose="020B0503020204020204" pitchFamily="34" charset="-122"/>
              </a:rPr>
              <a:t>结果</a:t>
            </a:r>
            <a:r>
              <a:rPr lang="en-US" altLang="zh-CN" sz="2000" b="1" dirty="0">
                <a:latin typeface="微软雅黑" panose="020B0503020204020204" pitchFamily="34" charset="-122"/>
              </a:rPr>
              <a:t>(</a:t>
            </a:r>
            <a:r>
              <a:rPr lang="zh-CN" altLang="en-US" sz="2000" b="1" dirty="0">
                <a:latin typeface="微软雅黑" panose="020B0503020204020204" pitchFamily="34" charset="-122"/>
              </a:rPr>
              <a:t>正确率）</a:t>
            </a:r>
          </a:p>
        </p:txBody>
      </p:sp>
      <p:pic>
        <p:nvPicPr>
          <p:cNvPr id="6" name="图片 5">
            <a:extLst>
              <a:ext uri="{FF2B5EF4-FFF2-40B4-BE49-F238E27FC236}">
                <a16:creationId xmlns:a16="http://schemas.microsoft.com/office/drawing/2014/main" id="{4B4293C0-3776-4EF1-9007-174E1310B692}"/>
              </a:ext>
            </a:extLst>
          </p:cNvPr>
          <p:cNvPicPr>
            <a:picLocks noChangeAspect="1"/>
          </p:cNvPicPr>
          <p:nvPr/>
        </p:nvPicPr>
        <p:blipFill>
          <a:blip r:embed="rId5"/>
          <a:stretch>
            <a:fillRect/>
          </a:stretch>
        </p:blipFill>
        <p:spPr>
          <a:xfrm>
            <a:off x="361617" y="1843651"/>
            <a:ext cx="5424328" cy="1881411"/>
          </a:xfrm>
          <a:prstGeom prst="rect">
            <a:avLst/>
          </a:prstGeom>
        </p:spPr>
      </p:pic>
      <p:pic>
        <p:nvPicPr>
          <p:cNvPr id="8" name="图片 7">
            <a:extLst>
              <a:ext uri="{FF2B5EF4-FFF2-40B4-BE49-F238E27FC236}">
                <a16:creationId xmlns:a16="http://schemas.microsoft.com/office/drawing/2014/main" id="{D2B1C5A1-3FDB-4473-A8D9-AB03F2F91725}"/>
              </a:ext>
            </a:extLst>
          </p:cNvPr>
          <p:cNvPicPr>
            <a:picLocks noChangeAspect="1"/>
          </p:cNvPicPr>
          <p:nvPr/>
        </p:nvPicPr>
        <p:blipFill>
          <a:blip r:embed="rId6"/>
          <a:stretch>
            <a:fillRect/>
          </a:stretch>
        </p:blipFill>
        <p:spPr>
          <a:xfrm>
            <a:off x="506914" y="4772783"/>
            <a:ext cx="5133731" cy="1627153"/>
          </a:xfrm>
          <a:prstGeom prst="rect">
            <a:avLst/>
          </a:prstGeom>
        </p:spPr>
      </p:pic>
      <p:pic>
        <p:nvPicPr>
          <p:cNvPr id="18" name="图片 17">
            <a:extLst>
              <a:ext uri="{FF2B5EF4-FFF2-40B4-BE49-F238E27FC236}">
                <a16:creationId xmlns:a16="http://schemas.microsoft.com/office/drawing/2014/main" id="{4AF6C0B4-1C3B-4EAB-BEEE-35058F4E1594}"/>
              </a:ext>
            </a:extLst>
          </p:cNvPr>
          <p:cNvPicPr>
            <a:picLocks noChangeAspect="1"/>
          </p:cNvPicPr>
          <p:nvPr/>
        </p:nvPicPr>
        <p:blipFill>
          <a:blip r:embed="rId7"/>
          <a:stretch>
            <a:fillRect/>
          </a:stretch>
        </p:blipFill>
        <p:spPr>
          <a:xfrm>
            <a:off x="6096000" y="2266448"/>
            <a:ext cx="5949547" cy="1404535"/>
          </a:xfrm>
          <a:prstGeom prst="rect">
            <a:avLst/>
          </a:prstGeom>
        </p:spPr>
      </p:pic>
      <p:sp>
        <p:nvSpPr>
          <p:cNvPr id="9" name="椭圆 8">
            <a:extLst>
              <a:ext uri="{FF2B5EF4-FFF2-40B4-BE49-F238E27FC236}">
                <a16:creationId xmlns:a16="http://schemas.microsoft.com/office/drawing/2014/main" id="{81E2E8AB-2BE9-41B4-B2D5-BE62DE5BA266}"/>
              </a:ext>
            </a:extLst>
          </p:cNvPr>
          <p:cNvSpPr/>
          <p:nvPr/>
        </p:nvSpPr>
        <p:spPr>
          <a:xfrm>
            <a:off x="8907517" y="2948152"/>
            <a:ext cx="536028" cy="5360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outVertical)">
                                      <p:cBhvr>
                                        <p:cTn id="7" dur="5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out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outVertic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12"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5|1.2|1.2|0.9|0.8|0.8|1.4"/>
  <p:tag name="KSO_WM_SLIDE_MODEL_TYPE" val="cover"/>
</p:tagLst>
</file>

<file path=ppt/tags/tag10.xml><?xml version="1.0" encoding="utf-8"?>
<p:tagLst xmlns:a="http://schemas.openxmlformats.org/drawingml/2006/main" xmlns:r="http://schemas.openxmlformats.org/officeDocument/2006/relationships" xmlns:p="http://schemas.openxmlformats.org/presentationml/2006/main">
  <p:tag name="TIMING" val="|0.4|1|1.1|1.4|1.2|1.2"/>
</p:tagLst>
</file>

<file path=ppt/tags/tag11.xml><?xml version="1.0" encoding="utf-8"?>
<p:tagLst xmlns:a="http://schemas.openxmlformats.org/drawingml/2006/main" xmlns:r="http://schemas.openxmlformats.org/officeDocument/2006/relationships" xmlns:p="http://schemas.openxmlformats.org/presentationml/2006/main">
  <p:tag name="TIMING" val="|0.4|1|1.1|1.4|1.2|1.2"/>
</p:tagLst>
</file>

<file path=ppt/tags/tag12.xml><?xml version="1.0" encoding="utf-8"?>
<p:tagLst xmlns:a="http://schemas.openxmlformats.org/drawingml/2006/main" xmlns:r="http://schemas.openxmlformats.org/officeDocument/2006/relationships" xmlns:p="http://schemas.openxmlformats.org/presentationml/2006/main">
  <p:tag name="TIMING" val="|0.4|1|1.1|1.4|1.2|1.2"/>
</p:tagLst>
</file>

<file path=ppt/tags/tag13.xml><?xml version="1.0" encoding="utf-8"?>
<p:tagLst xmlns:a="http://schemas.openxmlformats.org/drawingml/2006/main" xmlns:r="http://schemas.openxmlformats.org/officeDocument/2006/relationships" xmlns:p="http://schemas.openxmlformats.org/presentationml/2006/main">
  <p:tag name="TIMING" val="|0.4|1|1.1|1.4|1.2|1.2"/>
</p:tagLst>
</file>

<file path=ppt/tags/tag14.xml><?xml version="1.0" encoding="utf-8"?>
<p:tagLst xmlns:a="http://schemas.openxmlformats.org/drawingml/2006/main" xmlns:r="http://schemas.openxmlformats.org/officeDocument/2006/relationships" xmlns:p="http://schemas.openxmlformats.org/presentationml/2006/main">
  <p:tag name="TIMING" val="|0.4|1|1.1|1.4|1.2|1.2"/>
</p:tagLst>
</file>

<file path=ppt/tags/tag15.xml><?xml version="1.0" encoding="utf-8"?>
<p:tagLst xmlns:a="http://schemas.openxmlformats.org/drawingml/2006/main" xmlns:r="http://schemas.openxmlformats.org/officeDocument/2006/relationships" xmlns:p="http://schemas.openxmlformats.org/presentationml/2006/main">
  <p:tag name="TIMING" val="|0.4|1|1.1|1.4|1.2|1.2"/>
</p:tagLst>
</file>

<file path=ppt/tags/tag16.xml><?xml version="1.0" encoding="utf-8"?>
<p:tagLst xmlns:a="http://schemas.openxmlformats.org/drawingml/2006/main" xmlns:r="http://schemas.openxmlformats.org/officeDocument/2006/relationships" xmlns:p="http://schemas.openxmlformats.org/presentationml/2006/main">
  <p:tag name="TIMING" val="|0.4|1|1.1|1.4|1.2|1.2"/>
</p:tagLst>
</file>

<file path=ppt/tags/tag2.xml><?xml version="1.0" encoding="utf-8"?>
<p:tagLst xmlns:a="http://schemas.openxmlformats.org/drawingml/2006/main" xmlns:r="http://schemas.openxmlformats.org/officeDocument/2006/relationships" xmlns:p="http://schemas.openxmlformats.org/presentationml/2006/main">
  <p:tag name="TIMING" val="|0.4|1|1.1|1.4|1.2|1.2"/>
</p:tagLst>
</file>

<file path=ppt/tags/tag3.xml><?xml version="1.0" encoding="utf-8"?>
<p:tagLst xmlns:a="http://schemas.openxmlformats.org/drawingml/2006/main" xmlns:r="http://schemas.openxmlformats.org/officeDocument/2006/relationships" xmlns:p="http://schemas.openxmlformats.org/presentationml/2006/main">
  <p:tag name="TIMING" val="|0.4|1|1.1|1.4|1.2|1.2"/>
</p:tagLst>
</file>

<file path=ppt/tags/tag4.xml><?xml version="1.0" encoding="utf-8"?>
<p:tagLst xmlns:a="http://schemas.openxmlformats.org/drawingml/2006/main" xmlns:r="http://schemas.openxmlformats.org/officeDocument/2006/relationships" xmlns:p="http://schemas.openxmlformats.org/presentationml/2006/main">
  <p:tag name="TIMING" val="|0.4|1|1.1|1.4|1.2|1.2"/>
</p:tagLst>
</file>

<file path=ppt/tags/tag5.xml><?xml version="1.0" encoding="utf-8"?>
<p:tagLst xmlns:a="http://schemas.openxmlformats.org/drawingml/2006/main" xmlns:r="http://schemas.openxmlformats.org/officeDocument/2006/relationships" xmlns:p="http://schemas.openxmlformats.org/presentationml/2006/main">
  <p:tag name="TIMING" val="|0.4|1|1.1|1.4|1.2|1.2"/>
</p:tagLst>
</file>

<file path=ppt/tags/tag6.xml><?xml version="1.0" encoding="utf-8"?>
<p:tagLst xmlns:a="http://schemas.openxmlformats.org/drawingml/2006/main" xmlns:r="http://schemas.openxmlformats.org/officeDocument/2006/relationships" xmlns:p="http://schemas.openxmlformats.org/presentationml/2006/main">
  <p:tag name="TIMING" val="|0.4|1|1.1|1.4|1.2|1.2"/>
</p:tagLst>
</file>

<file path=ppt/tags/tag7.xml><?xml version="1.0" encoding="utf-8"?>
<p:tagLst xmlns:a="http://schemas.openxmlformats.org/drawingml/2006/main" xmlns:r="http://schemas.openxmlformats.org/officeDocument/2006/relationships" xmlns:p="http://schemas.openxmlformats.org/presentationml/2006/main">
  <p:tag name="TIMING" val="|0.4|1|1.1|1.4|1.2|1.2"/>
</p:tagLst>
</file>

<file path=ppt/tags/tag8.xml><?xml version="1.0" encoding="utf-8"?>
<p:tagLst xmlns:a="http://schemas.openxmlformats.org/drawingml/2006/main" xmlns:r="http://schemas.openxmlformats.org/officeDocument/2006/relationships" xmlns:p="http://schemas.openxmlformats.org/presentationml/2006/main">
  <p:tag name="TIMING" val="|0.4|1|1.1|1.4|1.2|1.2"/>
</p:tagLst>
</file>

<file path=ppt/tags/tag9.xml><?xml version="1.0" encoding="utf-8"?>
<p:tagLst xmlns:a="http://schemas.openxmlformats.org/drawingml/2006/main" xmlns:r="http://schemas.openxmlformats.org/officeDocument/2006/relationships" xmlns:p="http://schemas.openxmlformats.org/presentationml/2006/main">
  <p:tag name="TIMING" val="|0.4|1|1.1|1.4|1.2|1.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9517</TotalTime>
  <Words>1507</Words>
  <Application>Microsoft Office PowerPoint</Application>
  <PresentationFormat>宽屏</PresentationFormat>
  <Paragraphs>82</Paragraphs>
  <Slides>16</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AdobeSongStd-Light</vt:lpstr>
      <vt:lpstr>NimbusRomNo9L-Regu</vt:lpstr>
      <vt:lpstr>等线</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家威 汤</dc:creator>
  <cp:lastModifiedBy>家威</cp:lastModifiedBy>
  <cp:revision>180</cp:revision>
  <dcterms:created xsi:type="dcterms:W3CDTF">2020-04-20T07:15:15Z</dcterms:created>
  <dcterms:modified xsi:type="dcterms:W3CDTF">2020-07-13T11:20:55Z</dcterms:modified>
</cp:coreProperties>
</file>