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759" r:id="rId2"/>
    <p:sldId id="1439" r:id="rId3"/>
    <p:sldId id="1430" r:id="rId4"/>
    <p:sldId id="1464" r:id="rId5"/>
    <p:sldId id="1453" r:id="rId6"/>
    <p:sldId id="1451" r:id="rId7"/>
    <p:sldId id="1452" r:id="rId8"/>
    <p:sldId id="1440" r:id="rId9"/>
    <p:sldId id="1463" r:id="rId10"/>
    <p:sldId id="1444" r:id="rId11"/>
    <p:sldId id="1465" r:id="rId12"/>
    <p:sldId id="1466" r:id="rId13"/>
    <p:sldId id="14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1C49AE"/>
    <a:srgbClr val="2E6CA6"/>
    <a:srgbClr val="F0FFFF"/>
    <a:srgbClr val="FDF8E5"/>
    <a:srgbClr val="87CEFA"/>
    <a:srgbClr val="006AC3"/>
    <a:srgbClr val="20B2FF"/>
    <a:srgbClr val="305E95"/>
    <a:srgbClr val="FFE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8" autoAdjust="0"/>
    <p:restoredTop sz="82811" autoAdjust="0"/>
  </p:normalViewPr>
  <p:slideViewPr>
    <p:cSldViewPr snapToGrid="0">
      <p:cViewPr varScale="1">
        <p:scale>
          <a:sx n="71" d="100"/>
          <a:sy n="71" d="100"/>
        </p:scale>
        <p:origin x="1565"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F0BD-871C-4B9A-A97E-ECA42981039D}" type="datetimeFigureOut">
              <a:rPr lang="zh-CN" altLang="en-US" smtClean="0"/>
              <a:pPr/>
              <a:t>2020/11/6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4FAE9-4055-4446-ADF4-97E91296C5E9}" type="slidenum">
              <a:rPr lang="zh-CN" altLang="en-US" smtClean="0"/>
              <a:pPr/>
              <a:t>‹#›</a:t>
            </a:fld>
            <a:endParaRPr lang="zh-CN" altLang="en-US"/>
          </a:p>
        </p:txBody>
      </p:sp>
    </p:spTree>
    <p:extLst>
      <p:ext uri="{BB962C8B-B14F-4D97-AF65-F5344CB8AC3E}">
        <p14:creationId xmlns:p14="http://schemas.microsoft.com/office/powerpoint/2010/main" val="3027884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300"/>
              </a:spcBef>
              <a:buClr>
                <a:srgbClr val="0000FF"/>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a:t>
            </a:fld>
            <a:endParaRPr lang="zh-CN" altLang="en-US"/>
          </a:p>
        </p:txBody>
      </p:sp>
    </p:spTree>
    <p:extLst>
      <p:ext uri="{BB962C8B-B14F-4D97-AF65-F5344CB8AC3E}">
        <p14:creationId xmlns:p14="http://schemas.microsoft.com/office/powerpoint/2010/main" val="3859452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10</a:t>
            </a:fld>
            <a:endParaRPr lang="zh-CN" altLang="en-US"/>
          </a:p>
        </p:txBody>
      </p:sp>
    </p:spTree>
    <p:extLst>
      <p:ext uri="{BB962C8B-B14F-4D97-AF65-F5344CB8AC3E}">
        <p14:creationId xmlns:p14="http://schemas.microsoft.com/office/powerpoint/2010/main" val="2567893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11</a:t>
            </a:fld>
            <a:endParaRPr lang="zh-CN" altLang="en-US"/>
          </a:p>
        </p:txBody>
      </p:sp>
    </p:spTree>
    <p:extLst>
      <p:ext uri="{BB962C8B-B14F-4D97-AF65-F5344CB8AC3E}">
        <p14:creationId xmlns:p14="http://schemas.microsoft.com/office/powerpoint/2010/main" val="690037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12</a:t>
            </a:fld>
            <a:endParaRPr lang="zh-CN" altLang="en-US"/>
          </a:p>
        </p:txBody>
      </p:sp>
    </p:spTree>
    <p:extLst>
      <p:ext uri="{BB962C8B-B14F-4D97-AF65-F5344CB8AC3E}">
        <p14:creationId xmlns:p14="http://schemas.microsoft.com/office/powerpoint/2010/main" val="2022621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13</a:t>
            </a:fld>
            <a:endParaRPr lang="zh-CN" altLang="en-US"/>
          </a:p>
        </p:txBody>
      </p:sp>
    </p:spTree>
    <p:extLst>
      <p:ext uri="{BB962C8B-B14F-4D97-AF65-F5344CB8AC3E}">
        <p14:creationId xmlns:p14="http://schemas.microsoft.com/office/powerpoint/2010/main" val="263149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2</a:t>
            </a:fld>
            <a:endParaRPr lang="zh-CN" altLang="en-US"/>
          </a:p>
        </p:txBody>
      </p:sp>
    </p:spTree>
    <p:extLst>
      <p:ext uri="{BB962C8B-B14F-4D97-AF65-F5344CB8AC3E}">
        <p14:creationId xmlns:p14="http://schemas.microsoft.com/office/powerpoint/2010/main" val="93852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3</a:t>
            </a:fld>
            <a:endParaRPr lang="zh-CN" altLang="en-US"/>
          </a:p>
        </p:txBody>
      </p:sp>
    </p:spTree>
    <p:extLst>
      <p:ext uri="{BB962C8B-B14F-4D97-AF65-F5344CB8AC3E}">
        <p14:creationId xmlns:p14="http://schemas.microsoft.com/office/powerpoint/2010/main" val="1174983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4</a:t>
            </a:fld>
            <a:endParaRPr lang="zh-CN" altLang="en-US"/>
          </a:p>
        </p:txBody>
      </p:sp>
    </p:spTree>
    <p:extLst>
      <p:ext uri="{BB962C8B-B14F-4D97-AF65-F5344CB8AC3E}">
        <p14:creationId xmlns:p14="http://schemas.microsoft.com/office/powerpoint/2010/main" val="2593932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5</a:t>
            </a:fld>
            <a:endParaRPr lang="zh-CN" altLang="en-US"/>
          </a:p>
        </p:txBody>
      </p:sp>
    </p:spTree>
    <p:extLst>
      <p:ext uri="{BB962C8B-B14F-4D97-AF65-F5344CB8AC3E}">
        <p14:creationId xmlns:p14="http://schemas.microsoft.com/office/powerpoint/2010/main" val="1036601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6</a:t>
            </a:fld>
            <a:endParaRPr lang="zh-CN" altLang="en-US"/>
          </a:p>
        </p:txBody>
      </p:sp>
    </p:spTree>
    <p:extLst>
      <p:ext uri="{BB962C8B-B14F-4D97-AF65-F5344CB8AC3E}">
        <p14:creationId xmlns:p14="http://schemas.microsoft.com/office/powerpoint/2010/main" val="2771222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7</a:t>
            </a:fld>
            <a:endParaRPr lang="zh-CN" altLang="en-US"/>
          </a:p>
        </p:txBody>
      </p:sp>
    </p:spTree>
    <p:extLst>
      <p:ext uri="{BB962C8B-B14F-4D97-AF65-F5344CB8AC3E}">
        <p14:creationId xmlns:p14="http://schemas.microsoft.com/office/powerpoint/2010/main" val="3816443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8</a:t>
            </a:fld>
            <a:endParaRPr lang="zh-CN" altLang="en-US"/>
          </a:p>
        </p:txBody>
      </p:sp>
    </p:spTree>
    <p:extLst>
      <p:ext uri="{BB962C8B-B14F-4D97-AF65-F5344CB8AC3E}">
        <p14:creationId xmlns:p14="http://schemas.microsoft.com/office/powerpoint/2010/main" val="429000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9</a:t>
            </a:fld>
            <a:endParaRPr lang="zh-CN" altLang="en-US"/>
          </a:p>
        </p:txBody>
      </p:sp>
    </p:spTree>
    <p:extLst>
      <p:ext uri="{BB962C8B-B14F-4D97-AF65-F5344CB8AC3E}">
        <p14:creationId xmlns:p14="http://schemas.microsoft.com/office/powerpoint/2010/main" val="1465837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E9E2DB06-F538-4471-90DE-31A3F0D9EA29}" type="datetime1">
              <a:rPr lang="zh-CN" altLang="en-US" smtClean="0">
                <a:solidFill>
                  <a:prstClr val="black">
                    <a:tint val="75000"/>
                  </a:prstClr>
                </a:solidFill>
              </a:rPr>
              <a:pPr>
                <a:defRPr/>
              </a:pPr>
              <a:t>2020/11/6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34128DB-78C8-4D83-AAB7-E5455D8E0AB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9767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F2BAB15-BC8F-43AA-8118-292EA19776F3}" type="datetime1">
              <a:rPr lang="zh-CN" altLang="en-US" smtClean="0">
                <a:solidFill>
                  <a:prstClr val="black">
                    <a:tint val="75000"/>
                  </a:prstClr>
                </a:solidFill>
              </a:rPr>
              <a:pPr>
                <a:defRPr/>
              </a:pPr>
              <a:t>2020/11/6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6841AA53-A80C-4993-A779-5469609A47E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7709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D4085E6-4CC3-4FD1-983D-723188D62914}" type="datetime1">
              <a:rPr lang="zh-CN" altLang="en-US" smtClean="0">
                <a:solidFill>
                  <a:prstClr val="black">
                    <a:tint val="75000"/>
                  </a:prstClr>
                </a:solidFill>
              </a:rPr>
              <a:pPr>
                <a:defRPr/>
              </a:pPr>
              <a:t>2020/11/6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5F48FFB-0AD4-423A-9C07-0BA44BA97D6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254720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BA165D-D38A-4814-B0D9-480780D4059C}" type="datetime1">
              <a:rPr lang="zh-CN" altLang="en-US" smtClean="0">
                <a:solidFill>
                  <a:prstClr val="black">
                    <a:tint val="75000"/>
                  </a:prstClr>
                </a:solidFill>
              </a:rPr>
              <a:pPr>
                <a:defRPr/>
              </a:pPr>
              <a:t>2020/11/6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DFB4CF1-025C-42F6-B157-AF1F8B88989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911786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第二章">
    <p:spTree>
      <p:nvGrpSpPr>
        <p:cNvPr id="1" name=""/>
        <p:cNvGrpSpPr/>
        <p:nvPr/>
      </p:nvGrpSpPr>
      <p:grpSpPr>
        <a:xfrm>
          <a:off x="0" y="0"/>
          <a:ext cx="0" cy="0"/>
          <a:chOff x="0" y="0"/>
          <a:chExt cx="0" cy="0"/>
        </a:xfrm>
      </p:grpSpPr>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25" r="8323"/>
          <a:stretch/>
        </p:blipFill>
        <p:spPr>
          <a:xfrm>
            <a:off x="5400033" y="-45992"/>
            <a:ext cx="3743968" cy="549992"/>
          </a:xfrm>
          <a:prstGeom prst="rect">
            <a:avLst/>
          </a:prstGeom>
        </p:spPr>
      </p:pic>
      <p:sp>
        <p:nvSpPr>
          <p:cNvPr id="6" name="矩形 5"/>
          <p:cNvSpPr/>
          <p:nvPr userDrawn="1"/>
        </p:nvSpPr>
        <p:spPr bwMode="auto">
          <a:xfrm>
            <a:off x="1" y="548760"/>
            <a:ext cx="8263634" cy="720000"/>
          </a:xfrm>
          <a:prstGeom prst="rect">
            <a:avLst/>
          </a:prstGeom>
          <a:gradFill flip="none" rotWithShape="1">
            <a:gsLst>
              <a:gs pos="0">
                <a:srgbClr val="A3A3A3"/>
              </a:gs>
              <a:gs pos="50000">
                <a:schemeClr val="bg1">
                  <a:lumMod val="95000"/>
                  <a:shade val="67500"/>
                  <a:satMod val="115000"/>
                </a:schemeClr>
              </a:gs>
              <a:gs pos="100000">
                <a:schemeClr val="bg1">
                  <a:lumMod val="95000"/>
                  <a:shade val="100000"/>
                  <a:satMod val="115000"/>
                </a:schemeClr>
              </a:gs>
            </a:gsLst>
            <a:lin ang="0" scaled="1"/>
            <a:tileRec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0" tIns="0" rIns="0" bIns="0" rtlCol="0" anchor="ctr"/>
          <a:lstStyle/>
          <a:p>
            <a:pPr algn="ctr" fontAlgn="auto">
              <a:spcBef>
                <a:spcPts val="0"/>
              </a:spcBef>
              <a:spcAft>
                <a:spcPts val="0"/>
              </a:spcAft>
            </a:pPr>
            <a:endParaRPr lang="zh-CN" altLang="en-US" sz="2000" dirty="0">
              <a:solidFill>
                <a:schemeClr val="bg1"/>
              </a:solidFill>
              <a:latin typeface="微软雅黑" pitchFamily="34" charset="-122"/>
              <a:ea typeface="微软雅黑" pitchFamily="34" charset="-122"/>
            </a:endParaRP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63634" y="548760"/>
            <a:ext cx="880367" cy="720000"/>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0" scaled="1"/>
            <a:tileRect/>
          </a:gradFill>
          <a:ln>
            <a:noFill/>
          </a:ln>
          <a:effectLst>
            <a:outerShdw blurRad="50800" dist="38100" dir="2700000" algn="tl" rotWithShape="0">
              <a:prstClr val="black">
                <a:alpha val="40000"/>
              </a:prstClr>
            </a:outerShdw>
          </a:effectLst>
        </p:spPr>
      </p:pic>
      <p:sp>
        <p:nvSpPr>
          <p:cNvPr id="10" name="矩形 9"/>
          <p:cNvSpPr/>
          <p:nvPr userDrawn="1"/>
        </p:nvSpPr>
        <p:spPr>
          <a:xfrm>
            <a:off x="5573116" y="-45992"/>
            <a:ext cx="4183460"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主要技术内容及创新点</a:t>
            </a:r>
          </a:p>
        </p:txBody>
      </p:sp>
      <p:sp>
        <p:nvSpPr>
          <p:cNvPr id="9"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32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144818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第三章">
    <p:spTree>
      <p:nvGrpSpPr>
        <p:cNvPr id="1" name=""/>
        <p:cNvGrpSpPr/>
        <p:nvPr/>
      </p:nvGrpSpPr>
      <p:grpSpPr>
        <a:xfrm>
          <a:off x="0" y="0"/>
          <a:ext cx="0" cy="0"/>
          <a:chOff x="0" y="0"/>
          <a:chExt cx="0" cy="0"/>
        </a:xfrm>
      </p:grpSpPr>
      <p:pic>
        <p:nvPicPr>
          <p:cNvPr id="14" name="图片 13"/>
          <p:cNvPicPr>
            <a:picLocks/>
          </p:cNvPicPr>
          <p:nvPr userDrawn="1"/>
        </p:nvPicPr>
        <p:blipFill rotWithShape="1">
          <a:blip r:embed="rId2" cstate="print">
            <a:extLst>
              <a:ext uri="{28A0092B-C50C-407E-A947-70E740481C1C}">
                <a14:useLocalDpi xmlns:a14="http://schemas.microsoft.com/office/drawing/2010/main" val="0"/>
              </a:ext>
            </a:extLst>
          </a:blip>
          <a:srcRect r="17994"/>
          <a:stretch/>
        </p:blipFill>
        <p:spPr>
          <a:xfrm>
            <a:off x="5436097" y="0"/>
            <a:ext cx="3707904" cy="504000"/>
          </a:xfrm>
          <a:prstGeom prst="rect">
            <a:avLst/>
          </a:prstGeom>
        </p:spPr>
      </p:pic>
      <p:sp>
        <p:nvSpPr>
          <p:cNvPr id="15" name="矩形 14"/>
          <p:cNvSpPr/>
          <p:nvPr userDrawn="1"/>
        </p:nvSpPr>
        <p:spPr>
          <a:xfrm>
            <a:off x="5677119" y="-45992"/>
            <a:ext cx="3791426"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知识产权及第三方评价</a:t>
            </a:r>
          </a:p>
        </p:txBody>
      </p:sp>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48680"/>
            <a:ext cx="9144000" cy="755904"/>
          </a:xfrm>
          <a:prstGeom prst="rect">
            <a:avLst/>
          </a:prstGeom>
        </p:spPr>
      </p:pic>
      <p:sp>
        <p:nvSpPr>
          <p:cNvPr id="17"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28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1653809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第四章">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17"/>
          <a:stretch/>
        </p:blipFill>
        <p:spPr>
          <a:xfrm>
            <a:off x="5112001" y="0"/>
            <a:ext cx="4054611" cy="504000"/>
          </a:xfrm>
          <a:prstGeom prst="rect">
            <a:avLst/>
          </a:prstGeom>
        </p:spPr>
      </p:pic>
      <p:sp>
        <p:nvSpPr>
          <p:cNvPr id="10" name="矩形 9"/>
          <p:cNvSpPr/>
          <p:nvPr userDrawn="1"/>
        </p:nvSpPr>
        <p:spPr>
          <a:xfrm>
            <a:off x="5285085" y="-45992"/>
            <a:ext cx="4183460"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应用推广与社会经济效益</a:t>
            </a: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48680"/>
            <a:ext cx="9144000" cy="755904"/>
          </a:xfrm>
          <a:prstGeom prst="rect">
            <a:avLst/>
          </a:prstGeom>
        </p:spPr>
      </p:pic>
      <p:sp>
        <p:nvSpPr>
          <p:cNvPr id="12"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28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63079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图片 6" descr="屏幕剪辑"/>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60351" y="296863"/>
            <a:ext cx="24606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B12EAD07-3649-40B6-8A1B-A5916B3E0355}" type="datetime1">
              <a:rPr lang="zh-CN" altLang="en-US" smtClean="0">
                <a:solidFill>
                  <a:prstClr val="black">
                    <a:tint val="75000"/>
                  </a:prstClr>
                </a:solidFill>
              </a:rPr>
              <a:pPr>
                <a:defRPr/>
              </a:pPr>
              <a:t>2020/11/6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0C61A084-2EC8-42C0-97A8-1D0A29376E3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5841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8B703AB-D6E4-42CA-8785-6472491D3640}" type="datetime1">
              <a:rPr lang="zh-CN" altLang="en-US" smtClean="0">
                <a:solidFill>
                  <a:prstClr val="black">
                    <a:tint val="75000"/>
                  </a:prstClr>
                </a:solidFill>
              </a:rPr>
              <a:pPr>
                <a:defRPr/>
              </a:pPr>
              <a:t>2020/11/6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F4EB158-BB4E-47F7-BDAC-59CD0E6A1A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73975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7D6AE90-A8EA-4CA1-91E7-13FC85B7EAC3}" type="datetime1">
              <a:rPr lang="zh-CN" altLang="en-US" smtClean="0">
                <a:solidFill>
                  <a:prstClr val="black">
                    <a:tint val="75000"/>
                  </a:prstClr>
                </a:solidFill>
              </a:rPr>
              <a:pPr>
                <a:defRPr/>
              </a:pPr>
              <a:t>2020/11/6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1459745-6C80-4CBE-A08F-132748F6267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546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74EE1FA-709B-4F1B-A291-1643C1E6E064}" type="datetime1">
              <a:rPr lang="zh-CN" altLang="en-US" smtClean="0">
                <a:solidFill>
                  <a:prstClr val="black">
                    <a:tint val="75000"/>
                  </a:prstClr>
                </a:solidFill>
              </a:rPr>
              <a:pPr>
                <a:defRPr/>
              </a:pPr>
              <a:t>2020/11/6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28DD658D-C2B8-4A4D-AE1F-B827CBE244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4846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7CA2068-6467-450C-8104-07E820186CD2}" type="datetime1">
              <a:rPr lang="zh-CN" altLang="en-US" smtClean="0">
                <a:solidFill>
                  <a:prstClr val="black">
                    <a:tint val="75000"/>
                  </a:prstClr>
                </a:solidFill>
              </a:rPr>
              <a:pPr>
                <a:defRPr/>
              </a:pPr>
              <a:t>2020/11/6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75AFD7C6-4ED2-43CF-8CB8-9976826B75F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9543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C38FE45-89EF-4544-91C8-BB1F655ADC0E}" type="datetime1">
              <a:rPr lang="zh-CN" altLang="en-US" smtClean="0">
                <a:solidFill>
                  <a:prstClr val="black">
                    <a:tint val="75000"/>
                  </a:prstClr>
                </a:solidFill>
              </a:rPr>
              <a:pPr>
                <a:defRPr/>
              </a:pPr>
              <a:t>2020/11/6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4650C679-DBEC-4C3C-8FEB-2F486ABE076A}" type="slidenum">
              <a:rPr lang="zh-CN" altLang="en-US">
                <a:solidFill>
                  <a:prstClr val="black">
                    <a:tint val="75000"/>
                  </a:prstClr>
                </a:solidFill>
              </a:rPr>
              <a:pPr>
                <a:defRPr/>
              </a:pPr>
              <a:t>‹#›</a:t>
            </a:fld>
            <a:endParaRPr lang="zh-CN" altLang="en-US">
              <a:solidFill>
                <a:prstClr val="black">
                  <a:tint val="75000"/>
                </a:prstClr>
              </a:solidFill>
            </a:endParaRPr>
          </a:p>
        </p:txBody>
      </p:sp>
      <p:pic>
        <p:nvPicPr>
          <p:cNvPr id="6" name="Picture 21"/>
          <p:cNvPicPr>
            <a:picLocks noChangeAspect="1" noChangeArrowheads="1"/>
          </p:cNvPicPr>
          <p:nvPr userDrawn="1"/>
        </p:nvPicPr>
        <p:blipFill>
          <a:blip r:embed="rId2" cstate="print"/>
          <a:srcRect/>
          <a:stretch>
            <a:fillRect/>
          </a:stretch>
        </p:blipFill>
        <p:spPr bwMode="auto">
          <a:xfrm>
            <a:off x="7599364" y="6308727"/>
            <a:ext cx="1336675" cy="479425"/>
          </a:xfrm>
          <a:prstGeom prst="rect">
            <a:avLst/>
          </a:prstGeom>
          <a:noFill/>
          <a:ln w="9525">
            <a:noFill/>
            <a:miter lim="800000"/>
            <a:headEnd/>
            <a:tailEnd/>
          </a:ln>
        </p:spPr>
      </p:pic>
    </p:spTree>
    <p:extLst>
      <p:ext uri="{BB962C8B-B14F-4D97-AF65-F5344CB8AC3E}">
        <p14:creationId xmlns:p14="http://schemas.microsoft.com/office/powerpoint/2010/main" val="396141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bwMode="white">
          <a:xfrm>
            <a:off x="-508" y="728700"/>
            <a:ext cx="9144000" cy="6129300"/>
          </a:xfrm>
          <a:prstGeom prst="rect">
            <a:avLst/>
          </a:prstGeom>
          <a:solidFill>
            <a:schemeClr val="bg1"/>
          </a:solidFill>
          <a:ln>
            <a:solidFill>
              <a:schemeClr val="bg1"/>
            </a:solidFill>
            <a:headEnd/>
            <a:tailEnd/>
          </a:ln>
        </p:spPr>
        <p:style>
          <a:lnRef idx="1">
            <a:schemeClr val="accent6"/>
          </a:lnRef>
          <a:fillRef idx="3">
            <a:schemeClr val="accent6"/>
          </a:fillRef>
          <a:effectRef idx="2">
            <a:schemeClr val="accent6"/>
          </a:effectRef>
          <a:fontRef idx="minor">
            <a:schemeClr val="lt1"/>
          </a:fontRef>
        </p:style>
        <p:txBody>
          <a:bodyPr rtlCol="0" anchor="ctr"/>
          <a:lstStyle/>
          <a:p>
            <a:pPr algn="ctr">
              <a:lnSpc>
                <a:spcPts val="2000"/>
              </a:lnSpc>
            </a:pPr>
            <a:endParaRPr lang="zh-CN" altLang="en-US" sz="2000" dirty="0">
              <a:solidFill>
                <a:schemeClr val="bg1"/>
              </a:solidFill>
              <a:latin typeface="黑体" pitchFamily="49" charset="-122"/>
              <a:ea typeface="黑体" pitchFamily="49" charset="-122"/>
            </a:endParaRPr>
          </a:p>
        </p:txBody>
      </p:sp>
      <p:sp>
        <p:nvSpPr>
          <p:cNvPr id="2" name="日期占位符 3"/>
          <p:cNvSpPr>
            <a:spLocks noGrp="1"/>
          </p:cNvSpPr>
          <p:nvPr>
            <p:ph type="dt" sz="half" idx="10"/>
          </p:nvPr>
        </p:nvSpPr>
        <p:spPr/>
        <p:txBody>
          <a:bodyPr/>
          <a:lstStyle>
            <a:lvl1pPr>
              <a:defRPr/>
            </a:lvl1pPr>
          </a:lstStyle>
          <a:p>
            <a:pPr>
              <a:defRPr/>
            </a:pPr>
            <a:fld id="{BAAEC783-8C19-42CD-985D-9DB0F38B9685}" type="datetime1">
              <a:rPr lang="zh-CN" altLang="en-US" smtClean="0">
                <a:solidFill>
                  <a:prstClr val="black">
                    <a:tint val="75000"/>
                  </a:prstClr>
                </a:solidFill>
              </a:rPr>
              <a:pPr>
                <a:defRPr/>
              </a:pPr>
              <a:t>2020/11/6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4B6EC62D-82B2-4140-AC5C-CF07B6B49294}" type="slidenum">
              <a:rPr lang="zh-CN" altLang="en-US">
                <a:solidFill>
                  <a:prstClr val="black">
                    <a:tint val="75000"/>
                  </a:prstClr>
                </a:solidFill>
              </a:rPr>
              <a:pPr>
                <a:defRPr/>
              </a:pPr>
              <a:t>‹#›</a:t>
            </a:fld>
            <a:endParaRPr lang="zh-CN" altLang="en-US">
              <a:solidFill>
                <a:prstClr val="black">
                  <a:tint val="75000"/>
                </a:prstClr>
              </a:solidFill>
            </a:endParaRPr>
          </a:p>
        </p:txBody>
      </p:sp>
      <p:cxnSp>
        <p:nvCxnSpPr>
          <p:cNvPr id="6" name="直接连接符 5"/>
          <p:cNvCxnSpPr/>
          <p:nvPr userDrawn="1"/>
        </p:nvCxnSpPr>
        <p:spPr>
          <a:xfrm>
            <a:off x="-508" y="72870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直接连接符 6"/>
          <p:cNvCxnSpPr/>
          <p:nvPr userDrawn="1"/>
        </p:nvCxnSpPr>
        <p:spPr>
          <a:xfrm>
            <a:off x="0" y="750734"/>
            <a:ext cx="7096204" cy="0"/>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81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6FA097-5CF7-41C0-B65A-CF2707F5EF95}" type="datetime1">
              <a:rPr lang="zh-CN" altLang="en-US" smtClean="0">
                <a:solidFill>
                  <a:prstClr val="black">
                    <a:tint val="75000"/>
                  </a:prstClr>
                </a:solidFill>
              </a:rPr>
              <a:pPr>
                <a:defRPr/>
              </a:pPr>
              <a:t>2020/11/6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683A9639-1D3D-4608-9EDE-3DEF02E73DB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29044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F3BAD56-4F85-4F27-9B1E-A2911902D2F0}" type="datetime1">
              <a:rPr lang="zh-CN" altLang="en-US" smtClean="0">
                <a:solidFill>
                  <a:prstClr val="black">
                    <a:tint val="75000"/>
                  </a:prstClr>
                </a:solidFill>
              </a:rPr>
              <a:pPr>
                <a:defRPr/>
              </a:pPr>
              <a:t>2020/11/6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B38C6ED-52A2-4B0A-A9F8-9F28AA17378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268334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2pPr>
      <a:lvl3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3pPr>
      <a:lvl4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4pPr>
      <a:lvl5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5pPr>
      <a:lvl6pPr marL="457200" algn="ctr" rtl="0" fontAlgn="base">
        <a:spcBef>
          <a:spcPct val="0"/>
        </a:spcBef>
        <a:spcAft>
          <a:spcPct val="0"/>
        </a:spcAft>
        <a:defRPr sz="4400">
          <a:solidFill>
            <a:schemeClr val="tx1"/>
          </a:solidFill>
          <a:latin typeface="Calibri" pitchFamily="34" charset="0"/>
          <a:ea typeface="方正粗宋简体" pitchFamily="65" charset="-122"/>
        </a:defRPr>
      </a:lvl6pPr>
      <a:lvl7pPr marL="914400" algn="ctr" rtl="0" fontAlgn="base">
        <a:spcBef>
          <a:spcPct val="0"/>
        </a:spcBef>
        <a:spcAft>
          <a:spcPct val="0"/>
        </a:spcAft>
        <a:defRPr sz="4400">
          <a:solidFill>
            <a:schemeClr val="tx1"/>
          </a:solidFill>
          <a:latin typeface="Calibri" pitchFamily="34" charset="0"/>
          <a:ea typeface="方正粗宋简体" pitchFamily="65" charset="-122"/>
        </a:defRPr>
      </a:lvl7pPr>
      <a:lvl8pPr marL="1371600" algn="ctr" rtl="0" fontAlgn="base">
        <a:spcBef>
          <a:spcPct val="0"/>
        </a:spcBef>
        <a:spcAft>
          <a:spcPct val="0"/>
        </a:spcAft>
        <a:defRPr sz="4400">
          <a:solidFill>
            <a:schemeClr val="tx1"/>
          </a:solidFill>
          <a:latin typeface="Calibri" pitchFamily="34" charset="0"/>
          <a:ea typeface="方正粗宋简体" pitchFamily="65" charset="-122"/>
        </a:defRPr>
      </a:lvl8pPr>
      <a:lvl9pPr marL="1828800" algn="ctr" rtl="0" fontAlgn="base">
        <a:spcBef>
          <a:spcPct val="0"/>
        </a:spcBef>
        <a:spcAft>
          <a:spcPct val="0"/>
        </a:spcAft>
        <a:defRPr sz="4400">
          <a:solidFill>
            <a:schemeClr val="tx1"/>
          </a:solidFill>
          <a:latin typeface="Calibri" pitchFamily="34" charset="0"/>
          <a:ea typeface="方正粗宋简体" pitchFamily="65"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92" y="1583996"/>
            <a:ext cx="9144000" cy="16557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文本框 18"/>
          <p:cNvSpPr txBox="1"/>
          <p:nvPr/>
        </p:nvSpPr>
        <p:spPr>
          <a:xfrm>
            <a:off x="-5693" y="2001010"/>
            <a:ext cx="9144000" cy="830997"/>
          </a:xfrm>
          <a:prstGeom prst="rect">
            <a:avLst/>
          </a:prstGeom>
          <a:noFill/>
        </p:spPr>
        <p:txBody>
          <a:bodyPr>
            <a:spAutoFit/>
          </a:bodyPr>
          <a:lstStyle>
            <a:defPPr>
              <a:defRPr lang="zh-CN"/>
            </a:defPPr>
            <a:lvl1pPr>
              <a:defRPr sz="2200" b="1">
                <a:ln/>
                <a:solidFill>
                  <a:srgbClr val="FFFF00"/>
                </a:solidFill>
                <a:effectLst>
                  <a:outerShdw blurRad="38100" dist="19050" dir="2700000" algn="tl" rotWithShape="0">
                    <a:prstClr val="black">
                      <a:lumMod val="50000"/>
                      <a:alpha val="40000"/>
                    </a:prstClr>
                  </a:outerShdw>
                </a:effectLst>
                <a:latin typeface="黑体" panose="02010609060101010101" pitchFamily="49" charset="-122"/>
                <a:ea typeface="黑体" panose="02010609060101010101" pitchFamily="49" charset="-122"/>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pPr algn="ctr">
              <a:defRPr/>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论文汇报</a:t>
            </a:r>
          </a:p>
        </p:txBody>
      </p:sp>
      <p:sp>
        <p:nvSpPr>
          <p:cNvPr id="56324" name="文本框 6"/>
          <p:cNvSpPr txBox="1">
            <a:spLocks noChangeArrowheads="1"/>
          </p:cNvSpPr>
          <p:nvPr/>
        </p:nvSpPr>
        <p:spPr bwMode="auto">
          <a:xfrm>
            <a:off x="3178137" y="5729880"/>
            <a:ext cx="2880321" cy="581057"/>
          </a:xfrm>
          <a:prstGeom prst="rect">
            <a:avLst/>
          </a:prstGeom>
          <a:noFill/>
          <a:ln w="9525">
            <a:noFill/>
            <a:miter lim="800000"/>
            <a:headEnd/>
            <a:tailEnd/>
          </a:ln>
        </p:spPr>
        <p:txBody>
          <a:bodyPr wrap="square">
            <a:spAutoFit/>
          </a:bodyPr>
          <a:lstStyle/>
          <a:p>
            <a:pPr algn="ctr">
              <a:lnSpc>
                <a:spcPct val="150000"/>
              </a:lnSpc>
            </a:pPr>
            <a:r>
              <a:rPr lang="en-US" altLang="zh-CN" sz="2400" dirty="0">
                <a:solidFill>
                  <a:schemeClr val="tx2">
                    <a:lumMod val="75000"/>
                  </a:schemeClr>
                </a:solidFill>
                <a:latin typeface="微软雅黑" pitchFamily="34" charset="-122"/>
                <a:ea typeface="微软雅黑" pitchFamily="34" charset="-122"/>
              </a:rPr>
              <a:t>2020</a:t>
            </a:r>
            <a:r>
              <a:rPr lang="zh-CN" altLang="en-US" sz="2400" dirty="0">
                <a:solidFill>
                  <a:schemeClr val="tx2">
                    <a:lumMod val="75000"/>
                  </a:schemeClr>
                </a:solidFill>
                <a:latin typeface="微软雅黑" pitchFamily="34" charset="-122"/>
                <a:ea typeface="微软雅黑" pitchFamily="34" charset="-122"/>
              </a:rPr>
              <a:t>年</a:t>
            </a:r>
            <a:r>
              <a:rPr lang="en-US" altLang="zh-CN" sz="2400" dirty="0">
                <a:solidFill>
                  <a:schemeClr val="tx2">
                    <a:lumMod val="75000"/>
                  </a:schemeClr>
                </a:solidFill>
                <a:latin typeface="微软雅黑" pitchFamily="34" charset="-122"/>
                <a:ea typeface="微软雅黑" pitchFamily="34" charset="-122"/>
              </a:rPr>
              <a:t>11</a:t>
            </a:r>
            <a:r>
              <a:rPr lang="zh-CN" altLang="en-US" sz="2400" dirty="0">
                <a:solidFill>
                  <a:schemeClr val="tx2">
                    <a:lumMod val="75000"/>
                  </a:schemeClr>
                </a:solidFill>
                <a:latin typeface="微软雅黑" pitchFamily="34" charset="-122"/>
                <a:ea typeface="微软雅黑" pitchFamily="34" charset="-122"/>
              </a:rPr>
              <a:t>月</a:t>
            </a:r>
            <a:r>
              <a:rPr lang="en-US" altLang="zh-CN" sz="2400" dirty="0">
                <a:solidFill>
                  <a:schemeClr val="tx2">
                    <a:lumMod val="75000"/>
                  </a:schemeClr>
                </a:solidFill>
                <a:latin typeface="微软雅黑" pitchFamily="34" charset="-122"/>
                <a:ea typeface="微软雅黑" pitchFamily="34" charset="-122"/>
              </a:rPr>
              <a:t>6</a:t>
            </a:r>
            <a:r>
              <a:rPr lang="zh-CN" altLang="en-US" sz="2400" dirty="0">
                <a:solidFill>
                  <a:schemeClr val="tx2">
                    <a:lumMod val="75000"/>
                  </a:schemeClr>
                </a:solidFill>
                <a:latin typeface="微软雅黑" pitchFamily="34" charset="-122"/>
                <a:ea typeface="微软雅黑" pitchFamily="34" charset="-122"/>
              </a:rPr>
              <a:t>日</a:t>
            </a:r>
          </a:p>
        </p:txBody>
      </p:sp>
      <p:pic>
        <p:nvPicPr>
          <p:cNvPr id="56326" name="图片 7" descr="屏幕剪辑"/>
          <p:cNvPicPr>
            <a:picLocks noChangeAspect="1"/>
          </p:cNvPicPr>
          <p:nvPr/>
        </p:nvPicPr>
        <p:blipFill>
          <a:blip r:embed="rId3"/>
          <a:srcRect/>
          <a:stretch>
            <a:fillRect/>
          </a:stretch>
        </p:blipFill>
        <p:spPr bwMode="auto">
          <a:xfrm>
            <a:off x="6804248" y="427947"/>
            <a:ext cx="2119313" cy="742950"/>
          </a:xfrm>
          <a:prstGeom prst="rect">
            <a:avLst/>
          </a:prstGeom>
          <a:noFill/>
          <a:ln w="9525">
            <a:noFill/>
            <a:miter lim="800000"/>
            <a:headEnd/>
            <a:tailEnd/>
          </a:ln>
        </p:spPr>
      </p:pic>
      <p:sp>
        <p:nvSpPr>
          <p:cNvPr id="7" name="文本框 6"/>
          <p:cNvSpPr txBox="1">
            <a:spLocks noChangeArrowheads="1"/>
          </p:cNvSpPr>
          <p:nvPr/>
        </p:nvSpPr>
        <p:spPr bwMode="auto">
          <a:xfrm>
            <a:off x="2333029" y="4306918"/>
            <a:ext cx="4466556" cy="646331"/>
          </a:xfrm>
          <a:prstGeom prst="rect">
            <a:avLst/>
          </a:prstGeom>
          <a:noFill/>
          <a:ln w="9525">
            <a:noFill/>
            <a:miter lim="800000"/>
            <a:headEnd/>
            <a:tailEnd/>
          </a:ln>
        </p:spPr>
        <p:txBody>
          <a:bodyPr wrap="square">
            <a:spAutoFit/>
          </a:bodyPr>
          <a:lstStyle/>
          <a:p>
            <a:pPr algn="dist"/>
            <a:r>
              <a:rPr lang="zh-CN" altLang="en-US" sz="3600" dirty="0">
                <a:solidFill>
                  <a:schemeClr val="tx2">
                    <a:lumMod val="75000"/>
                  </a:schemeClr>
                </a:solidFill>
                <a:latin typeface="黑体" panose="02010609060101010101" pitchFamily="49" charset="-122"/>
                <a:ea typeface="黑体" panose="02010609060101010101" pitchFamily="49" charset="-122"/>
              </a:rPr>
              <a:t>计算机与信息学院</a:t>
            </a:r>
            <a:endParaRPr lang="en-US" altLang="zh-CN" sz="3600" dirty="0">
              <a:solidFill>
                <a:schemeClr val="tx2">
                  <a:lumMod val="75000"/>
                </a:schemeClr>
              </a:solidFill>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730548B9-D63E-4F1B-9081-471B4E5C887E}"/>
              </a:ext>
            </a:extLst>
          </p:cNvPr>
          <p:cNvSpPr txBox="1">
            <a:spLocks noChangeArrowheads="1"/>
          </p:cNvSpPr>
          <p:nvPr/>
        </p:nvSpPr>
        <p:spPr bwMode="auto">
          <a:xfrm>
            <a:off x="3611299" y="5083549"/>
            <a:ext cx="2013995" cy="584775"/>
          </a:xfrm>
          <a:prstGeom prst="rect">
            <a:avLst/>
          </a:prstGeom>
          <a:noFill/>
          <a:ln w="9525">
            <a:noFill/>
            <a:miter lim="800000"/>
            <a:headEnd/>
            <a:tailEnd/>
          </a:ln>
        </p:spPr>
        <p:txBody>
          <a:bodyPr wrap="square">
            <a:spAutoFit/>
          </a:bodyPr>
          <a:lstStyle/>
          <a:p>
            <a:pPr algn="dist"/>
            <a:r>
              <a:rPr lang="zh-CN" altLang="en-US" sz="3200" dirty="0">
                <a:solidFill>
                  <a:schemeClr val="tx2">
                    <a:lumMod val="75000"/>
                  </a:schemeClr>
                </a:solidFill>
                <a:latin typeface="黑体" panose="02010609060101010101" pitchFamily="49" charset="-122"/>
                <a:ea typeface="黑体" panose="02010609060101010101" pitchFamily="49" charset="-122"/>
              </a:rPr>
              <a:t>高逸飞</a:t>
            </a:r>
            <a:endParaRPr lang="en-US" altLang="zh-CN" sz="3200" dirty="0">
              <a:solidFill>
                <a:schemeClr val="tx2">
                  <a:lumMod val="75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实验</a:t>
            </a:r>
          </a:p>
        </p:txBody>
      </p:sp>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48786" y="882104"/>
                <a:ext cx="8869678" cy="641992"/>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数据集：</a:t>
                </a:r>
                <a:r>
                  <a:rPr kumimoji="1" lang="en-US" altLang="zh-CN" sz="2400" b="0" kern="0" dirty="0">
                    <a:solidFill>
                      <a:srgbClr val="292929"/>
                    </a:solidFill>
                    <a:latin typeface="宋体" panose="02010600030101010101" pitchFamily="2" charset="-122"/>
                    <a:ea typeface="宋体" panose="02010600030101010101" pitchFamily="2" charset="-122"/>
                  </a:rPr>
                  <a:t>SemEval-2010 Task 8</a:t>
                </a: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包含</a:t>
                </a:r>
                <a:r>
                  <a:rPr kumimoji="1" lang="en-US" altLang="zh-CN" sz="2400" b="0" kern="0" dirty="0">
                    <a:solidFill>
                      <a:srgbClr val="292929"/>
                    </a:solidFill>
                    <a:latin typeface="宋体" panose="02010600030101010101" pitchFamily="2" charset="-122"/>
                    <a:ea typeface="宋体" panose="02010600030101010101" pitchFamily="2" charset="-122"/>
                  </a:rPr>
                  <a:t>8000</a:t>
                </a:r>
                <a:r>
                  <a:rPr kumimoji="1" lang="zh-CN" altLang="en-US" sz="2400" b="0" kern="0" dirty="0">
                    <a:solidFill>
                      <a:srgbClr val="292929"/>
                    </a:solidFill>
                    <a:latin typeface="宋体" panose="02010600030101010101" pitchFamily="2" charset="-122"/>
                    <a:ea typeface="宋体" panose="02010600030101010101" pitchFamily="2" charset="-122"/>
                  </a:rPr>
                  <a:t>个用于训练的句子，</a:t>
                </a:r>
                <a:r>
                  <a:rPr kumimoji="1" lang="en-US" altLang="zh-CN" sz="2400" b="0" kern="0" dirty="0">
                    <a:solidFill>
                      <a:srgbClr val="292929"/>
                    </a:solidFill>
                    <a:latin typeface="宋体" panose="02010600030101010101" pitchFamily="2" charset="-122"/>
                    <a:ea typeface="宋体" panose="02010600030101010101" pitchFamily="2" charset="-122"/>
                  </a:rPr>
                  <a:t>2717</a:t>
                </a:r>
                <a:r>
                  <a:rPr kumimoji="1" lang="zh-CN" altLang="en-US" sz="2400" b="0" kern="0" dirty="0">
                    <a:solidFill>
                      <a:srgbClr val="292929"/>
                    </a:solidFill>
                    <a:latin typeface="宋体" panose="02010600030101010101" pitchFamily="2" charset="-122"/>
                    <a:ea typeface="宋体" panose="02010600030101010101" pitchFamily="2" charset="-122"/>
                  </a:rPr>
                  <a:t>个用于测试的句子，从训练集中抽取</a:t>
                </a:r>
                <a14:m>
                  <m:oMath xmlns:m="http://schemas.openxmlformats.org/officeDocument/2006/math">
                    <m:f>
                      <m:fPr>
                        <m:ctrlPr>
                          <a:rPr kumimoji="1" lang="en-US" altLang="zh-CN" sz="2400" b="0" i="1" kern="0" smtClean="0">
                            <a:solidFill>
                              <a:srgbClr val="292929"/>
                            </a:solidFill>
                            <a:latin typeface="Cambria Math" panose="02040503050406030204" pitchFamily="18" charset="0"/>
                            <a:ea typeface="宋体" panose="02010600030101010101" pitchFamily="2" charset="-122"/>
                          </a:rPr>
                        </m:ctrlPr>
                      </m:fPr>
                      <m:num>
                        <m:r>
                          <a:rPr kumimoji="1" lang="en-US" altLang="zh-CN" sz="2400" b="0" i="1" kern="0">
                            <a:solidFill>
                              <a:srgbClr val="292929"/>
                            </a:solidFill>
                            <a:latin typeface="Cambria Math" panose="02040503050406030204" pitchFamily="18" charset="0"/>
                            <a:ea typeface="宋体" panose="02010600030101010101" pitchFamily="2" charset="-122"/>
                          </a:rPr>
                          <m:t>1</m:t>
                        </m:r>
                      </m:num>
                      <m:den>
                        <m:r>
                          <a:rPr kumimoji="1" lang="en-US" altLang="zh-CN" sz="2400" b="0" i="1" kern="0">
                            <a:solidFill>
                              <a:srgbClr val="292929"/>
                            </a:solidFill>
                            <a:latin typeface="Cambria Math" panose="02040503050406030204" pitchFamily="18" charset="0"/>
                            <a:ea typeface="宋体" panose="02010600030101010101" pitchFamily="2" charset="-122"/>
                          </a:rPr>
                          <m:t>1</m:t>
                        </m:r>
                        <m:r>
                          <a:rPr kumimoji="1" lang="en-US" altLang="zh-CN" sz="2400" b="0" i="1" kern="0" smtClean="0">
                            <a:solidFill>
                              <a:srgbClr val="292929"/>
                            </a:solidFill>
                            <a:latin typeface="Cambria Math" panose="02040503050406030204" pitchFamily="18" charset="0"/>
                            <a:ea typeface="宋体" panose="02010600030101010101" pitchFamily="2" charset="-122"/>
                          </a:rPr>
                          <m:t>0</m:t>
                        </m:r>
                      </m:den>
                    </m:f>
                  </m:oMath>
                </a14:m>
                <a:r>
                  <a:rPr kumimoji="1" lang="zh-CN" altLang="en-US" sz="2400" b="0" kern="0" dirty="0">
                    <a:solidFill>
                      <a:srgbClr val="292929"/>
                    </a:solidFill>
                    <a:latin typeface="宋体" panose="02010600030101010101" pitchFamily="2" charset="-122"/>
                    <a:ea typeface="宋体" panose="02010600030101010101" pitchFamily="2" charset="-122"/>
                  </a:rPr>
                  <a:t>的样本进行验证。数据集中包含</a:t>
                </a:r>
                <a:r>
                  <a:rPr kumimoji="1" lang="en-US" altLang="zh-CN" sz="2400" b="0" kern="0" dirty="0">
                    <a:solidFill>
                      <a:srgbClr val="292929"/>
                    </a:solidFill>
                    <a:latin typeface="宋体" panose="02010600030101010101" pitchFamily="2" charset="-122"/>
                    <a:ea typeface="宋体" panose="02010600030101010101" pitchFamily="2" charset="-122"/>
                  </a:rPr>
                  <a:t>19</a:t>
                </a:r>
                <a:r>
                  <a:rPr kumimoji="1" lang="zh-CN" altLang="en-US" sz="2400" b="0" kern="0" dirty="0">
                    <a:solidFill>
                      <a:srgbClr val="292929"/>
                    </a:solidFill>
                    <a:latin typeface="宋体" panose="02010600030101010101" pitchFamily="2" charset="-122"/>
                    <a:ea typeface="宋体" panose="02010600030101010101" pitchFamily="2" charset="-122"/>
                  </a:rPr>
                  <a:t>个标签：</a:t>
                </a:r>
                <a:r>
                  <a:rPr kumimoji="1" lang="en-US" altLang="zh-CN" sz="2400" b="0" kern="0" dirty="0">
                    <a:solidFill>
                      <a:srgbClr val="292929"/>
                    </a:solidFill>
                    <a:latin typeface="宋体" panose="02010600030101010101" pitchFamily="2" charset="-122"/>
                    <a:ea typeface="宋体" panose="02010600030101010101" pitchFamily="2" charset="-122"/>
                  </a:rPr>
                  <a:t>9</a:t>
                </a:r>
                <a:r>
                  <a:rPr kumimoji="1" lang="zh-CN" altLang="en-US" sz="2400" b="0" kern="0" dirty="0">
                    <a:solidFill>
                      <a:srgbClr val="292929"/>
                    </a:solidFill>
                    <a:latin typeface="宋体" panose="02010600030101010101" pitchFamily="2" charset="-122"/>
                    <a:ea typeface="宋体" panose="02010600030101010101" pitchFamily="2" charset="-122"/>
                  </a:rPr>
                  <a:t>个有向关系和一个无向的其他类。</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mc:Choice>
        <mc:Fallback xmlns="">
          <p:sp>
            <p:nvSpPr>
              <p:cNvPr id="11" name="内容占位符 2">
                <a:extLst>
                  <a:ext uri="{FF2B5EF4-FFF2-40B4-BE49-F238E27FC236}">
                    <a16:creationId xmlns:a16="http://schemas.microsoft.com/office/drawing/2014/main" id="{4C7DF4AD-F59B-4332-9D05-3063B5576B0F}"/>
                  </a:ext>
                </a:extLst>
              </p:cNvPr>
              <p:cNvSpPr txBox="1">
                <a:spLocks noRot="1" noChangeAspect="1" noMove="1" noResize="1" noEditPoints="1" noAdjustHandles="1" noChangeArrowheads="1" noChangeShapeType="1" noTextEdit="1"/>
              </p:cNvSpPr>
              <p:nvPr/>
            </p:nvSpPr>
            <p:spPr bwMode="auto">
              <a:xfrm>
                <a:off x="248786" y="882104"/>
                <a:ext cx="8869678" cy="641992"/>
              </a:xfrm>
              <a:prstGeom prst="rect">
                <a:avLst/>
              </a:prstGeom>
              <a:blipFill>
                <a:blip r:embed="rId3"/>
                <a:stretch>
                  <a:fillRect l="-1100" r="-481" b="-306667"/>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
            <a:extLst>
              <a:ext uri="{FF2B5EF4-FFF2-40B4-BE49-F238E27FC236}">
                <a16:creationId xmlns:a16="http://schemas.microsoft.com/office/drawing/2014/main" id="{8ED3C10F-9169-4277-83D0-3FC5502D72D3}"/>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pic>
        <p:nvPicPr>
          <p:cNvPr id="6" name="图片 5">
            <a:extLst>
              <a:ext uri="{FF2B5EF4-FFF2-40B4-BE49-F238E27FC236}">
                <a16:creationId xmlns:a16="http://schemas.microsoft.com/office/drawing/2014/main" id="{42F47E7D-BAA0-4000-B079-EC3423ED2A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7262" y="3489871"/>
            <a:ext cx="2752725" cy="2486025"/>
          </a:xfrm>
          <a:prstGeom prst="rect">
            <a:avLst/>
          </a:prstGeom>
        </p:spPr>
      </p:pic>
    </p:spTree>
    <p:extLst>
      <p:ext uri="{BB962C8B-B14F-4D97-AF65-F5344CB8AC3E}">
        <p14:creationId xmlns:p14="http://schemas.microsoft.com/office/powerpoint/2010/main" val="20526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实验</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48786" y="882104"/>
            <a:ext cx="8869678" cy="641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
            <a:extLst>
              <a:ext uri="{FF2B5EF4-FFF2-40B4-BE49-F238E27FC236}">
                <a16:creationId xmlns:a16="http://schemas.microsoft.com/office/drawing/2014/main" id="{8ED3C10F-9169-4277-83D0-3FC5502D72D3}"/>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pic>
        <p:nvPicPr>
          <p:cNvPr id="5" name="图片 4">
            <a:extLst>
              <a:ext uri="{FF2B5EF4-FFF2-40B4-BE49-F238E27FC236}">
                <a16:creationId xmlns:a16="http://schemas.microsoft.com/office/drawing/2014/main" id="{41AC23A2-E2E9-42EA-AA88-EFEFEE4FC4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466" y="882104"/>
            <a:ext cx="5960318" cy="3942571"/>
          </a:xfrm>
          <a:prstGeom prst="rect">
            <a:avLst/>
          </a:prstGeom>
        </p:spPr>
      </p:pic>
      <p:pic>
        <p:nvPicPr>
          <p:cNvPr id="8" name="图片 7">
            <a:extLst>
              <a:ext uri="{FF2B5EF4-FFF2-40B4-BE49-F238E27FC236}">
                <a16:creationId xmlns:a16="http://schemas.microsoft.com/office/drawing/2014/main" id="{417B794F-342D-42CE-90AF-1EFAE5A0CF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8362" y="4824675"/>
            <a:ext cx="4867275" cy="1971675"/>
          </a:xfrm>
          <a:prstGeom prst="rect">
            <a:avLst/>
          </a:prstGeom>
        </p:spPr>
      </p:pic>
    </p:spTree>
    <p:extLst>
      <p:ext uri="{BB962C8B-B14F-4D97-AF65-F5344CB8AC3E}">
        <p14:creationId xmlns:p14="http://schemas.microsoft.com/office/powerpoint/2010/main" val="247345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实验</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48786" y="882104"/>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
            <a:extLst>
              <a:ext uri="{FF2B5EF4-FFF2-40B4-BE49-F238E27FC236}">
                <a16:creationId xmlns:a16="http://schemas.microsoft.com/office/drawing/2014/main" id="{8ED3C10F-9169-4277-83D0-3FC5502D72D3}"/>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pic>
        <p:nvPicPr>
          <p:cNvPr id="6" name="图片 5">
            <a:extLst>
              <a:ext uri="{FF2B5EF4-FFF2-40B4-BE49-F238E27FC236}">
                <a16:creationId xmlns:a16="http://schemas.microsoft.com/office/drawing/2014/main" id="{8AC33246-5E55-41E3-BC05-D87DA2FD4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59" y="1575568"/>
            <a:ext cx="9364259" cy="2760459"/>
          </a:xfrm>
          <a:prstGeom prst="rect">
            <a:avLst/>
          </a:prstGeom>
        </p:spPr>
      </p:pic>
    </p:spTree>
    <p:extLst>
      <p:ext uri="{BB962C8B-B14F-4D97-AF65-F5344CB8AC3E}">
        <p14:creationId xmlns:p14="http://schemas.microsoft.com/office/powerpoint/2010/main" val="179029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结论</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0" y="882104"/>
            <a:ext cx="9026262"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1.</a:t>
            </a:r>
            <a:r>
              <a:rPr kumimoji="1" lang="zh-CN" altLang="en-US" sz="2400" b="0" kern="0" dirty="0">
                <a:solidFill>
                  <a:srgbClr val="292929"/>
                </a:solidFill>
                <a:latin typeface="宋体" panose="02010600030101010101" pitchFamily="2" charset="-122"/>
                <a:ea typeface="宋体" panose="02010600030101010101" pitchFamily="2" charset="-122"/>
              </a:rPr>
              <a:t>最短依赖路径涵盖了目标关系的大部分信息；</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2.</a:t>
            </a:r>
            <a:r>
              <a:rPr kumimoji="1" lang="zh-CN" altLang="en-US" sz="2400" b="0" kern="0" dirty="0">
                <a:solidFill>
                  <a:srgbClr val="292929"/>
                </a:solidFill>
                <a:latin typeface="宋体" panose="02010600030101010101" pitchFamily="2" charset="-122"/>
                <a:ea typeface="宋体" panose="02010600030101010101" pitchFamily="2" charset="-122"/>
              </a:rPr>
              <a:t>由于自然语言存在歧义性，句子表达存在多样性，因此整合异质语言知识有助于关系分类；</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3.</a:t>
            </a:r>
            <a:r>
              <a:rPr kumimoji="1" lang="zh-CN" altLang="en-US" sz="2400" b="0" kern="0" dirty="0">
                <a:solidFill>
                  <a:srgbClr val="292929"/>
                </a:solidFill>
                <a:latin typeface="宋体" panose="02010600030101010101" pitchFamily="2" charset="-122"/>
                <a:ea typeface="宋体" panose="02010600030101010101" pitchFamily="2" charset="-122"/>
              </a:rPr>
              <a:t>将最短依赖路径视为两个子路径，映射成两个不同的神经网络，有助于确定关系的方向性；</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8188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2" name="矩形 1">
            <a:extLst>
              <a:ext uri="{FF2B5EF4-FFF2-40B4-BE49-F238E27FC236}">
                <a16:creationId xmlns:a16="http://schemas.microsoft.com/office/drawing/2014/main" id="{0B66215B-C0B2-4C05-AB3B-F18BFCDB2707}"/>
              </a:ext>
            </a:extLst>
          </p:cNvPr>
          <p:cNvSpPr/>
          <p:nvPr/>
        </p:nvSpPr>
        <p:spPr>
          <a:xfrm>
            <a:off x="645459" y="1310658"/>
            <a:ext cx="7670202" cy="1754326"/>
          </a:xfrm>
          <a:prstGeom prst="rect">
            <a:avLst/>
          </a:prstGeom>
        </p:spPr>
        <p:txBody>
          <a:bodyPr wrap="square">
            <a:spAutoFit/>
          </a:bodyPr>
          <a:lstStyle/>
          <a:p>
            <a:pPr algn="ctr"/>
            <a:r>
              <a:rPr lang="en-US" altLang="zh-CN" sz="3600" b="0" i="0" u="none" strike="noStrike" baseline="0" dirty="0">
                <a:latin typeface="Times New Roman" panose="02020603050405020304" pitchFamily="18" charset="0"/>
                <a:cs typeface="Times New Roman" panose="02020603050405020304" pitchFamily="18" charset="0"/>
              </a:rPr>
              <a:t>Classifying Relations via Long Short Term Memory Networks</a:t>
            </a:r>
          </a:p>
          <a:p>
            <a:pPr algn="ctr"/>
            <a:r>
              <a:rPr lang="en-US" altLang="zh-CN" sz="3600" b="0" i="0" u="none" strike="noStrike" baseline="0" dirty="0">
                <a:latin typeface="Times New Roman" panose="02020603050405020304" pitchFamily="18" charset="0"/>
                <a:cs typeface="Times New Roman" panose="02020603050405020304" pitchFamily="18" charset="0"/>
              </a:rPr>
              <a:t>along Shortest Dependency Paths</a:t>
            </a:r>
            <a:endParaRPr lang="zh-CN" altLang="en-US" sz="36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AF085FCD-9481-4FEC-A3A0-BCA6A520AA66}"/>
              </a:ext>
            </a:extLst>
          </p:cNvPr>
          <p:cNvSpPr/>
          <p:nvPr/>
        </p:nvSpPr>
        <p:spPr>
          <a:xfrm>
            <a:off x="1021977" y="3451344"/>
            <a:ext cx="7100046" cy="461665"/>
          </a:xfrm>
          <a:prstGeom prst="rect">
            <a:avLst/>
          </a:prstGeom>
        </p:spPr>
        <p:txBody>
          <a:bodyPr wrap="square">
            <a:spAutoFit/>
          </a:bodyPr>
          <a:lstStyle/>
          <a:p>
            <a:pPr algn="ctr"/>
            <a:r>
              <a:rPr lang="en-US" altLang="zh-CN" sz="2400" b="0" i="0" u="none" strike="noStrike" baseline="0" dirty="0">
                <a:latin typeface="Times New Roman" panose="02020603050405020304" pitchFamily="18" charset="0"/>
                <a:cs typeface="Times New Roman" panose="02020603050405020304" pitchFamily="18" charset="0"/>
              </a:rPr>
              <a:t>Yan Xu</a:t>
            </a:r>
            <a:r>
              <a:rPr lang="zh-CN" altLang="en-US" sz="2400" dirty="0">
                <a:latin typeface="Times New Roman" panose="02020603050405020304" pitchFamily="18" charset="0"/>
                <a:cs typeface="Times New Roman" panose="02020603050405020304" pitchFamily="18" charset="0"/>
              </a:rPr>
              <a:t>，</a:t>
            </a:r>
            <a:r>
              <a:rPr lang="en-US" altLang="zh-CN" sz="2400" b="0" i="0" u="none" strike="noStrike" baseline="0" dirty="0">
                <a:latin typeface="Times New Roman" panose="02020603050405020304" pitchFamily="18" charset="0"/>
                <a:cs typeface="Times New Roman" panose="02020603050405020304" pitchFamily="18" charset="0"/>
              </a:rPr>
              <a:t>Lili </a:t>
            </a:r>
            <a:r>
              <a:rPr lang="en-US" altLang="zh-CN" sz="2400" b="0" i="0" u="none" strike="noStrike" baseline="0" dirty="0" err="1">
                <a:latin typeface="Times New Roman" panose="02020603050405020304" pitchFamily="18" charset="0"/>
                <a:cs typeface="Times New Roman" panose="02020603050405020304" pitchFamily="18" charset="0"/>
              </a:rPr>
              <a:t>Mou</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54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SDP-LSTM</a:t>
            </a: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模型</a:t>
            </a: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940084"/>
            <a:ext cx="8869678" cy="5300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r>
              <a:rPr lang="zh-CN" altLang="en-US" sz="2400" b="0" dirty="0">
                <a:effectLst/>
                <a:latin typeface="宋体" panose="02010600030101010101" pitchFamily="2" charset="-122"/>
                <a:ea typeface="宋体" panose="02010600030101010101" pitchFamily="2" charset="-122"/>
              </a:rPr>
              <a:t>提出了</a:t>
            </a:r>
            <a:r>
              <a:rPr lang="en-US" altLang="zh-CN" sz="2400" b="0" dirty="0">
                <a:effectLst/>
                <a:latin typeface="宋体" panose="02010600030101010101" pitchFamily="2" charset="-122"/>
                <a:ea typeface="宋体" panose="02010600030101010101" pitchFamily="2" charset="-122"/>
              </a:rPr>
              <a:t>SDP-LSTM</a:t>
            </a:r>
            <a:r>
              <a:rPr lang="zh-CN" altLang="en-US" sz="2400" b="0" dirty="0">
                <a:effectLst/>
                <a:latin typeface="宋体" panose="02010600030101010101" pitchFamily="2" charset="-122"/>
                <a:ea typeface="宋体" panose="02010600030101010101" pitchFamily="2" charset="-122"/>
              </a:rPr>
              <a:t>模型来对一句语句中的两个实体进行关系分类，其中该模型利用了两个实体间的最短依赖路径（</a:t>
            </a:r>
            <a:r>
              <a:rPr lang="en-US" altLang="zh-CN" sz="2400" b="0" dirty="0">
                <a:effectLst/>
                <a:latin typeface="宋体" panose="02010600030101010101" pitchFamily="2" charset="-122"/>
                <a:ea typeface="宋体" panose="02010600030101010101" pitchFamily="2" charset="-122"/>
              </a:rPr>
              <a:t>shortest dependency path</a:t>
            </a:r>
            <a:r>
              <a:rPr lang="zh-CN" altLang="en-US" sz="2400" b="0" dirty="0">
                <a:effectLst/>
                <a:latin typeface="宋体" panose="02010600030101010101" pitchFamily="2" charset="-122"/>
                <a:ea typeface="宋体" panose="02010600030101010101" pitchFamily="2" charset="-122"/>
              </a:rPr>
              <a:t>，</a:t>
            </a:r>
            <a:r>
              <a:rPr lang="en-US" altLang="zh-CN" sz="2400" b="0" dirty="0">
                <a:effectLst/>
                <a:latin typeface="宋体" panose="02010600030101010101" pitchFamily="2" charset="-122"/>
                <a:ea typeface="宋体" panose="02010600030101010101" pitchFamily="2" charset="-122"/>
              </a:rPr>
              <a:t>SDP</a:t>
            </a:r>
            <a:r>
              <a:rPr lang="zh-CN" altLang="en-US" sz="2400" b="0" dirty="0">
                <a:effectLst/>
                <a:latin typeface="宋体" panose="02010600030101010101" pitchFamily="2" charset="-122"/>
                <a:ea typeface="宋体" panose="02010600030101010101" pitchFamily="2" charset="-122"/>
              </a:rPr>
              <a:t>），而</a:t>
            </a:r>
            <a:r>
              <a:rPr lang="en-US" altLang="zh-CN" sz="2400" b="0" dirty="0">
                <a:effectLst/>
                <a:latin typeface="宋体" panose="02010600030101010101" pitchFamily="2" charset="-122"/>
                <a:ea typeface="宋体" panose="02010600030101010101" pitchFamily="2" charset="-122"/>
              </a:rPr>
              <a:t>LSTM</a:t>
            </a:r>
            <a:r>
              <a:rPr lang="zh-CN" altLang="en-US" sz="2400" b="0" dirty="0">
                <a:effectLst/>
                <a:latin typeface="宋体" panose="02010600030101010101" pitchFamily="2" charset="-122"/>
                <a:ea typeface="宋体" panose="02010600030101010101" pitchFamily="2" charset="-122"/>
              </a:rPr>
              <a:t>能够从</a:t>
            </a:r>
            <a:r>
              <a:rPr lang="en-US" altLang="zh-CN" sz="2400" b="0" dirty="0">
                <a:effectLst/>
                <a:latin typeface="宋体" panose="02010600030101010101" pitchFamily="2" charset="-122"/>
                <a:ea typeface="宋体" panose="02010600030101010101" pitchFamily="2" charset="-122"/>
              </a:rPr>
              <a:t>SDP</a:t>
            </a:r>
            <a:r>
              <a:rPr lang="zh-CN" altLang="en-US" sz="2400" b="0" dirty="0">
                <a:effectLst/>
                <a:latin typeface="宋体" panose="02010600030101010101" pitchFamily="2" charset="-122"/>
                <a:ea typeface="宋体" panose="02010600030101010101" pitchFamily="2" charset="-122"/>
              </a:rPr>
              <a:t>中选出异构信息。</a:t>
            </a:r>
            <a:endParaRPr lang="en-US" altLang="zh-CN" sz="2400" b="0" dirty="0">
              <a:effectLst/>
              <a:latin typeface="宋体" panose="02010600030101010101" pitchFamily="2" charset="-122"/>
              <a:ea typeface="宋体" panose="02010600030101010101" pitchFamily="2" charset="-122"/>
            </a:endParaRPr>
          </a:p>
          <a:p>
            <a:pPr marL="0" lvl="0" indent="0">
              <a:lnSpc>
                <a:spcPct val="150000"/>
              </a:lnSpc>
              <a:buNone/>
            </a:pPr>
            <a:endParaRPr lang="en-US" altLang="zh-CN" sz="2400" b="0" dirty="0">
              <a:effectLst/>
              <a:latin typeface="宋体" panose="02010600030101010101" pitchFamily="2" charset="-122"/>
              <a:ea typeface="宋体" panose="02010600030101010101" pitchFamily="2" charset="-122"/>
            </a:endParaRPr>
          </a:p>
          <a:p>
            <a:pPr marL="0" lvl="0" indent="0">
              <a:lnSpc>
                <a:spcPct val="150000"/>
              </a:lnSpc>
              <a:buNone/>
            </a:pPr>
            <a:r>
              <a:rPr lang="en-US" altLang="zh-CN" sz="2400" b="0" dirty="0">
                <a:effectLst/>
                <a:latin typeface="宋体" panose="02010600030101010101" pitchFamily="2" charset="-122"/>
                <a:ea typeface="宋体" panose="02010600030101010101" pitchFamily="2" charset="-122"/>
              </a:rPr>
              <a:t>1.SDP</a:t>
            </a:r>
            <a:r>
              <a:rPr lang="zh-CN" altLang="en-US" sz="2400" b="0" dirty="0">
                <a:effectLst/>
                <a:latin typeface="宋体" panose="02010600030101010101" pitchFamily="2" charset="-122"/>
                <a:ea typeface="宋体" panose="02010600030101010101" pitchFamily="2" charset="-122"/>
              </a:rPr>
              <a:t>能够消除一句话中无用的无用的单词，保留有用的信息；</a:t>
            </a:r>
            <a:endParaRPr lang="en-US" altLang="zh-CN" sz="2400" b="0" dirty="0">
              <a:effectLst/>
              <a:latin typeface="宋体" panose="02010600030101010101" pitchFamily="2" charset="-122"/>
              <a:ea typeface="宋体" panose="02010600030101010101" pitchFamily="2" charset="-122"/>
            </a:endParaRPr>
          </a:p>
          <a:p>
            <a:pPr marL="0" lvl="0" indent="0">
              <a:lnSpc>
                <a:spcPct val="150000"/>
              </a:lnSpc>
              <a:buNone/>
            </a:pPr>
            <a:r>
              <a:rPr lang="en-US" altLang="zh-CN" sz="2400" b="0" dirty="0">
                <a:latin typeface="宋体" panose="02010600030101010101" pitchFamily="2" charset="-122"/>
                <a:ea typeface="宋体" panose="02010600030101010101" pitchFamily="2" charset="-122"/>
              </a:rPr>
              <a:t>2.</a:t>
            </a:r>
            <a:r>
              <a:rPr lang="zh-CN" altLang="en-US" sz="2400" b="0" dirty="0">
                <a:latin typeface="宋体" panose="02010600030101010101" pitchFamily="2" charset="-122"/>
                <a:ea typeface="宋体" panose="02010600030101010101" pitchFamily="2" charset="-122"/>
              </a:rPr>
              <a:t>多通道</a:t>
            </a:r>
            <a:r>
              <a:rPr lang="en-US" altLang="zh-CN" sz="2400" b="0" dirty="0">
                <a:latin typeface="宋体" panose="02010600030101010101" pitchFamily="2" charset="-122"/>
                <a:ea typeface="宋体" panose="02010600030101010101" pitchFamily="2" charset="-122"/>
              </a:rPr>
              <a:t>LSTM</a:t>
            </a:r>
            <a:r>
              <a:rPr lang="zh-CN" altLang="en-US" sz="2400" b="0" dirty="0">
                <a:latin typeface="宋体" panose="02010600030101010101" pitchFamily="2" charset="-122"/>
                <a:ea typeface="宋体" panose="02010600030101010101" pitchFamily="2" charset="-122"/>
              </a:rPr>
              <a:t>网络能够将异构信息进行有效的集成；</a:t>
            </a:r>
            <a:endParaRPr lang="en-US" altLang="zh-CN" sz="2400" b="0" dirty="0">
              <a:latin typeface="宋体" panose="02010600030101010101" pitchFamily="2" charset="-122"/>
              <a:ea typeface="宋体" panose="02010600030101010101" pitchFamily="2" charset="-122"/>
            </a:endParaRPr>
          </a:p>
          <a:p>
            <a:pPr marL="0" lvl="0" indent="0">
              <a:lnSpc>
                <a:spcPct val="150000"/>
              </a:lnSpc>
              <a:buNone/>
            </a:pPr>
            <a:r>
              <a:rPr lang="en-US" altLang="zh-CN" sz="2400" b="0" dirty="0">
                <a:latin typeface="宋体" panose="02010600030101010101" pitchFamily="2" charset="-122"/>
                <a:ea typeface="宋体" panose="02010600030101010101" pitchFamily="2" charset="-122"/>
              </a:rPr>
              <a:t>3.</a:t>
            </a:r>
            <a:r>
              <a:rPr lang="zh-CN" altLang="en-US" sz="2400" b="0" dirty="0">
                <a:latin typeface="宋体" panose="02010600030101010101" pitchFamily="2" charset="-122"/>
                <a:ea typeface="宋体" panose="02010600030101010101" pitchFamily="2" charset="-122"/>
              </a:rPr>
              <a:t>采用了定制的</a:t>
            </a:r>
            <a:r>
              <a:rPr lang="en-US" altLang="zh-CN" sz="2400" b="0" dirty="0">
                <a:latin typeface="宋体" panose="02010600030101010101" pitchFamily="2" charset="-122"/>
                <a:ea typeface="宋体" panose="02010600030101010101" pitchFamily="2" charset="-122"/>
              </a:rPr>
              <a:t>dropout</a:t>
            </a:r>
            <a:r>
              <a:rPr lang="zh-CN" altLang="en-US" sz="2400" b="0" dirty="0">
                <a:latin typeface="宋体" panose="02010600030101010101" pitchFamily="2" charset="-122"/>
                <a:ea typeface="宋体" panose="02010600030101010101" pitchFamily="2" charset="-122"/>
              </a:rPr>
              <a:t>策略，能够防止神经网络过拟合。</a:t>
            </a:r>
            <a:endParaRPr lang="zh-CN" altLang="zh-CN" sz="24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02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模型优势</a:t>
            </a: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0" y="778793"/>
            <a:ext cx="8869678" cy="5300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lvl="0">
              <a:lnSpc>
                <a:spcPct val="150000"/>
              </a:lnSpc>
            </a:pPr>
            <a:r>
              <a:rPr lang="en-US" altLang="zh-CN" sz="2400" b="0" dirty="0">
                <a:latin typeface="宋体" panose="02010600030101010101" pitchFamily="2" charset="-122"/>
                <a:ea typeface="宋体" panose="02010600030101010101" pitchFamily="2" charset="-122"/>
              </a:rPr>
              <a:t>SDP</a:t>
            </a:r>
            <a:r>
              <a:rPr lang="zh-CN" altLang="en-US" sz="2400" b="0" dirty="0">
                <a:latin typeface="宋体" panose="02010600030101010101" pitchFamily="2" charset="-122"/>
                <a:ea typeface="宋体" panose="02010600030101010101" pitchFamily="2" charset="-122"/>
              </a:rPr>
              <a:t>具有大量的信息，它完全能够确定两个实体间的关系；</a:t>
            </a:r>
            <a:endParaRPr lang="en-US" altLang="zh-CN" sz="2400" b="0" dirty="0">
              <a:latin typeface="宋体" panose="02010600030101010101" pitchFamily="2" charset="-122"/>
              <a:ea typeface="宋体" panose="02010600030101010101" pitchFamily="2" charset="-122"/>
            </a:endParaRPr>
          </a:p>
          <a:p>
            <a:pPr lvl="0">
              <a:lnSpc>
                <a:spcPct val="150000"/>
              </a:lnSpc>
            </a:pPr>
            <a:r>
              <a:rPr lang="zh-CN" altLang="en-US" sz="2400" b="0" dirty="0">
                <a:latin typeface="宋体" panose="02010600030101010101" pitchFamily="2" charset="-122"/>
                <a:ea typeface="宋体" panose="02010600030101010101" pitchFamily="2" charset="-122"/>
              </a:rPr>
              <a:t>关系分类过程中，方向很重要。作者通过将</a:t>
            </a:r>
            <a:r>
              <a:rPr lang="en-US" altLang="zh-CN" sz="2400" b="0" dirty="0">
                <a:latin typeface="宋体" panose="02010600030101010101" pitchFamily="2" charset="-122"/>
                <a:ea typeface="宋体" panose="02010600030101010101" pitchFamily="2" charset="-122"/>
              </a:rPr>
              <a:t>SDP</a:t>
            </a:r>
            <a:r>
              <a:rPr lang="zh-CN" altLang="en-US" sz="2400" b="0" dirty="0">
                <a:latin typeface="宋体" panose="02010600030101010101" pitchFamily="2" charset="-122"/>
                <a:ea typeface="宋体" panose="02010600030101010101" pitchFamily="2" charset="-122"/>
              </a:rPr>
              <a:t>分成两个子路径，建立依赖树。其中每个子路径都是从一个实体到公共祖先节点，将沿着这两个子路径提取的特征连接起来，进行分类。</a:t>
            </a:r>
            <a:endParaRPr lang="en-US" altLang="zh-CN" sz="2400" b="0" dirty="0">
              <a:latin typeface="宋体" panose="02010600030101010101" pitchFamily="2" charset="-122"/>
              <a:ea typeface="宋体" panose="02010600030101010101" pitchFamily="2" charset="-122"/>
            </a:endParaRPr>
          </a:p>
          <a:p>
            <a:pPr lvl="0">
              <a:lnSpc>
                <a:spcPct val="150000"/>
              </a:lnSpc>
            </a:pPr>
            <a:r>
              <a:rPr lang="zh-CN" altLang="en-US" sz="2400" b="0" dirty="0">
                <a:latin typeface="宋体" panose="02010600030101010101" pitchFamily="2" charset="-122"/>
                <a:ea typeface="宋体" panose="02010600030101010101" pitchFamily="2" charset="-122"/>
              </a:rPr>
              <a:t>用语言信息来帮助分类。为了获取异构信息，作者设计了一种多通道的循环神经网络，充分利用了各种各样的信息，包括单词，词性标记，语法关系以及上位词。</a:t>
            </a:r>
            <a:endParaRPr lang="en-US" altLang="zh-CN" sz="2400" b="0" dirty="0">
              <a:latin typeface="宋体" panose="02010600030101010101" pitchFamily="2" charset="-122"/>
              <a:ea typeface="宋体" panose="02010600030101010101" pitchFamily="2" charset="-122"/>
            </a:endParaRPr>
          </a:p>
          <a:p>
            <a:pPr marL="0" lvl="0" indent="0">
              <a:lnSpc>
                <a:spcPct val="150000"/>
              </a:lnSpc>
              <a:buNone/>
            </a:pPr>
            <a:r>
              <a:rPr lang="en-US" altLang="zh-CN" sz="2400" b="0" dirty="0">
                <a:ea typeface="宋体" panose="02010600030101010101" pitchFamily="2" charset="-122"/>
              </a:rPr>
              <a:t>A trillion gallons of water have been poured into an empty region of outer space.</a:t>
            </a:r>
            <a:endParaRPr lang="zh-CN" altLang="zh-CN" sz="2400" b="0" dirty="0">
              <a:ea typeface="宋体" panose="02010600030101010101" pitchFamily="2" charset="-122"/>
            </a:endParaRPr>
          </a:p>
        </p:txBody>
      </p:sp>
      <p:pic>
        <p:nvPicPr>
          <p:cNvPr id="4" name="图片 3">
            <a:extLst>
              <a:ext uri="{FF2B5EF4-FFF2-40B4-BE49-F238E27FC236}">
                <a16:creationId xmlns:a16="http://schemas.microsoft.com/office/drawing/2014/main" id="{6D72C481-3F50-4430-A333-6B7A38886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341" y="4375435"/>
            <a:ext cx="2751324" cy="2293925"/>
          </a:xfrm>
          <a:prstGeom prst="rect">
            <a:avLst/>
          </a:prstGeom>
        </p:spPr>
      </p:pic>
    </p:spTree>
    <p:extLst>
      <p:ext uri="{BB962C8B-B14F-4D97-AF65-F5344CB8AC3E}">
        <p14:creationId xmlns:p14="http://schemas.microsoft.com/office/powerpoint/2010/main" val="112408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0" y="232619"/>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模型架构</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137161"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l"/>
            <a:endParaRPr kumimoji="1" lang="en-US" altLang="zh-CN" sz="2400" kern="0" dirty="0">
              <a:solidFill>
                <a:srgbClr val="292929"/>
              </a:solidFill>
              <a:ea typeface="宋体" panose="02010600030101010101" pitchFamily="2" charset="-122"/>
            </a:endParaRPr>
          </a:p>
        </p:txBody>
      </p:sp>
      <p:pic>
        <p:nvPicPr>
          <p:cNvPr id="5" name="图片 4">
            <a:extLst>
              <a:ext uri="{FF2B5EF4-FFF2-40B4-BE49-F238E27FC236}">
                <a16:creationId xmlns:a16="http://schemas.microsoft.com/office/drawing/2014/main" id="{6CE5C14F-BB4D-455D-AC5C-DD74AEC69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6" y="836056"/>
            <a:ext cx="9082144" cy="3163750"/>
          </a:xfrm>
          <a:prstGeom prst="rect">
            <a:avLst/>
          </a:prstGeom>
        </p:spPr>
      </p:pic>
      <p:sp>
        <p:nvSpPr>
          <p:cNvPr id="4" name="文本框 3">
            <a:extLst>
              <a:ext uri="{FF2B5EF4-FFF2-40B4-BE49-F238E27FC236}">
                <a16:creationId xmlns:a16="http://schemas.microsoft.com/office/drawing/2014/main" id="{B6B459D2-57D5-4486-9C88-205FE1040E6C}"/>
              </a:ext>
            </a:extLst>
          </p:cNvPr>
          <p:cNvSpPr txBox="1"/>
          <p:nvPr/>
        </p:nvSpPr>
        <p:spPr>
          <a:xfrm>
            <a:off x="137161" y="4216998"/>
            <a:ext cx="8869678" cy="1938992"/>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路径节点表示成向量；</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经过</a:t>
            </a:r>
            <a:r>
              <a:rPr lang="en-US" altLang="zh-CN" sz="2400" dirty="0">
                <a:latin typeface="宋体" panose="02010600030101010101" pitchFamily="2" charset="-122"/>
                <a:ea typeface="宋体" panose="02010600030101010101" pitchFamily="2" charset="-122"/>
              </a:rPr>
              <a:t>LSTM</a:t>
            </a:r>
            <a:r>
              <a:rPr lang="zh-CN" altLang="en-US" sz="2400" dirty="0">
                <a:latin typeface="宋体" panose="02010600030101010101" pitchFamily="2" charset="-122"/>
                <a:ea typeface="宋体" panose="02010600030101010101" pitchFamily="2" charset="-122"/>
              </a:rPr>
              <a:t>前向传播，每个节点有一个输出；</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堆叠每个节点的输出，进行一次池化操作，得到单条路径的输出。</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最后连接两条路径上的输出，得到一个单个通道</a:t>
            </a:r>
            <a:r>
              <a:rPr lang="en-US" altLang="zh-CN" sz="2400" dirty="0">
                <a:latin typeface="宋体" panose="02010600030101010101" pitchFamily="2" charset="-122"/>
                <a:ea typeface="宋体" panose="02010600030101010101" pitchFamily="2" charset="-122"/>
              </a:rPr>
              <a:t>LSTM</a:t>
            </a:r>
            <a:r>
              <a:rPr lang="zh-CN" altLang="en-US" sz="2400" dirty="0">
                <a:latin typeface="宋体" panose="02010600030101010101" pitchFamily="2" charset="-122"/>
                <a:ea typeface="宋体" panose="02010600030101010101" pitchFamily="2" charset="-122"/>
              </a:rPr>
              <a:t>的输出。</a:t>
            </a:r>
          </a:p>
        </p:txBody>
      </p:sp>
    </p:spTree>
    <p:extLst>
      <p:ext uri="{BB962C8B-B14F-4D97-AF65-F5344CB8AC3E}">
        <p14:creationId xmlns:p14="http://schemas.microsoft.com/office/powerpoint/2010/main" val="106971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0" y="232619"/>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最短依赖路径</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28022"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marR="0" lvl="0" indent="0" algn="l" defTabSz="914400" rtl="0" eaLnBrk="0" fontAlgn="base" latinLnBrk="0" hangingPunct="0">
              <a:lnSpc>
                <a:spcPct val="150000"/>
              </a:lnSpc>
              <a:spcBef>
                <a:spcPts val="300"/>
              </a:spcBef>
              <a:spcAft>
                <a:spcPct val="0"/>
              </a:spcAft>
              <a:buClr>
                <a:srgbClr val="CC6600"/>
              </a:buClr>
              <a:buSzPct val="70000"/>
              <a:buNone/>
              <a:tabLst/>
              <a:defRPr/>
            </a:pP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20" name="文本框 19">
            <a:extLst>
              <a:ext uri="{FF2B5EF4-FFF2-40B4-BE49-F238E27FC236}">
                <a16:creationId xmlns:a16="http://schemas.microsoft.com/office/drawing/2014/main" id="{08785926-E32D-48D2-BBC4-4E3CF9F2B01A}"/>
              </a:ext>
            </a:extLst>
          </p:cNvPr>
          <p:cNvSpPr txBox="1"/>
          <p:nvPr/>
        </p:nvSpPr>
        <p:spPr>
          <a:xfrm>
            <a:off x="228022" y="950277"/>
            <a:ext cx="8625522" cy="1697068"/>
          </a:xfrm>
          <a:prstGeom prst="rect">
            <a:avLst/>
          </a:prstGeom>
          <a:noFill/>
        </p:spPr>
        <p:txBody>
          <a:bodyPr wrap="square" rtlCol="0">
            <a:spAutoFit/>
          </a:bodyPr>
          <a:lstStyle/>
          <a:p>
            <a:pPr marL="0" lvl="0" indent="0">
              <a:lnSpc>
                <a:spcPct val="150000"/>
              </a:lnSpc>
              <a:buNone/>
            </a:pP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A trillion gallons of water have been poured into an empty region of outer space.</a:t>
            </a:r>
            <a:endParaRPr lang="zh-CN" altLang="zh-CN" sz="2400" b="0" dirty="0">
              <a:latin typeface="Times New Roman" panose="02020603050405020304" pitchFamily="18" charset="0"/>
              <a:ea typeface="宋体" panose="02010600030101010101" pitchFamily="2" charset="-122"/>
              <a:cs typeface="Times New Roman" panose="02020603050405020304" pitchFamily="18" charset="0"/>
            </a:endParaRPr>
          </a:p>
          <a:p>
            <a:pPr marL="0" lvl="0" indent="0">
              <a:lnSpc>
                <a:spcPct val="150000"/>
              </a:lnSpc>
              <a:buNone/>
            </a:pPr>
            <a:endParaRPr lang="zh-CN" altLang="zh-CN" sz="2400" b="0" dirty="0">
              <a:ea typeface="宋体" panose="02010600030101010101" pitchFamily="2" charset="-122"/>
            </a:endParaRPr>
          </a:p>
        </p:txBody>
      </p:sp>
      <p:pic>
        <p:nvPicPr>
          <p:cNvPr id="2" name="图片 1">
            <a:extLst>
              <a:ext uri="{FF2B5EF4-FFF2-40B4-BE49-F238E27FC236}">
                <a16:creationId xmlns:a16="http://schemas.microsoft.com/office/drawing/2014/main" id="{D358EBBF-7AA6-49A9-BD64-94462A5BF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8428" y="1736492"/>
            <a:ext cx="3367144" cy="2807367"/>
          </a:xfrm>
          <a:prstGeom prst="rect">
            <a:avLst/>
          </a:prstGeom>
        </p:spPr>
      </p:pic>
      <p:pic>
        <p:nvPicPr>
          <p:cNvPr id="6" name="图片 5">
            <a:extLst>
              <a:ext uri="{FF2B5EF4-FFF2-40B4-BE49-F238E27FC236}">
                <a16:creationId xmlns:a16="http://schemas.microsoft.com/office/drawing/2014/main" id="{6A4DB985-4112-4055-844F-A9597ACA37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022" y="3715356"/>
            <a:ext cx="3733800" cy="495300"/>
          </a:xfrm>
          <a:prstGeom prst="rect">
            <a:avLst/>
          </a:prstGeom>
        </p:spPr>
      </p:pic>
      <p:pic>
        <p:nvPicPr>
          <p:cNvPr id="8" name="图片 7">
            <a:extLst>
              <a:ext uri="{FF2B5EF4-FFF2-40B4-BE49-F238E27FC236}">
                <a16:creationId xmlns:a16="http://schemas.microsoft.com/office/drawing/2014/main" id="{4E0E1A59-121D-4609-891A-227711CFE7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8925" y="2524125"/>
            <a:ext cx="2771775" cy="438150"/>
          </a:xfrm>
          <a:prstGeom prst="rect">
            <a:avLst/>
          </a:prstGeom>
        </p:spPr>
      </p:pic>
      <p:sp>
        <p:nvSpPr>
          <p:cNvPr id="9" name="箭头: 下 8">
            <a:extLst>
              <a:ext uri="{FF2B5EF4-FFF2-40B4-BE49-F238E27FC236}">
                <a16:creationId xmlns:a16="http://schemas.microsoft.com/office/drawing/2014/main" id="{75B4B645-504E-4188-AD61-612854A06932}"/>
              </a:ext>
            </a:extLst>
          </p:cNvPr>
          <p:cNvSpPr/>
          <p:nvPr/>
        </p:nvSpPr>
        <p:spPr bwMode="white">
          <a:xfrm>
            <a:off x="4572000" y="4722387"/>
            <a:ext cx="279699" cy="505610"/>
          </a:xfrm>
          <a:prstGeom prst="downArrow">
            <a:avLst/>
          </a:prstGeom>
          <a:gradFill>
            <a:gsLst>
              <a:gs pos="53200">
                <a:srgbClr val="EE8326"/>
              </a:gs>
              <a:gs pos="0">
                <a:schemeClr val="accent6">
                  <a:shade val="51000"/>
                  <a:satMod val="130000"/>
                </a:schemeClr>
              </a:gs>
              <a:gs pos="80000">
                <a:schemeClr val="accent6">
                  <a:shade val="93000"/>
                  <a:satMod val="130000"/>
                </a:schemeClr>
              </a:gs>
              <a:gs pos="100000">
                <a:schemeClr val="accent6">
                  <a:shade val="94000"/>
                  <a:satMod val="135000"/>
                </a:schemeClr>
              </a:gs>
            </a:gsLst>
          </a:gradFill>
          <a:ln>
            <a:headEnd/>
            <a:tailEnd/>
          </a:ln>
        </p:spPr>
        <p:style>
          <a:lnRef idx="1">
            <a:schemeClr val="accent6"/>
          </a:lnRef>
          <a:fillRef idx="3">
            <a:schemeClr val="accent6"/>
          </a:fillRef>
          <a:effectRef idx="2">
            <a:schemeClr val="accent6"/>
          </a:effectRef>
          <a:fontRef idx="minor">
            <a:schemeClr val="lt1"/>
          </a:fontRef>
        </p:style>
        <p:txBody>
          <a:bodyPr rtlCol="0" anchor="ctr"/>
          <a:lstStyle/>
          <a:p>
            <a:pPr algn="ctr">
              <a:lnSpc>
                <a:spcPts val="2000"/>
              </a:lnSpc>
            </a:pPr>
            <a:endParaRPr lang="zh-CN" altLang="en-US" sz="2000" dirty="0">
              <a:solidFill>
                <a:schemeClr val="bg1"/>
              </a:solidFill>
              <a:latin typeface="黑体" pitchFamily="49" charset="-122"/>
              <a:ea typeface="黑体" pitchFamily="49" charset="-122"/>
            </a:endParaRPr>
          </a:p>
        </p:txBody>
      </p:sp>
      <p:pic>
        <p:nvPicPr>
          <p:cNvPr id="12" name="图片 11">
            <a:extLst>
              <a:ext uri="{FF2B5EF4-FFF2-40B4-BE49-F238E27FC236}">
                <a16:creationId xmlns:a16="http://schemas.microsoft.com/office/drawing/2014/main" id="{9CE45EFE-152B-4196-9D91-95F271FB02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1660" y="5460590"/>
            <a:ext cx="5420078" cy="438150"/>
          </a:xfrm>
          <a:prstGeom prst="rect">
            <a:avLst/>
          </a:prstGeom>
        </p:spPr>
      </p:pic>
    </p:spTree>
    <p:extLst>
      <p:ext uri="{BB962C8B-B14F-4D97-AF65-F5344CB8AC3E}">
        <p14:creationId xmlns:p14="http://schemas.microsoft.com/office/powerpoint/2010/main" val="245631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0" y="232619"/>
            <a:ext cx="7380287" cy="504825"/>
          </a:xfrm>
          <a:prstGeom prst="rect">
            <a:avLst/>
          </a:prstGeom>
          <a:noFill/>
          <a:ln w="9525">
            <a:noFill/>
            <a:miter lim="800000"/>
            <a:headEnd/>
            <a:tailEnd/>
          </a:ln>
        </p:spPr>
        <p:txBody>
          <a:bodyPr/>
          <a:lstStyle/>
          <a:p>
            <a:pPr lvl="0" indent="88900" eaLnBrk="0" hangingPunct="0">
              <a:spcBef>
                <a:spcPct val="20000"/>
              </a:spcBef>
              <a:defRPr/>
            </a:pPr>
            <a:r>
              <a:rPr lang="zh-CN" altLang="en-US" sz="2800" b="1" dirty="0">
                <a:solidFill>
                  <a:srgbClr val="0070C0"/>
                </a:solidFill>
                <a:latin typeface="微软雅黑" pitchFamily="34" charset="-122"/>
                <a:ea typeface="微软雅黑" pitchFamily="34" charset="-122"/>
              </a:rPr>
              <a:t>通道</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137161" y="927261"/>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lang="en-US" altLang="zh-CN" sz="2000" b="0" dirty="0">
                <a:ea typeface="宋体" panose="02010600030101010101" pitchFamily="2" charset="-122"/>
              </a:rPr>
              <a:t>Word representations:</a:t>
            </a:r>
            <a:r>
              <a:rPr lang="zh-CN" altLang="en-US" sz="2000" b="0" dirty="0">
                <a:ea typeface="宋体" panose="02010600030101010101" pitchFamily="2" charset="-122"/>
              </a:rPr>
              <a:t>在一个给定句子中每一个单词通过查询词嵌入表映射成一个实值向量；</a:t>
            </a:r>
            <a:endParaRPr lang="en-US" altLang="zh-CN" sz="2000" b="0" dirty="0">
              <a:ea typeface="宋体" panose="02010600030101010101" pitchFamily="2" charset="-122"/>
            </a:endParaRPr>
          </a:p>
          <a:p>
            <a:pPr marL="0" lvl="0" indent="0">
              <a:lnSpc>
                <a:spcPct val="150000"/>
              </a:lnSpc>
              <a:buNone/>
              <a:defRPr/>
            </a:pPr>
            <a:r>
              <a:rPr lang="en-US" altLang="zh-CN" sz="2000" b="0" dirty="0">
                <a:ea typeface="宋体" panose="02010600030101010101" pitchFamily="2" charset="-122"/>
              </a:rPr>
              <a:t>Part-of-speech tags</a:t>
            </a:r>
            <a:r>
              <a:rPr lang="zh-CN" altLang="en-US" sz="2000" b="0" dirty="0">
                <a:ea typeface="宋体" panose="02010600030101010101" pitchFamily="2" charset="-122"/>
              </a:rPr>
              <a:t>：由于单词嵌入是在一个大规模的通用语料库中获得，因此它们所包含的信息可能与特定的句子不一致。处理这个问题的方法是将每个输入的单词和它的词性标签联合起来，比如名词，动词等；</a:t>
            </a:r>
            <a:endParaRPr lang="en-US" altLang="zh-CN" sz="2000" b="0" dirty="0">
              <a:ea typeface="宋体" panose="02010600030101010101" pitchFamily="2" charset="-122"/>
            </a:endParaRPr>
          </a:p>
          <a:p>
            <a:pPr marL="0" lvl="0" indent="0">
              <a:lnSpc>
                <a:spcPct val="150000"/>
              </a:lnSpc>
              <a:buNone/>
              <a:defRPr/>
            </a:pPr>
            <a:r>
              <a:rPr lang="en-US" altLang="zh-CN" sz="2000" b="0" dirty="0">
                <a:ea typeface="宋体" panose="02010600030101010101" pitchFamily="2" charset="-122"/>
              </a:rPr>
              <a:t>Grammatical relations</a:t>
            </a:r>
            <a:r>
              <a:rPr lang="zh-CN" altLang="en-US" sz="2000" b="0" dirty="0">
                <a:ea typeface="宋体" panose="02010600030101010101" pitchFamily="2" charset="-122"/>
              </a:rPr>
              <a:t>：同一对词可能有不同的依赖关系类型，例如</a:t>
            </a:r>
            <a:r>
              <a:rPr lang="en-US" altLang="zh-CN" sz="2000" b="0" dirty="0">
                <a:ea typeface="宋体" panose="02010600030101010101" pitchFamily="2" charset="-122"/>
              </a:rPr>
              <a:t>beats           it</a:t>
            </a:r>
            <a:r>
              <a:rPr lang="zh-CN" altLang="en-US" sz="2000" b="0" dirty="0">
                <a:ea typeface="宋体" panose="02010600030101010101" pitchFamily="2" charset="-122"/>
              </a:rPr>
              <a:t>和</a:t>
            </a:r>
            <a:r>
              <a:rPr lang="en-US" altLang="zh-CN" sz="2000" b="0" dirty="0">
                <a:ea typeface="宋体" panose="02010600030101010101" pitchFamily="2" charset="-122"/>
              </a:rPr>
              <a:t>beats         it</a:t>
            </a:r>
            <a:r>
              <a:rPr lang="zh-CN" altLang="en-US" sz="2000" b="0" dirty="0">
                <a:ea typeface="宋体" panose="02010600030101010101" pitchFamily="2" charset="-122"/>
              </a:rPr>
              <a:t>。</a:t>
            </a:r>
            <a:endParaRPr lang="en-US" altLang="zh-CN" sz="2000" b="0" dirty="0">
              <a:ea typeface="宋体" panose="02010600030101010101" pitchFamily="2" charset="-122"/>
            </a:endParaRPr>
          </a:p>
          <a:p>
            <a:pPr marL="0" lvl="0" indent="0">
              <a:lnSpc>
                <a:spcPct val="150000"/>
              </a:lnSpc>
              <a:buNone/>
              <a:defRPr/>
            </a:pPr>
            <a:r>
              <a:rPr lang="en-US" altLang="zh-CN" sz="2000" b="0" dirty="0">
                <a:ea typeface="宋体" panose="02010600030101010101" pitchFamily="2" charset="-122"/>
              </a:rPr>
              <a:t>WordNet hypernyms</a:t>
            </a:r>
            <a:r>
              <a:rPr lang="zh-CN" altLang="en-US" sz="2000" b="0" dirty="0">
                <a:ea typeface="宋体" panose="02010600030101010101" pitchFamily="2" charset="-122"/>
              </a:rPr>
              <a:t>：为每个单词分配一个</a:t>
            </a:r>
            <a:r>
              <a:rPr lang="en-US" altLang="zh-CN" sz="2000" b="0" dirty="0">
                <a:ea typeface="宋体" panose="02010600030101010101" pitchFamily="2" charset="-122"/>
              </a:rPr>
              <a:t>hypernym</a:t>
            </a:r>
            <a:r>
              <a:rPr lang="zh-CN" altLang="en-US" sz="2000" b="0" dirty="0">
                <a:ea typeface="宋体" panose="02010600030101010101" pitchFamily="2" charset="-122"/>
              </a:rPr>
              <a:t>，这些单词来自</a:t>
            </a:r>
            <a:r>
              <a:rPr lang="en-US" altLang="zh-CN" sz="2000" b="0" dirty="0">
                <a:ea typeface="宋体" panose="02010600030101010101" pitchFamily="2" charset="-122"/>
              </a:rPr>
              <a:t>WordNet</a:t>
            </a:r>
            <a:r>
              <a:rPr lang="zh-CN" altLang="en-US" sz="2000" b="0" dirty="0">
                <a:ea typeface="宋体" panose="02010600030101010101" pitchFamily="2" charset="-122"/>
              </a:rPr>
              <a:t>中的</a:t>
            </a:r>
            <a:r>
              <a:rPr lang="en-US" altLang="zh-CN" sz="2000" b="0" dirty="0">
                <a:ea typeface="宋体" panose="02010600030101010101" pitchFamily="2" charset="-122"/>
              </a:rPr>
              <a:t>41</a:t>
            </a:r>
            <a:r>
              <a:rPr lang="zh-CN" altLang="en-US" sz="2000" b="0" dirty="0">
                <a:ea typeface="宋体" panose="02010600030101010101" pitchFamily="2" charset="-122"/>
              </a:rPr>
              <a:t>个预定义概念，如名词，动词等。每个单词获得一个更抽象的概念，有助于在概念相似的单词之间建立联系。</a:t>
            </a:r>
            <a:endParaRPr lang="en-US" altLang="zh-CN" sz="2000" b="0" dirty="0">
              <a:ea typeface="宋体" panose="02010600030101010101" pitchFamily="2" charset="-122"/>
            </a:endParaRPr>
          </a:p>
        </p:txBody>
      </p:sp>
      <p:pic>
        <p:nvPicPr>
          <p:cNvPr id="4" name="图片 3">
            <a:extLst>
              <a:ext uri="{FF2B5EF4-FFF2-40B4-BE49-F238E27FC236}">
                <a16:creationId xmlns:a16="http://schemas.microsoft.com/office/drawing/2014/main" id="{DB7213BD-1D6B-4202-A6F4-0A3571855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4133" y="3429000"/>
            <a:ext cx="652709" cy="257649"/>
          </a:xfrm>
          <a:prstGeom prst="rect">
            <a:avLst/>
          </a:prstGeom>
        </p:spPr>
      </p:pic>
      <p:pic>
        <p:nvPicPr>
          <p:cNvPr id="6" name="图片 5">
            <a:extLst>
              <a:ext uri="{FF2B5EF4-FFF2-40B4-BE49-F238E27FC236}">
                <a16:creationId xmlns:a16="http://schemas.microsoft.com/office/drawing/2014/main" id="{2325AABA-0412-48B4-A2B9-3E3EAF802E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187" y="3929498"/>
            <a:ext cx="533400" cy="266700"/>
          </a:xfrm>
          <a:prstGeom prst="rect">
            <a:avLst/>
          </a:prstGeom>
        </p:spPr>
      </p:pic>
    </p:spTree>
    <p:extLst>
      <p:ext uri="{BB962C8B-B14F-4D97-AF65-F5344CB8AC3E}">
        <p14:creationId xmlns:p14="http://schemas.microsoft.com/office/powerpoint/2010/main" val="149957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长短期记忆单元</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74322" y="959003"/>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5405A013-76E5-4491-98C3-4AB5BA2FC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8" y="873275"/>
            <a:ext cx="4838700" cy="3562350"/>
          </a:xfrm>
          <a:prstGeom prst="rect">
            <a:avLst/>
          </a:prstGeom>
        </p:spPr>
      </p:pic>
      <p:pic>
        <p:nvPicPr>
          <p:cNvPr id="7" name="图片 6">
            <a:extLst>
              <a:ext uri="{FF2B5EF4-FFF2-40B4-BE49-F238E27FC236}">
                <a16:creationId xmlns:a16="http://schemas.microsoft.com/office/drawing/2014/main" id="{83F0C0BB-6509-47B7-BCA1-B6B682ED4B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3713" y="1279999"/>
            <a:ext cx="3695700" cy="2847975"/>
          </a:xfrm>
          <a:prstGeom prst="rect">
            <a:avLst/>
          </a:prstGeom>
        </p:spPr>
      </p:pic>
    </p:spTree>
    <p:extLst>
      <p:ext uri="{BB962C8B-B14F-4D97-AF65-F5344CB8AC3E}">
        <p14:creationId xmlns:p14="http://schemas.microsoft.com/office/powerpoint/2010/main" val="80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0" y="232619"/>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Dropout</a:t>
            </a: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策略</a:t>
            </a:r>
          </a:p>
        </p:txBody>
      </p:sp>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137161" y="915972"/>
                <a:ext cx="8869678" cy="641992"/>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lang="zh-CN" altLang="en-US" sz="2400" b="0" dirty="0">
                    <a:latin typeface="宋体" panose="02010600030101010101" pitchFamily="2" charset="-122"/>
                    <a:ea typeface="宋体" panose="02010600030101010101" pitchFamily="2" charset="-122"/>
                  </a:rPr>
                  <a:t>通过在训练过程中随机省略特征检测器，可以减少网络之间的相互依赖，从而获得更好的性能。</a:t>
                </a:r>
                <a:endParaRPr lang="en-US" altLang="zh-CN" sz="2400" b="0" dirty="0">
                  <a:latin typeface="宋体" panose="02010600030101010101" pitchFamily="2" charset="-122"/>
                  <a:ea typeface="宋体" panose="02010600030101010101" pitchFamily="2" charset="-122"/>
                </a:endParaRPr>
              </a:p>
              <a:p>
                <a:pPr marL="0" lvl="0" indent="0">
                  <a:lnSpc>
                    <a:spcPct val="150000"/>
                  </a:lnSpc>
                  <a:buNone/>
                  <a:defRPr/>
                </a:pPr>
                <a:endParaRPr lang="en-US" altLang="zh-CN" sz="2400" b="0" dirty="0">
                  <a:latin typeface="宋体" panose="02010600030101010101" pitchFamily="2" charset="-122"/>
                  <a:ea typeface="宋体" panose="02010600030101010101" pitchFamily="2" charset="-122"/>
                </a:endParaRPr>
              </a:p>
              <a:p>
                <a:pPr marL="0" lvl="0" indent="0">
                  <a:lnSpc>
                    <a:spcPct val="150000"/>
                  </a:lnSpc>
                  <a:buNone/>
                  <a:defRPr/>
                </a:pPr>
                <a:r>
                  <a:rPr lang="en-US" altLang="zh-CN" sz="2400" b="0" dirty="0">
                    <a:latin typeface="宋体" panose="02010600030101010101" pitchFamily="2" charset="-122"/>
                    <a:ea typeface="宋体" panose="02010600030101010101" pitchFamily="2" charset="-122"/>
                  </a:rPr>
                  <a:t>1.Dropout embeddings</a:t>
                </a:r>
                <a:r>
                  <a:rPr lang="zh-CN" altLang="en-US" sz="2400" b="0" dirty="0">
                    <a:latin typeface="宋体" panose="02010600030101010101" pitchFamily="2" charset="-122"/>
                    <a:ea typeface="宋体" panose="02010600030101010101" pitchFamily="2" charset="-122"/>
                  </a:rPr>
                  <a:t>；</a:t>
                </a:r>
                <a:endParaRPr lang="en-US" altLang="zh-CN" sz="2400" b="0" dirty="0">
                  <a:latin typeface="宋体" panose="02010600030101010101" pitchFamily="2" charset="-122"/>
                  <a:ea typeface="宋体" panose="02010600030101010101" pitchFamily="2" charset="-122"/>
                </a:endParaRPr>
              </a:p>
              <a:p>
                <a:pPr marL="0" lvl="0" indent="0">
                  <a:lnSpc>
                    <a:spcPct val="150000"/>
                  </a:lnSpc>
                  <a:buNone/>
                  <a:defRPr/>
                </a:pPr>
                <a:r>
                  <a:rPr lang="en-US" altLang="zh-CN" sz="2400" b="0" dirty="0">
                    <a:latin typeface="宋体" panose="02010600030101010101" pitchFamily="2" charset="-122"/>
                    <a:ea typeface="宋体" panose="02010600030101010101" pitchFamily="2" charset="-122"/>
                  </a:rPr>
                  <a:t>2.</a:t>
                </a:r>
                <a:r>
                  <a:rPr lang="zh-CN" altLang="en-US" sz="2400" b="0" dirty="0">
                    <a:latin typeface="宋体" panose="02010600030101010101" pitchFamily="2" charset="-122"/>
                    <a:ea typeface="宋体" panose="02010600030101010101" pitchFamily="2" charset="-122"/>
                  </a:rPr>
                  <a:t>在记忆单元内部</a:t>
                </a:r>
                <a:r>
                  <a:rPr lang="en-US" altLang="zh-CN" sz="2400" b="0" dirty="0">
                    <a:latin typeface="宋体" panose="02010600030101010101" pitchFamily="2" charset="-122"/>
                    <a:ea typeface="宋体" panose="02010600030101010101" pitchFamily="2" charset="-122"/>
                  </a:rPr>
                  <a:t>dropout</a:t>
                </a:r>
                <a:r>
                  <a:rPr lang="zh-CN" altLang="en-US" sz="2400" b="0" dirty="0">
                    <a:latin typeface="宋体" panose="02010600030101010101" pitchFamily="2" charset="-122"/>
                    <a:ea typeface="宋体" panose="02010600030101010101" pitchFamily="2" charset="-122"/>
                  </a:rPr>
                  <a:t>，包括</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rPr>
                        </m:ctrlPr>
                      </m:sSubPr>
                      <m:e>
                        <m:r>
                          <m:rPr>
                            <m:sty m:val="p"/>
                          </m:rPr>
                          <a:rPr lang="en-US" altLang="zh-CN" sz="2400" b="0" i="1">
                            <a:latin typeface="Cambria Math" panose="02040503050406030204" pitchFamily="18" charset="0"/>
                            <a:ea typeface="宋体" panose="02010600030101010101" pitchFamily="2" charset="-122"/>
                          </a:rPr>
                          <m:t>i</m:t>
                        </m:r>
                      </m:e>
                      <m:sub>
                        <m:r>
                          <a:rPr lang="en-US" altLang="zh-CN" sz="2400" b="0" i="1" smtClean="0">
                            <a:latin typeface="Cambria Math" panose="02040503050406030204" pitchFamily="18" charset="0"/>
                            <a:ea typeface="宋体" panose="02010600030101010101" pitchFamily="2" charset="-122"/>
                          </a:rPr>
                          <m:t>𝑡</m:t>
                        </m:r>
                      </m:sub>
                    </m:sSub>
                    <m:r>
                      <a:rPr lang="zh-CN" altLang="en-US" sz="2400" b="0" i="1">
                        <a:latin typeface="Cambria Math" panose="02040503050406030204" pitchFamily="18" charset="0"/>
                        <a:ea typeface="宋体" panose="02010600030101010101" pitchFamily="2" charset="-122"/>
                      </a:rPr>
                      <m:t>、</m:t>
                    </m:r>
                  </m:oMath>
                </a14:m>
                <a:r>
                  <a:rPr lang="en-US" altLang="zh-CN" sz="2400" b="0" dirty="0">
                    <a:ea typeface="宋体" panose="02010600030101010101" pitchFamily="2" charset="-122"/>
                  </a:rPr>
                  <a:t> </a:t>
                </a:r>
                <a14:m>
                  <m:oMath xmlns:m="http://schemas.openxmlformats.org/officeDocument/2006/math">
                    <m:sSub>
                      <m:sSubPr>
                        <m:ctrlPr>
                          <a:rPr lang="en-US" altLang="zh-CN" sz="2400" b="0" i="1">
                            <a:latin typeface="Cambria Math" panose="02040503050406030204" pitchFamily="18" charset="0"/>
                            <a:ea typeface="宋体" panose="02010600030101010101" pitchFamily="2" charset="-122"/>
                          </a:rPr>
                        </m:ctrlPr>
                      </m:sSubPr>
                      <m:e>
                        <m:r>
                          <m:rPr>
                            <m:sty m:val="p"/>
                          </m:rPr>
                          <a:rPr lang="en-US" altLang="zh-CN" sz="2400" b="0" i="1" smtClean="0">
                            <a:latin typeface="Cambria Math" panose="02040503050406030204" pitchFamily="18" charset="0"/>
                            <a:ea typeface="宋体" panose="02010600030101010101" pitchFamily="2" charset="-122"/>
                          </a:rPr>
                          <m:t>g</m:t>
                        </m:r>
                      </m:e>
                      <m:sub>
                        <m:r>
                          <a:rPr lang="en-US" altLang="zh-CN" sz="2400" b="0" i="1">
                            <a:latin typeface="Cambria Math" panose="02040503050406030204" pitchFamily="18" charset="0"/>
                            <a:ea typeface="宋体" panose="02010600030101010101" pitchFamily="2" charset="-122"/>
                          </a:rPr>
                          <m:t>𝑡</m:t>
                        </m:r>
                      </m:sub>
                    </m:sSub>
                  </m:oMath>
                </a14:m>
                <a:r>
                  <a:rPr lang="zh-CN" altLang="en-US" sz="2400" b="0" dirty="0">
                    <a:latin typeface="宋体" panose="02010600030101010101" pitchFamily="2" charset="-122"/>
                    <a:ea typeface="宋体" panose="02010600030101010101" pitchFamily="2" charset="-122"/>
                  </a:rPr>
                  <a:t>、</a:t>
                </a:r>
                <a:r>
                  <a:rPr lang="en-US" altLang="zh-CN" sz="2400" b="0" dirty="0">
                    <a:ea typeface="宋体" panose="02010600030101010101" pitchFamily="2" charset="-122"/>
                  </a:rPr>
                  <a:t> </a:t>
                </a:r>
                <a14:m>
                  <m:oMath xmlns:m="http://schemas.openxmlformats.org/officeDocument/2006/math">
                    <m:sSub>
                      <m:sSubPr>
                        <m:ctrlPr>
                          <a:rPr lang="en-US" altLang="zh-CN" sz="2400" b="0" i="1">
                            <a:latin typeface="Cambria Math" panose="02040503050406030204" pitchFamily="18" charset="0"/>
                            <a:ea typeface="宋体" panose="02010600030101010101" pitchFamily="2" charset="-122"/>
                          </a:rPr>
                        </m:ctrlPr>
                      </m:sSubPr>
                      <m:e>
                        <m:r>
                          <m:rPr>
                            <m:sty m:val="p"/>
                          </m:rPr>
                          <a:rPr lang="en-US" altLang="zh-CN" sz="2400" b="0" i="1" smtClean="0">
                            <a:latin typeface="Cambria Math" panose="02040503050406030204" pitchFamily="18" charset="0"/>
                            <a:ea typeface="宋体" panose="02010600030101010101" pitchFamily="2" charset="-122"/>
                          </a:rPr>
                          <m:t>o</m:t>
                        </m:r>
                      </m:e>
                      <m:sub>
                        <m:r>
                          <a:rPr lang="en-US" altLang="zh-CN" sz="2400" b="0" i="1">
                            <a:latin typeface="Cambria Math" panose="02040503050406030204" pitchFamily="18" charset="0"/>
                            <a:ea typeface="宋体" panose="02010600030101010101" pitchFamily="2" charset="-122"/>
                          </a:rPr>
                          <m:t>𝑡</m:t>
                        </m:r>
                      </m:sub>
                    </m:sSub>
                  </m:oMath>
                </a14:m>
                <a:r>
                  <a:rPr lang="zh-CN" altLang="en-US" sz="2400" b="0" dirty="0">
                    <a:latin typeface="宋体" panose="02010600030101010101" pitchFamily="2" charset="-122"/>
                    <a:ea typeface="宋体" panose="02010600030101010101" pitchFamily="2" charset="-122"/>
                  </a:rPr>
                  <a:t>、</a:t>
                </a:r>
                <a:r>
                  <a:rPr lang="en-US" altLang="zh-CN" sz="2400" b="0" dirty="0">
                    <a:ea typeface="宋体" panose="02010600030101010101" pitchFamily="2" charset="-122"/>
                  </a:rPr>
                  <a:t> </a:t>
                </a:r>
                <a14:m>
                  <m:oMath xmlns:m="http://schemas.openxmlformats.org/officeDocument/2006/math">
                    <m:sSub>
                      <m:sSubPr>
                        <m:ctrlPr>
                          <a:rPr lang="en-US" altLang="zh-CN" sz="2400" b="0" i="1">
                            <a:latin typeface="Cambria Math" panose="02040503050406030204" pitchFamily="18" charset="0"/>
                            <a:ea typeface="宋体" panose="02010600030101010101" pitchFamily="2" charset="-122"/>
                          </a:rPr>
                        </m:ctrlPr>
                      </m:sSubPr>
                      <m:e>
                        <m:r>
                          <m:rPr>
                            <m:sty m:val="p"/>
                          </m:rPr>
                          <a:rPr lang="en-US" altLang="zh-CN" sz="2400" b="0" i="1" smtClean="0">
                            <a:latin typeface="Cambria Math" panose="02040503050406030204" pitchFamily="18" charset="0"/>
                            <a:ea typeface="宋体" panose="02010600030101010101" pitchFamily="2" charset="-122"/>
                          </a:rPr>
                          <m:t>c</m:t>
                        </m:r>
                      </m:e>
                      <m:sub>
                        <m:r>
                          <a:rPr lang="en-US" altLang="zh-CN" sz="2400" b="0" i="1">
                            <a:latin typeface="Cambria Math" panose="02040503050406030204" pitchFamily="18" charset="0"/>
                            <a:ea typeface="宋体" panose="02010600030101010101" pitchFamily="2" charset="-122"/>
                          </a:rPr>
                          <m:t>𝑡</m:t>
                        </m:r>
                      </m:sub>
                    </m:sSub>
                    <m:r>
                      <a:rPr lang="zh-CN" altLang="en-US" sz="2400" b="0" i="1" smtClean="0">
                        <a:latin typeface="Cambria Math" panose="02040503050406030204" pitchFamily="18" charset="0"/>
                        <a:ea typeface="宋体" panose="02010600030101010101" pitchFamily="2" charset="-122"/>
                      </a:rPr>
                      <m:t>、</m:t>
                    </m:r>
                  </m:oMath>
                </a14:m>
                <a:r>
                  <a:rPr lang="en-US" altLang="zh-CN" sz="2400" b="0" dirty="0">
                    <a:ea typeface="宋体" panose="02010600030101010101" pitchFamily="2" charset="-122"/>
                  </a:rPr>
                  <a:t> </a:t>
                </a:r>
                <a14:m>
                  <m:oMath xmlns:m="http://schemas.openxmlformats.org/officeDocument/2006/math">
                    <m:sSub>
                      <m:sSubPr>
                        <m:ctrlPr>
                          <a:rPr lang="en-US" altLang="zh-CN" sz="2400" b="0" i="1">
                            <a:latin typeface="Cambria Math" panose="02040503050406030204" pitchFamily="18" charset="0"/>
                            <a:ea typeface="宋体" panose="02010600030101010101" pitchFamily="2" charset="-122"/>
                          </a:rPr>
                        </m:ctrlPr>
                      </m:sSubPr>
                      <m:e>
                        <m:r>
                          <m:rPr>
                            <m:sty m:val="p"/>
                          </m:rPr>
                          <a:rPr lang="en-US" altLang="zh-CN" sz="2400" b="0" i="1" smtClean="0">
                            <a:latin typeface="Cambria Math" panose="02040503050406030204" pitchFamily="18" charset="0"/>
                            <a:ea typeface="宋体" panose="02010600030101010101" pitchFamily="2" charset="-122"/>
                          </a:rPr>
                          <m:t>h</m:t>
                        </m:r>
                      </m:e>
                      <m:sub>
                        <m:r>
                          <a:rPr lang="en-US" altLang="zh-CN" sz="2400" b="0" i="1">
                            <a:latin typeface="Cambria Math" panose="02040503050406030204" pitchFamily="18" charset="0"/>
                            <a:ea typeface="宋体" panose="02010600030101010101" pitchFamily="2" charset="-122"/>
                          </a:rPr>
                          <m:t>𝑡</m:t>
                        </m:r>
                      </m:sub>
                    </m:sSub>
                  </m:oMath>
                </a14:m>
                <a:r>
                  <a:rPr lang="zh-CN" altLang="en-US" sz="2400" b="0" dirty="0">
                    <a:latin typeface="宋体" panose="02010600030101010101" pitchFamily="2" charset="-122"/>
                    <a:ea typeface="宋体" panose="02010600030101010101" pitchFamily="2" charset="-122"/>
                  </a:rPr>
                  <a:t>；</a:t>
                </a:r>
                <a:endParaRPr lang="en-US" altLang="zh-CN" sz="2400" b="0" dirty="0">
                  <a:latin typeface="宋体" panose="02010600030101010101" pitchFamily="2" charset="-122"/>
                  <a:ea typeface="宋体" panose="02010600030101010101" pitchFamily="2" charset="-122"/>
                </a:endParaRPr>
              </a:p>
              <a:p>
                <a:pPr marL="0" lvl="0" indent="0">
                  <a:lnSpc>
                    <a:spcPct val="150000"/>
                  </a:lnSpc>
                  <a:buNone/>
                  <a:defRPr/>
                </a:pPr>
                <a:r>
                  <a:rPr lang="en-US" altLang="zh-CN" sz="2400" b="0" dirty="0">
                    <a:latin typeface="宋体" panose="02010600030101010101" pitchFamily="2" charset="-122"/>
                    <a:ea typeface="宋体" panose="02010600030101010101" pitchFamily="2" charset="-122"/>
                  </a:rPr>
                  <a:t>3.</a:t>
                </a:r>
                <a:r>
                  <a:rPr lang="zh-CN" altLang="en-US" sz="2400" b="0" dirty="0">
                    <a:latin typeface="宋体" panose="02010600030101010101" pitchFamily="2" charset="-122"/>
                    <a:ea typeface="宋体" panose="02010600030101010101" pitchFamily="2" charset="-122"/>
                  </a:rPr>
                  <a:t>在倒数第二层进行</a:t>
                </a:r>
                <a:r>
                  <a:rPr lang="en-US" altLang="zh-CN" sz="2400" b="0" dirty="0">
                    <a:latin typeface="宋体" panose="02010600030101010101" pitchFamily="2" charset="-122"/>
                    <a:ea typeface="宋体" panose="02010600030101010101" pitchFamily="2" charset="-122"/>
                  </a:rPr>
                  <a:t>dropout</a:t>
                </a:r>
                <a:r>
                  <a:rPr lang="zh-CN" altLang="en-US" sz="2400" b="0" dirty="0">
                    <a:latin typeface="宋体" panose="02010600030101010101" pitchFamily="2" charset="-122"/>
                    <a:ea typeface="宋体" panose="02010600030101010101" pitchFamily="2" charset="-122"/>
                  </a:rPr>
                  <a:t>。</a:t>
                </a:r>
                <a:endParaRPr lang="en-US" altLang="zh-CN" sz="2400" b="0" dirty="0">
                  <a:latin typeface="宋体" panose="02010600030101010101" pitchFamily="2" charset="-122"/>
                  <a:ea typeface="宋体" panose="02010600030101010101" pitchFamily="2" charset="-122"/>
                </a:endParaRPr>
              </a:p>
            </p:txBody>
          </p:sp>
        </mc:Choice>
        <mc:Fallback xmlns="">
          <p:sp>
            <p:nvSpPr>
              <p:cNvPr id="11" name="内容占位符 2">
                <a:extLst>
                  <a:ext uri="{FF2B5EF4-FFF2-40B4-BE49-F238E27FC236}">
                    <a16:creationId xmlns:a16="http://schemas.microsoft.com/office/drawing/2014/main" id="{4C7DF4AD-F59B-4332-9D05-3063B5576B0F}"/>
                  </a:ext>
                </a:extLst>
              </p:cNvPr>
              <p:cNvSpPr txBox="1">
                <a:spLocks noRot="1" noChangeAspect="1" noMove="1" noResize="1" noEditPoints="1" noAdjustHandles="1" noChangeArrowheads="1" noChangeShapeType="1" noTextEdit="1"/>
              </p:cNvSpPr>
              <p:nvPr/>
            </p:nvSpPr>
            <p:spPr bwMode="auto">
              <a:xfrm>
                <a:off x="137161" y="915972"/>
                <a:ext cx="8869678" cy="641992"/>
              </a:xfrm>
              <a:prstGeom prst="rect">
                <a:avLst/>
              </a:prstGeom>
              <a:blipFill>
                <a:blip r:embed="rId3"/>
                <a:stretch>
                  <a:fillRect l="-1100" b="-455660"/>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809299337"/>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方正粗宋简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white">
        <a:gradFill>
          <a:gsLst>
            <a:gs pos="53200">
              <a:srgbClr val="EE8326"/>
            </a:gs>
            <a:gs pos="0">
              <a:schemeClr val="accent6">
                <a:shade val="51000"/>
                <a:satMod val="130000"/>
              </a:schemeClr>
            </a:gs>
            <a:gs pos="80000">
              <a:schemeClr val="accent6">
                <a:shade val="93000"/>
                <a:satMod val="130000"/>
              </a:schemeClr>
            </a:gs>
            <a:gs pos="100000">
              <a:schemeClr val="accent6">
                <a:shade val="94000"/>
                <a:satMod val="135000"/>
              </a:schemeClr>
            </a:gs>
          </a:gsLst>
        </a:gradFill>
        <a:ln>
          <a:headEnd/>
          <a:tailEnd/>
        </a:ln>
      </a:spPr>
      <a:bodyPr anchor="ctr"/>
      <a:lstStyle>
        <a:defPPr algn="ctr">
          <a:lnSpc>
            <a:spcPts val="2000"/>
          </a:lnSpc>
          <a:defRPr sz="2000" dirty="0">
            <a:solidFill>
              <a:schemeClr val="bg1"/>
            </a:solidFill>
            <a:latin typeface="黑体" pitchFamily="49" charset="-122"/>
            <a:ea typeface="黑体" pitchFamily="49" charset="-122"/>
          </a:defRPr>
        </a:defPPr>
      </a:lstStyle>
      <a:style>
        <a:lnRef idx="1">
          <a:schemeClr val="accent6"/>
        </a:lnRef>
        <a:fillRef idx="3">
          <a:schemeClr val="accent6"/>
        </a:fillRef>
        <a:effectRef idx="2">
          <a:schemeClr val="accent6"/>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16286</TotalTime>
  <Words>690</Words>
  <Application>Microsoft Office PowerPoint</Application>
  <PresentationFormat>全屏显示(4:3)</PresentationFormat>
  <Paragraphs>62</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等线</vt:lpstr>
      <vt:lpstr>黑体</vt:lpstr>
      <vt:lpstr>宋体</vt:lpstr>
      <vt:lpstr>微软雅黑</vt:lpstr>
      <vt:lpstr>Arial</vt:lpstr>
      <vt:lpstr>Calibri</vt:lpstr>
      <vt:lpstr>Cambria Math</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 J</dc:creator>
  <cp:lastModifiedBy>逸飞 高</cp:lastModifiedBy>
  <cp:revision>1665</cp:revision>
  <dcterms:created xsi:type="dcterms:W3CDTF">2018-05-22T03:03:49Z</dcterms:created>
  <dcterms:modified xsi:type="dcterms:W3CDTF">2020-11-06T01:28:09Z</dcterms:modified>
</cp:coreProperties>
</file>