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759" r:id="rId2"/>
    <p:sldId id="1439" r:id="rId3"/>
    <p:sldId id="1430" r:id="rId4"/>
    <p:sldId id="1468" r:id="rId5"/>
    <p:sldId id="1474" r:id="rId6"/>
    <p:sldId id="1475" r:id="rId7"/>
    <p:sldId id="1467" r:id="rId8"/>
    <p:sldId id="1470" r:id="rId9"/>
    <p:sldId id="1476" r:id="rId10"/>
    <p:sldId id="1477" r:id="rId11"/>
    <p:sldId id="1478" r:id="rId12"/>
    <p:sldId id="1479" r:id="rId13"/>
    <p:sldId id="1480" r:id="rId14"/>
    <p:sldId id="1481" r:id="rId15"/>
    <p:sldId id="14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C49AE"/>
    <a:srgbClr val="2E6CA6"/>
    <a:srgbClr val="F0FFFF"/>
    <a:srgbClr val="FDF8E5"/>
    <a:srgbClr val="87CEFA"/>
    <a:srgbClr val="006AC3"/>
    <a:srgbClr val="20B2FF"/>
    <a:srgbClr val="305E95"/>
    <a:srgbClr val="FFE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82811" autoAdjust="0"/>
  </p:normalViewPr>
  <p:slideViewPr>
    <p:cSldViewPr snapToGrid="0">
      <p:cViewPr varScale="1">
        <p:scale>
          <a:sx n="71" d="100"/>
          <a:sy n="71" d="100"/>
        </p:scale>
        <p:origin x="1565"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F0BD-871C-4B9A-A97E-ECA42981039D}" type="datetimeFigureOut">
              <a:rPr lang="zh-CN" altLang="en-US" smtClean="0"/>
              <a:pPr/>
              <a:t>2021/1/8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4FAE9-4055-4446-ADF4-97E91296C5E9}" type="slidenum">
              <a:rPr lang="zh-CN" altLang="en-US" smtClean="0"/>
              <a:pPr/>
              <a:t>‹#›</a:t>
            </a:fld>
            <a:endParaRPr lang="zh-CN" altLang="en-US"/>
          </a:p>
        </p:txBody>
      </p:sp>
    </p:spTree>
    <p:extLst>
      <p:ext uri="{BB962C8B-B14F-4D97-AF65-F5344CB8AC3E}">
        <p14:creationId xmlns:p14="http://schemas.microsoft.com/office/powerpoint/2010/main" val="302788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300"/>
              </a:spcBef>
              <a:buClr>
                <a:srgbClr val="0000FF"/>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a:t>
            </a:fld>
            <a:endParaRPr lang="zh-CN" altLang="en-US"/>
          </a:p>
        </p:txBody>
      </p:sp>
    </p:spTree>
    <p:extLst>
      <p:ext uri="{BB962C8B-B14F-4D97-AF65-F5344CB8AC3E}">
        <p14:creationId xmlns:p14="http://schemas.microsoft.com/office/powerpoint/2010/main" val="385945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10</a:t>
            </a:fld>
            <a:endParaRPr lang="zh-CN" altLang="en-US"/>
          </a:p>
        </p:txBody>
      </p:sp>
    </p:spTree>
    <p:extLst>
      <p:ext uri="{BB962C8B-B14F-4D97-AF65-F5344CB8AC3E}">
        <p14:creationId xmlns:p14="http://schemas.microsoft.com/office/powerpoint/2010/main" val="390365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11</a:t>
            </a:fld>
            <a:endParaRPr lang="zh-CN" altLang="en-US"/>
          </a:p>
        </p:txBody>
      </p:sp>
    </p:spTree>
    <p:extLst>
      <p:ext uri="{BB962C8B-B14F-4D97-AF65-F5344CB8AC3E}">
        <p14:creationId xmlns:p14="http://schemas.microsoft.com/office/powerpoint/2010/main" val="213291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12</a:t>
            </a:fld>
            <a:endParaRPr lang="zh-CN" altLang="en-US"/>
          </a:p>
        </p:txBody>
      </p:sp>
    </p:spTree>
    <p:extLst>
      <p:ext uri="{BB962C8B-B14F-4D97-AF65-F5344CB8AC3E}">
        <p14:creationId xmlns:p14="http://schemas.microsoft.com/office/powerpoint/2010/main" val="205402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13</a:t>
            </a:fld>
            <a:endParaRPr lang="zh-CN" altLang="en-US"/>
          </a:p>
        </p:txBody>
      </p:sp>
    </p:spTree>
    <p:extLst>
      <p:ext uri="{BB962C8B-B14F-4D97-AF65-F5344CB8AC3E}">
        <p14:creationId xmlns:p14="http://schemas.microsoft.com/office/powerpoint/2010/main" val="418061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14</a:t>
            </a:fld>
            <a:endParaRPr lang="zh-CN" altLang="en-US"/>
          </a:p>
        </p:txBody>
      </p:sp>
    </p:spTree>
    <p:extLst>
      <p:ext uri="{BB962C8B-B14F-4D97-AF65-F5344CB8AC3E}">
        <p14:creationId xmlns:p14="http://schemas.microsoft.com/office/powerpoint/2010/main" val="665791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15</a:t>
            </a:fld>
            <a:endParaRPr lang="zh-CN" altLang="en-US"/>
          </a:p>
        </p:txBody>
      </p:sp>
    </p:spTree>
    <p:extLst>
      <p:ext uri="{BB962C8B-B14F-4D97-AF65-F5344CB8AC3E}">
        <p14:creationId xmlns:p14="http://schemas.microsoft.com/office/powerpoint/2010/main" val="26314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2</a:t>
            </a:fld>
            <a:endParaRPr lang="zh-CN" altLang="en-US"/>
          </a:p>
        </p:txBody>
      </p:sp>
    </p:spTree>
    <p:extLst>
      <p:ext uri="{BB962C8B-B14F-4D97-AF65-F5344CB8AC3E}">
        <p14:creationId xmlns:p14="http://schemas.microsoft.com/office/powerpoint/2010/main" val="93852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3</a:t>
            </a:fld>
            <a:endParaRPr lang="zh-CN" altLang="en-US"/>
          </a:p>
        </p:txBody>
      </p:sp>
    </p:spTree>
    <p:extLst>
      <p:ext uri="{BB962C8B-B14F-4D97-AF65-F5344CB8AC3E}">
        <p14:creationId xmlns:p14="http://schemas.microsoft.com/office/powerpoint/2010/main" val="11749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4</a:t>
            </a:fld>
            <a:endParaRPr lang="zh-CN" altLang="en-US"/>
          </a:p>
        </p:txBody>
      </p:sp>
    </p:spTree>
    <p:extLst>
      <p:ext uri="{BB962C8B-B14F-4D97-AF65-F5344CB8AC3E}">
        <p14:creationId xmlns:p14="http://schemas.microsoft.com/office/powerpoint/2010/main" val="215363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5</a:t>
            </a:fld>
            <a:endParaRPr lang="zh-CN" altLang="en-US"/>
          </a:p>
        </p:txBody>
      </p:sp>
    </p:spTree>
    <p:extLst>
      <p:ext uri="{BB962C8B-B14F-4D97-AF65-F5344CB8AC3E}">
        <p14:creationId xmlns:p14="http://schemas.microsoft.com/office/powerpoint/2010/main" val="197875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6</a:t>
            </a:fld>
            <a:endParaRPr lang="zh-CN" altLang="en-US"/>
          </a:p>
        </p:txBody>
      </p:sp>
    </p:spTree>
    <p:extLst>
      <p:ext uri="{BB962C8B-B14F-4D97-AF65-F5344CB8AC3E}">
        <p14:creationId xmlns:p14="http://schemas.microsoft.com/office/powerpoint/2010/main" val="86530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7</a:t>
            </a:fld>
            <a:endParaRPr lang="zh-CN" altLang="en-US"/>
          </a:p>
        </p:txBody>
      </p:sp>
    </p:spTree>
    <p:extLst>
      <p:ext uri="{BB962C8B-B14F-4D97-AF65-F5344CB8AC3E}">
        <p14:creationId xmlns:p14="http://schemas.microsoft.com/office/powerpoint/2010/main" val="88801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8</a:t>
            </a:fld>
            <a:endParaRPr lang="zh-CN" altLang="en-US"/>
          </a:p>
        </p:txBody>
      </p:sp>
    </p:spTree>
    <p:extLst>
      <p:ext uri="{BB962C8B-B14F-4D97-AF65-F5344CB8AC3E}">
        <p14:creationId xmlns:p14="http://schemas.microsoft.com/office/powerpoint/2010/main" val="341141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9</a:t>
            </a:fld>
            <a:endParaRPr lang="zh-CN" altLang="en-US"/>
          </a:p>
        </p:txBody>
      </p:sp>
    </p:spTree>
    <p:extLst>
      <p:ext uri="{BB962C8B-B14F-4D97-AF65-F5344CB8AC3E}">
        <p14:creationId xmlns:p14="http://schemas.microsoft.com/office/powerpoint/2010/main" val="859703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E9E2DB06-F538-4471-90DE-31A3F0D9EA29}"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34128DB-78C8-4D83-AAB7-E5455D8E0AB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9767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2BAB15-BC8F-43AA-8118-292EA19776F3}"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41AA53-A80C-4993-A779-5469609A4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7709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085E6-4CC3-4FD1-983D-723188D62914}"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5F48FFB-0AD4-423A-9C07-0BA44BA97D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547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BA165D-D38A-4814-B0D9-480780D4059C}"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DFB4CF1-025C-42F6-B157-AF1F8B88989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1178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二章">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25" r="8323"/>
          <a:stretch/>
        </p:blipFill>
        <p:spPr>
          <a:xfrm>
            <a:off x="5400033" y="-45992"/>
            <a:ext cx="3743968" cy="549992"/>
          </a:xfrm>
          <a:prstGeom prst="rect">
            <a:avLst/>
          </a:prstGeom>
        </p:spPr>
      </p:pic>
      <p:sp>
        <p:nvSpPr>
          <p:cNvPr id="6" name="矩形 5"/>
          <p:cNvSpPr/>
          <p:nvPr userDrawn="1"/>
        </p:nvSpPr>
        <p:spPr bwMode="auto">
          <a:xfrm>
            <a:off x="1" y="548760"/>
            <a:ext cx="8263634" cy="720000"/>
          </a:xfrm>
          <a:prstGeom prst="rect">
            <a:avLst/>
          </a:prstGeom>
          <a:gradFill flip="none" rotWithShape="1">
            <a:gsLst>
              <a:gs pos="0">
                <a:srgbClr val="A3A3A3"/>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0" rIns="0" bIns="0" rtlCol="0" anchor="ctr"/>
          <a:lstStyle/>
          <a:p>
            <a:pPr algn="ctr" fontAlgn="auto">
              <a:spcBef>
                <a:spcPts val="0"/>
              </a:spcBef>
              <a:spcAft>
                <a:spcPts val="0"/>
              </a:spcAft>
            </a:pP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3634" y="548760"/>
            <a:ext cx="880367" cy="720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pic>
      <p:sp>
        <p:nvSpPr>
          <p:cNvPr id="10" name="矩形 9"/>
          <p:cNvSpPr/>
          <p:nvPr userDrawn="1"/>
        </p:nvSpPr>
        <p:spPr>
          <a:xfrm>
            <a:off x="5573116"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主要技术内容及创新点</a:t>
            </a:r>
          </a:p>
        </p:txBody>
      </p:sp>
      <p:sp>
        <p:nvSpPr>
          <p:cNvPr id="9"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32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44818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三章">
    <p:spTree>
      <p:nvGrpSpPr>
        <p:cNvPr id="1" name=""/>
        <p:cNvGrpSpPr/>
        <p:nvPr/>
      </p:nvGrpSpPr>
      <p:grpSpPr>
        <a:xfrm>
          <a:off x="0" y="0"/>
          <a:ext cx="0" cy="0"/>
          <a:chOff x="0" y="0"/>
          <a:chExt cx="0" cy="0"/>
        </a:xfrm>
      </p:grpSpPr>
      <p:pic>
        <p:nvPicPr>
          <p:cNvPr id="14" name="图片 13"/>
          <p:cNvPicPr>
            <a:picLocks/>
          </p:cNvPicPr>
          <p:nvPr userDrawn="1"/>
        </p:nvPicPr>
        <p:blipFill rotWithShape="1">
          <a:blip r:embed="rId2" cstate="print">
            <a:extLst>
              <a:ext uri="{28A0092B-C50C-407E-A947-70E740481C1C}">
                <a14:useLocalDpi xmlns:a14="http://schemas.microsoft.com/office/drawing/2010/main" val="0"/>
              </a:ext>
            </a:extLst>
          </a:blip>
          <a:srcRect r="17994"/>
          <a:stretch/>
        </p:blipFill>
        <p:spPr>
          <a:xfrm>
            <a:off x="5436097" y="0"/>
            <a:ext cx="3707904" cy="504000"/>
          </a:xfrm>
          <a:prstGeom prst="rect">
            <a:avLst/>
          </a:prstGeom>
        </p:spPr>
      </p:pic>
      <p:sp>
        <p:nvSpPr>
          <p:cNvPr id="15" name="矩形 14"/>
          <p:cNvSpPr/>
          <p:nvPr userDrawn="1"/>
        </p:nvSpPr>
        <p:spPr>
          <a:xfrm>
            <a:off x="5677119" y="-45992"/>
            <a:ext cx="3791426"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知识产权及第三方评价</a:t>
            </a:r>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7"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65380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第四章">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17"/>
          <a:stretch/>
        </p:blipFill>
        <p:spPr>
          <a:xfrm>
            <a:off x="5112001" y="0"/>
            <a:ext cx="4054611" cy="504000"/>
          </a:xfrm>
          <a:prstGeom prst="rect">
            <a:avLst/>
          </a:prstGeom>
        </p:spPr>
      </p:pic>
      <p:sp>
        <p:nvSpPr>
          <p:cNvPr id="10" name="矩形 9"/>
          <p:cNvSpPr/>
          <p:nvPr userDrawn="1"/>
        </p:nvSpPr>
        <p:spPr>
          <a:xfrm>
            <a:off x="5285085"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应用推广与社会经济效益</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2"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3079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0351" y="296863"/>
            <a:ext cx="24606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B12EAD07-3649-40B6-8A1B-A5916B3E0355}"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C61A084-2EC8-42C0-97A8-1D0A29376E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8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8B703AB-D6E4-42CA-8785-6472491D3640}"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F4EB158-BB4E-47F7-BDAC-59CD0E6A1A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39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7D6AE90-A8EA-4CA1-91E7-13FC85B7EAC3}"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1459745-6C80-4CBE-A08F-132748F6267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46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EE1FA-709B-4F1B-A291-1643C1E6E064}"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8DD658D-C2B8-4A4D-AE1F-B827CBE244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846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CA2068-6467-450C-8104-07E820186CD2}"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75AFD7C6-4ED2-43CF-8CB8-9976826B75F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9543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C38FE45-89EF-4544-91C8-BB1F655ADC0E}"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4650C679-DBEC-4C3C-8FEB-2F486ABE076A}"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6" name="Picture 21"/>
          <p:cNvPicPr>
            <a:picLocks noChangeAspect="1" noChangeArrowheads="1"/>
          </p:cNvPicPr>
          <p:nvPr userDrawn="1"/>
        </p:nvPicPr>
        <p:blipFill>
          <a:blip r:embed="rId2" cstate="print"/>
          <a:srcRect/>
          <a:stretch>
            <a:fillRect/>
          </a:stretch>
        </p:blipFill>
        <p:spPr bwMode="auto">
          <a:xfrm>
            <a:off x="7599364" y="6308727"/>
            <a:ext cx="1336675" cy="479425"/>
          </a:xfrm>
          <a:prstGeom prst="rect">
            <a:avLst/>
          </a:prstGeom>
          <a:noFill/>
          <a:ln w="9525">
            <a:noFill/>
            <a:miter lim="800000"/>
            <a:headEnd/>
            <a:tailEnd/>
          </a:ln>
        </p:spPr>
      </p:pic>
    </p:spTree>
    <p:extLst>
      <p:ext uri="{BB962C8B-B14F-4D97-AF65-F5344CB8AC3E}">
        <p14:creationId xmlns:p14="http://schemas.microsoft.com/office/powerpoint/2010/main" val="396141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bwMode="white">
          <a:xfrm>
            <a:off x="-508" y="728700"/>
            <a:ext cx="9144000" cy="6129300"/>
          </a:xfrm>
          <a:prstGeom prst="rect">
            <a:avLst/>
          </a:prstGeom>
          <a:solidFill>
            <a:schemeClr val="bg1"/>
          </a:solidFill>
          <a:ln>
            <a:solidFill>
              <a:schemeClr val="bg1"/>
            </a:solidFill>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
        <p:nvSpPr>
          <p:cNvPr id="2" name="日期占位符 3"/>
          <p:cNvSpPr>
            <a:spLocks noGrp="1"/>
          </p:cNvSpPr>
          <p:nvPr>
            <p:ph type="dt" sz="half" idx="10"/>
          </p:nvPr>
        </p:nvSpPr>
        <p:spPr/>
        <p:txBody>
          <a:bodyPr/>
          <a:lstStyle>
            <a:lvl1pPr>
              <a:defRPr/>
            </a:lvl1pPr>
          </a:lstStyle>
          <a:p>
            <a:pPr>
              <a:defRPr/>
            </a:pPr>
            <a:fld id="{BAAEC783-8C19-42CD-985D-9DB0F38B9685}"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B6EC62D-82B2-4140-AC5C-CF07B6B49294}"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6" name="直接连接符 5"/>
          <p:cNvCxnSpPr/>
          <p:nvPr userDrawn="1"/>
        </p:nvCxnSpPr>
        <p:spPr>
          <a:xfrm>
            <a:off x="-508" y="72870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p:cNvCxnSpPr/>
          <p:nvPr userDrawn="1"/>
        </p:nvCxnSpPr>
        <p:spPr>
          <a:xfrm>
            <a:off x="0" y="750734"/>
            <a:ext cx="709620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8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6FA097-5CF7-41C0-B65A-CF2707F5EF95}"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3A9639-1D3D-4608-9EDE-3DEF02E7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044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F3BAD56-4F85-4F27-9B1E-A2911902D2F0}" type="datetime1">
              <a:rPr lang="zh-CN" altLang="en-US" smtClean="0">
                <a:solidFill>
                  <a:prstClr val="black">
                    <a:tint val="75000"/>
                  </a:prstClr>
                </a:solidFill>
              </a:rPr>
              <a:pPr>
                <a:defRPr/>
              </a:pPr>
              <a:t>2021/1/8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B38C6ED-52A2-4B0A-A9F8-9F28AA17378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833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2pPr>
      <a:lvl3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3pPr>
      <a:lvl4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4pPr>
      <a:lvl5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5pPr>
      <a:lvl6pPr marL="457200" algn="ctr" rtl="0" fontAlgn="base">
        <a:spcBef>
          <a:spcPct val="0"/>
        </a:spcBef>
        <a:spcAft>
          <a:spcPct val="0"/>
        </a:spcAft>
        <a:defRPr sz="4400">
          <a:solidFill>
            <a:schemeClr val="tx1"/>
          </a:solidFill>
          <a:latin typeface="Calibri" pitchFamily="34" charset="0"/>
          <a:ea typeface="方正粗宋简体" pitchFamily="65" charset="-122"/>
        </a:defRPr>
      </a:lvl6pPr>
      <a:lvl7pPr marL="914400" algn="ctr" rtl="0" fontAlgn="base">
        <a:spcBef>
          <a:spcPct val="0"/>
        </a:spcBef>
        <a:spcAft>
          <a:spcPct val="0"/>
        </a:spcAft>
        <a:defRPr sz="4400">
          <a:solidFill>
            <a:schemeClr val="tx1"/>
          </a:solidFill>
          <a:latin typeface="Calibri" pitchFamily="34" charset="0"/>
          <a:ea typeface="方正粗宋简体" pitchFamily="65" charset="-122"/>
        </a:defRPr>
      </a:lvl7pPr>
      <a:lvl8pPr marL="1371600" algn="ctr" rtl="0" fontAlgn="base">
        <a:spcBef>
          <a:spcPct val="0"/>
        </a:spcBef>
        <a:spcAft>
          <a:spcPct val="0"/>
        </a:spcAft>
        <a:defRPr sz="4400">
          <a:solidFill>
            <a:schemeClr val="tx1"/>
          </a:solidFill>
          <a:latin typeface="Calibri" pitchFamily="34" charset="0"/>
          <a:ea typeface="方正粗宋简体" pitchFamily="65" charset="-122"/>
        </a:defRPr>
      </a:lvl8pPr>
      <a:lvl9pPr marL="1828800" algn="ctr" rtl="0" fontAlgn="base">
        <a:spcBef>
          <a:spcPct val="0"/>
        </a:spcBef>
        <a:spcAft>
          <a:spcPct val="0"/>
        </a:spcAft>
        <a:defRPr sz="4400">
          <a:solidFill>
            <a:schemeClr val="tx1"/>
          </a:solidFill>
          <a:latin typeface="Calibri" pitchFamily="34" charset="0"/>
          <a:ea typeface="方正粗宋简体" pitchFamily="65"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92" y="1583996"/>
            <a:ext cx="9144000" cy="16557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8"/>
          <p:cNvSpPr txBox="1"/>
          <p:nvPr/>
        </p:nvSpPr>
        <p:spPr>
          <a:xfrm>
            <a:off x="-5693" y="2001010"/>
            <a:ext cx="9144000" cy="830997"/>
          </a:xfrm>
          <a:prstGeom prst="rect">
            <a:avLst/>
          </a:prstGeom>
          <a:noFill/>
        </p:spPr>
        <p:txBody>
          <a:bodyPr>
            <a:spAutoFit/>
          </a:bodyPr>
          <a:lstStyle>
            <a:defPPr>
              <a:defRPr lang="zh-CN"/>
            </a:defPPr>
            <a:lvl1pPr>
              <a:defRPr sz="2200" b="1">
                <a:ln/>
                <a:solidFill>
                  <a:srgbClr val="FFFF00"/>
                </a:solidFill>
                <a:effectLst>
                  <a:outerShdw blurRad="38100" dist="19050" dir="2700000" algn="tl" rotWithShape="0">
                    <a:prstClr val="black">
                      <a:lumMod val="50000"/>
                      <a:alpha val="40000"/>
                    </a:prstClr>
                  </a:outerShdw>
                </a:effectLst>
                <a:latin typeface="黑体" panose="02010609060101010101" pitchFamily="49" charset="-122"/>
                <a:ea typeface="黑体" panose="02010609060101010101" pitchFamily="49" charset="-122"/>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lgn="ctr">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论文汇报</a:t>
            </a:r>
          </a:p>
        </p:txBody>
      </p:sp>
      <p:sp>
        <p:nvSpPr>
          <p:cNvPr id="56324" name="文本框 6"/>
          <p:cNvSpPr txBox="1">
            <a:spLocks noChangeArrowheads="1"/>
          </p:cNvSpPr>
          <p:nvPr/>
        </p:nvSpPr>
        <p:spPr bwMode="auto">
          <a:xfrm>
            <a:off x="3178137" y="5729880"/>
            <a:ext cx="2880321" cy="581057"/>
          </a:xfrm>
          <a:prstGeom prst="rect">
            <a:avLst/>
          </a:prstGeom>
          <a:noFill/>
          <a:ln w="9525">
            <a:noFill/>
            <a:miter lim="800000"/>
            <a:headEnd/>
            <a:tailEnd/>
          </a:ln>
        </p:spPr>
        <p:txBody>
          <a:bodyPr wrap="square">
            <a:spAutoFit/>
          </a:bodyPr>
          <a:lstStyle/>
          <a:p>
            <a:pPr algn="ctr">
              <a:lnSpc>
                <a:spcPct val="150000"/>
              </a:lnSpc>
            </a:pPr>
            <a:r>
              <a:rPr lang="en-US" altLang="zh-CN" sz="2400" dirty="0">
                <a:solidFill>
                  <a:schemeClr val="tx2">
                    <a:lumMod val="75000"/>
                  </a:schemeClr>
                </a:solidFill>
                <a:latin typeface="微软雅黑" pitchFamily="34" charset="-122"/>
                <a:ea typeface="微软雅黑" pitchFamily="34" charset="-122"/>
              </a:rPr>
              <a:t>2021</a:t>
            </a:r>
            <a:r>
              <a:rPr lang="zh-CN" altLang="en-US" sz="2400" dirty="0">
                <a:solidFill>
                  <a:schemeClr val="tx2">
                    <a:lumMod val="75000"/>
                  </a:schemeClr>
                </a:solidFill>
                <a:latin typeface="微软雅黑" pitchFamily="34" charset="-122"/>
                <a:ea typeface="微软雅黑" pitchFamily="34" charset="-122"/>
              </a:rPr>
              <a:t>年</a:t>
            </a:r>
            <a:r>
              <a:rPr lang="en-US" altLang="zh-CN" sz="2400" dirty="0">
                <a:solidFill>
                  <a:schemeClr val="tx2">
                    <a:lumMod val="75000"/>
                  </a:schemeClr>
                </a:solidFill>
                <a:latin typeface="微软雅黑" pitchFamily="34" charset="-122"/>
                <a:ea typeface="微软雅黑" pitchFamily="34" charset="-122"/>
              </a:rPr>
              <a:t>1</a:t>
            </a:r>
            <a:r>
              <a:rPr lang="zh-CN" altLang="en-US" sz="2400" dirty="0">
                <a:solidFill>
                  <a:schemeClr val="tx2">
                    <a:lumMod val="75000"/>
                  </a:schemeClr>
                </a:solidFill>
                <a:latin typeface="微软雅黑" pitchFamily="34" charset="-122"/>
                <a:ea typeface="微软雅黑" pitchFamily="34" charset="-122"/>
              </a:rPr>
              <a:t>月</a:t>
            </a:r>
            <a:r>
              <a:rPr lang="en-US" altLang="zh-CN" sz="2400" dirty="0">
                <a:solidFill>
                  <a:schemeClr val="tx2">
                    <a:lumMod val="75000"/>
                  </a:schemeClr>
                </a:solidFill>
                <a:latin typeface="微软雅黑" pitchFamily="34" charset="-122"/>
                <a:ea typeface="微软雅黑" pitchFamily="34" charset="-122"/>
              </a:rPr>
              <a:t>8</a:t>
            </a:r>
            <a:r>
              <a:rPr lang="zh-CN" altLang="en-US" sz="2400" dirty="0">
                <a:solidFill>
                  <a:schemeClr val="tx2">
                    <a:lumMod val="75000"/>
                  </a:schemeClr>
                </a:solidFill>
                <a:latin typeface="微软雅黑" pitchFamily="34" charset="-122"/>
                <a:ea typeface="微软雅黑" pitchFamily="34" charset="-122"/>
              </a:rPr>
              <a:t>日</a:t>
            </a:r>
          </a:p>
        </p:txBody>
      </p:sp>
      <p:pic>
        <p:nvPicPr>
          <p:cNvPr id="56326" name="图片 7" descr="屏幕剪辑"/>
          <p:cNvPicPr>
            <a:picLocks noChangeAspect="1"/>
          </p:cNvPicPr>
          <p:nvPr/>
        </p:nvPicPr>
        <p:blipFill>
          <a:blip r:embed="rId3"/>
          <a:srcRect/>
          <a:stretch>
            <a:fillRect/>
          </a:stretch>
        </p:blipFill>
        <p:spPr bwMode="auto">
          <a:xfrm>
            <a:off x="6804248" y="427947"/>
            <a:ext cx="2119313" cy="742950"/>
          </a:xfrm>
          <a:prstGeom prst="rect">
            <a:avLst/>
          </a:prstGeom>
          <a:noFill/>
          <a:ln w="9525">
            <a:noFill/>
            <a:miter lim="800000"/>
            <a:headEnd/>
            <a:tailEnd/>
          </a:ln>
        </p:spPr>
      </p:pic>
      <p:sp>
        <p:nvSpPr>
          <p:cNvPr id="7" name="文本框 6"/>
          <p:cNvSpPr txBox="1">
            <a:spLocks noChangeArrowheads="1"/>
          </p:cNvSpPr>
          <p:nvPr/>
        </p:nvSpPr>
        <p:spPr bwMode="auto">
          <a:xfrm>
            <a:off x="2333029" y="4306918"/>
            <a:ext cx="4466556" cy="646331"/>
          </a:xfrm>
          <a:prstGeom prst="rect">
            <a:avLst/>
          </a:prstGeom>
          <a:noFill/>
          <a:ln w="9525">
            <a:noFill/>
            <a:miter lim="800000"/>
            <a:headEnd/>
            <a:tailEnd/>
          </a:ln>
        </p:spPr>
        <p:txBody>
          <a:bodyPr wrap="square">
            <a:spAutoFit/>
          </a:bodyPr>
          <a:lstStyle/>
          <a:p>
            <a:pPr algn="dist"/>
            <a:r>
              <a:rPr lang="zh-CN" altLang="en-US" sz="3600" dirty="0">
                <a:solidFill>
                  <a:schemeClr val="tx2">
                    <a:lumMod val="75000"/>
                  </a:schemeClr>
                </a:solidFill>
                <a:latin typeface="黑体" panose="02010609060101010101" pitchFamily="49" charset="-122"/>
                <a:ea typeface="黑体" panose="02010609060101010101" pitchFamily="49" charset="-122"/>
              </a:rPr>
              <a:t>计算机与信息学院</a:t>
            </a:r>
            <a:endParaRPr lang="en-US" altLang="zh-CN" sz="3600" dirty="0">
              <a:solidFill>
                <a:schemeClr val="tx2">
                  <a:lumMod val="75000"/>
                </a:schemeClr>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730548B9-D63E-4F1B-9081-471B4E5C887E}"/>
              </a:ext>
            </a:extLst>
          </p:cNvPr>
          <p:cNvSpPr txBox="1">
            <a:spLocks noChangeArrowheads="1"/>
          </p:cNvSpPr>
          <p:nvPr/>
        </p:nvSpPr>
        <p:spPr bwMode="auto">
          <a:xfrm>
            <a:off x="3611299" y="5083549"/>
            <a:ext cx="2013995" cy="584775"/>
          </a:xfrm>
          <a:prstGeom prst="rect">
            <a:avLst/>
          </a:prstGeom>
          <a:noFill/>
          <a:ln w="9525">
            <a:noFill/>
            <a:miter lim="800000"/>
            <a:headEnd/>
            <a:tailEnd/>
          </a:ln>
        </p:spPr>
        <p:txBody>
          <a:bodyPr wrap="square">
            <a:spAutoFit/>
          </a:bodyPr>
          <a:lstStyle/>
          <a:p>
            <a:pPr algn="dist"/>
            <a:r>
              <a:rPr lang="zh-CN" altLang="en-US" sz="3200" dirty="0">
                <a:solidFill>
                  <a:schemeClr val="tx2">
                    <a:lumMod val="75000"/>
                  </a:schemeClr>
                </a:solidFill>
                <a:latin typeface="黑体" panose="02010609060101010101" pitchFamily="49" charset="-122"/>
                <a:ea typeface="黑体" panose="02010609060101010101" pitchFamily="49" charset="-122"/>
              </a:rPr>
              <a:t>高逸飞</a:t>
            </a:r>
            <a:endParaRPr lang="en-US" altLang="zh-CN" sz="3200"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Approaches for Few-Shot NOTA</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2" name="文本框 1">
            <a:extLst>
              <a:ext uri="{FF2B5EF4-FFF2-40B4-BE49-F238E27FC236}">
                <a16:creationId xmlns:a16="http://schemas.microsoft.com/office/drawing/2014/main" id="{28310B91-AA0D-4F2D-A3B6-2ACDFB87BE44}"/>
              </a:ext>
            </a:extLst>
          </p:cNvPr>
          <p:cNvSpPr txBox="1"/>
          <p:nvPr/>
        </p:nvSpPr>
        <p:spPr>
          <a:xfrm>
            <a:off x="71438" y="903643"/>
            <a:ext cx="8954228" cy="2221762"/>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处理</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一种简单方法是将其视为</a:t>
            </a:r>
            <a:r>
              <a:rPr lang="en-US" altLang="zh-CN" sz="2400" dirty="0">
                <a:latin typeface="宋体" panose="02010600030101010101" pitchFamily="2" charset="-122"/>
                <a:ea typeface="宋体" panose="02010600030101010101" pitchFamily="2" charset="-122"/>
              </a:rPr>
              <a:t>N-way K-shot</a:t>
            </a:r>
            <a:r>
              <a:rPr lang="zh-CN" altLang="en-US" sz="2400" dirty="0">
                <a:latin typeface="宋体" panose="02010600030101010101" pitchFamily="2" charset="-122"/>
                <a:ea typeface="宋体" panose="02010600030101010101" pitchFamily="2" charset="-122"/>
              </a:rPr>
              <a:t>设置中的一个额外类。具体来说，可以选取</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个关系之外的实例作为</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的支持数据，进行</a:t>
            </a:r>
            <a:r>
              <a:rPr lang="en-US" altLang="zh-CN" sz="2400" dirty="0">
                <a:latin typeface="宋体" panose="02010600030101010101" pitchFamily="2" charset="-122"/>
                <a:ea typeface="宋体" panose="02010600030101010101" pitchFamily="2" charset="-122"/>
              </a:rPr>
              <a:t>(N+1)-way K-shot</a:t>
            </a:r>
            <a:r>
              <a:rPr lang="zh-CN" altLang="en-US" sz="2400" dirty="0">
                <a:latin typeface="宋体" panose="02010600030101010101" pitchFamily="2" charset="-122"/>
                <a:ea typeface="宋体" panose="02010600030101010101" pitchFamily="2" charset="-122"/>
              </a:rPr>
              <a:t>学习。与目前忽略</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的方法相比，没有带来太大的改进。</a:t>
            </a:r>
          </a:p>
        </p:txBody>
      </p:sp>
      <p:sp>
        <p:nvSpPr>
          <p:cNvPr id="6" name="文本框 5">
            <a:extLst>
              <a:ext uri="{FF2B5EF4-FFF2-40B4-BE49-F238E27FC236}">
                <a16:creationId xmlns:a16="http://schemas.microsoft.com/office/drawing/2014/main" id="{CF242080-D3D6-4A34-B6A4-71795D502008}"/>
              </a:ext>
            </a:extLst>
          </p:cNvPr>
          <p:cNvSpPr txBox="1"/>
          <p:nvPr/>
        </p:nvSpPr>
        <p:spPr>
          <a:xfrm>
            <a:off x="55301" y="3227294"/>
            <a:ext cx="8986501" cy="2221762"/>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提出</a:t>
            </a:r>
            <a:r>
              <a:rPr lang="en-US" altLang="zh-CN" sz="2400" dirty="0">
                <a:latin typeface="宋体" panose="02010600030101010101" pitchFamily="2" charset="-122"/>
                <a:ea typeface="宋体" panose="02010600030101010101" pitchFamily="2" charset="-122"/>
              </a:rPr>
              <a:t>BERT-PAIR</a:t>
            </a:r>
            <a:r>
              <a:rPr lang="zh-CN" altLang="en-US" sz="2400" dirty="0">
                <a:latin typeface="宋体" panose="02010600030101010101" pitchFamily="2" charset="-122"/>
                <a:ea typeface="宋体" panose="02010600030101010101" pitchFamily="2" charset="-122"/>
              </a:rPr>
              <a:t>，这是一个基于</a:t>
            </a:r>
            <a:r>
              <a:rPr lang="en-US" altLang="zh-CN" sz="2400" dirty="0">
                <a:latin typeface="宋体" panose="02010600030101010101" pitchFamily="2" charset="-122"/>
                <a:ea typeface="宋体" panose="02010600030101010101" pitchFamily="2" charset="-122"/>
              </a:rPr>
              <a:t>BERT</a:t>
            </a:r>
            <a:r>
              <a:rPr lang="zh-CN" altLang="en-US" sz="2400" dirty="0">
                <a:latin typeface="宋体" panose="02010600030101010101" pitchFamily="2" charset="-122"/>
                <a:ea typeface="宋体" panose="02010600030101010101" pitchFamily="2" charset="-122"/>
              </a:rPr>
              <a:t>的序列分类模型。通过将每一个查询实例与所有支持实例配对，并将每一对实例连接成一个序列。最后，将连接后的序列发送给</a:t>
            </a:r>
            <a:r>
              <a:rPr lang="en-US" altLang="zh-CN" sz="2400" dirty="0">
                <a:latin typeface="宋体" panose="02010600030101010101" pitchFamily="2" charset="-122"/>
                <a:ea typeface="宋体" panose="02010600030101010101" pitchFamily="2" charset="-122"/>
              </a:rPr>
              <a:t>BERT</a:t>
            </a:r>
            <a:r>
              <a:rPr lang="zh-CN" altLang="en-US" sz="2400" dirty="0">
                <a:latin typeface="宋体" panose="02010600030101010101" pitchFamily="2" charset="-122"/>
                <a:ea typeface="宋体" panose="02010600030101010101" pitchFamily="2" charset="-122"/>
              </a:rPr>
              <a:t>序列分类模型来获得相同关系的两个实例的分值。</a:t>
            </a:r>
          </a:p>
        </p:txBody>
      </p:sp>
    </p:spTree>
    <p:extLst>
      <p:ext uri="{BB962C8B-B14F-4D97-AF65-F5344CB8AC3E}">
        <p14:creationId xmlns:p14="http://schemas.microsoft.com/office/powerpoint/2010/main" val="218127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Approaches for Few-Shot NOTA</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8310B91-AA0D-4F2D-A3B6-2ACDFB87BE44}"/>
                  </a:ext>
                </a:extLst>
              </p:cNvPr>
              <p:cNvSpPr txBox="1"/>
              <p:nvPr/>
            </p:nvSpPr>
            <p:spPr>
              <a:xfrm>
                <a:off x="71438" y="903643"/>
                <a:ext cx="8954228" cy="1765483"/>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BERT</a:t>
                </a:r>
                <a:r>
                  <a:rPr lang="zh-CN" altLang="en-US" sz="2400" dirty="0">
                    <a:latin typeface="宋体" panose="02010600030101010101" pitchFamily="2" charset="-122"/>
                    <a:ea typeface="宋体" panose="02010600030101010101" pitchFamily="2" charset="-122"/>
                  </a:rPr>
                  <a:t>模型表示为</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，查询实例表示为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，成对支持实例表示为</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rPr>
                        </m:ctrlPr>
                      </m:sSubSupPr>
                      <m:e>
                        <m:r>
                          <m:rPr>
                            <m:sty m:val="p"/>
                          </m:rPr>
                          <a:rPr lang="en-US" altLang="zh-CN" sz="2400" i="1">
                            <a:latin typeface="Cambria Math" panose="02040503050406030204" pitchFamily="18" charset="0"/>
                            <a:ea typeface="宋体" panose="02010600030101010101" pitchFamily="2" charset="-122"/>
                          </a:rPr>
                          <m:t>x</m:t>
                        </m:r>
                      </m:e>
                      <m:sub>
                        <m:r>
                          <a:rPr lang="en-US" altLang="zh-CN" sz="2400" b="0" i="1" smtClean="0">
                            <a:latin typeface="Cambria Math" panose="02040503050406030204" pitchFamily="18" charset="0"/>
                            <a:ea typeface="宋体" panose="02010600030101010101" pitchFamily="2" charset="-122"/>
                          </a:rPr>
                          <m:t>𝑟</m:t>
                        </m:r>
                      </m:sub>
                      <m:sup>
                        <m:r>
                          <a:rPr lang="en-US" altLang="zh-CN" sz="2400" b="0" i="1" smtClean="0">
                            <a:latin typeface="Cambria Math" panose="02040503050406030204" pitchFamily="18" charset="0"/>
                            <a:ea typeface="宋体" panose="02010600030101010101" pitchFamily="2" charset="-122"/>
                          </a:rPr>
                          <m:t>𝑗</m:t>
                        </m:r>
                      </m:sup>
                    </m:sSubSup>
                    <m:r>
                      <a:rPr lang="zh-CN" altLang="en-US" sz="2400" i="1">
                        <a:latin typeface="Cambria Math" panose="02040503050406030204" pitchFamily="18" charset="0"/>
                        <a:ea typeface="宋体" panose="02010600030101010101" pitchFamily="2" charset="-122"/>
                      </a:rPr>
                      <m:t>，</m:t>
                    </m:r>
                  </m:oMath>
                </a14:m>
                <a:r>
                  <a:rPr lang="en-US" altLang="zh-CN" sz="2400" dirty="0">
                    <a:latin typeface="宋体" panose="02010600030101010101" pitchFamily="2" charset="-122"/>
                    <a:ea typeface="宋体" panose="02010600030101010101" pitchFamily="2" charset="-122"/>
                  </a:rPr>
                  <a:t>B(x,</a:t>
                </a:r>
                <a:r>
                  <a:rPr lang="en-US" altLang="zh-CN" sz="2400" dirty="0">
                    <a:ea typeface="宋体" panose="02010600030101010101" pitchFamily="2" charset="-122"/>
                  </a:rPr>
                  <a:t> </a:t>
                </a:r>
                <a14:m>
                  <m:oMath xmlns:m="http://schemas.openxmlformats.org/officeDocument/2006/math">
                    <m:sSubSup>
                      <m:sSubSupPr>
                        <m:ctrlPr>
                          <a:rPr lang="en-US" altLang="zh-CN" sz="2400" i="1">
                            <a:latin typeface="Cambria Math" panose="02040503050406030204" pitchFamily="18" charset="0"/>
                            <a:ea typeface="宋体" panose="02010600030101010101" pitchFamily="2" charset="-122"/>
                          </a:rPr>
                        </m:ctrlPr>
                      </m:sSubSupPr>
                      <m:e>
                        <m:r>
                          <m:rPr>
                            <m:sty m:val="p"/>
                          </m:rPr>
                          <a:rPr lang="en-US" altLang="zh-CN" sz="2400" i="1">
                            <a:latin typeface="Cambria Math" panose="02040503050406030204" pitchFamily="18" charset="0"/>
                            <a:ea typeface="宋体" panose="02010600030101010101" pitchFamily="2" charset="-122"/>
                          </a:rPr>
                          <m:t>x</m:t>
                        </m:r>
                      </m:e>
                      <m:sub>
                        <m:r>
                          <a:rPr lang="en-US" altLang="zh-CN" sz="2400" i="1">
                            <a:latin typeface="Cambria Math" panose="02040503050406030204" pitchFamily="18" charset="0"/>
                            <a:ea typeface="宋体" panose="02010600030101010101" pitchFamily="2" charset="-122"/>
                          </a:rPr>
                          <m:t>𝑟</m:t>
                        </m:r>
                      </m:sub>
                      <m:sup>
                        <m:r>
                          <a:rPr lang="en-US" altLang="zh-CN" sz="2400" i="1">
                            <a:latin typeface="Cambria Math" panose="02040503050406030204" pitchFamily="18" charset="0"/>
                            <a:ea typeface="宋体" panose="02010600030101010101" pitchFamily="2" charset="-122"/>
                          </a:rPr>
                          <m:t>𝑗</m:t>
                        </m:r>
                      </m:sup>
                    </m:sSubSup>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输出一个二元向量，对应共享关系和不共享关系实体对的得分。</a:t>
                </a:r>
              </a:p>
            </p:txBody>
          </p:sp>
        </mc:Choice>
        <mc:Fallback xmlns="">
          <p:sp>
            <p:nvSpPr>
              <p:cNvPr id="2" name="文本框 1">
                <a:extLst>
                  <a:ext uri="{FF2B5EF4-FFF2-40B4-BE49-F238E27FC236}">
                    <a16:creationId xmlns:a16="http://schemas.microsoft.com/office/drawing/2014/main" id="{28310B91-AA0D-4F2D-A3B6-2ACDFB87BE44}"/>
                  </a:ext>
                </a:extLst>
              </p:cNvPr>
              <p:cNvSpPr txBox="1">
                <a:spLocks noRot="1" noChangeAspect="1" noMove="1" noResize="1" noEditPoints="1" noAdjustHandles="1" noChangeArrowheads="1" noChangeShapeType="1" noTextEdit="1"/>
              </p:cNvSpPr>
              <p:nvPr/>
            </p:nvSpPr>
            <p:spPr>
              <a:xfrm>
                <a:off x="71438" y="903643"/>
                <a:ext cx="8954228" cy="1765483"/>
              </a:xfrm>
              <a:prstGeom prst="rect">
                <a:avLst/>
              </a:prstGeom>
              <a:blipFill>
                <a:blip r:embed="rId3"/>
                <a:stretch>
                  <a:fillRect l="-1089" r="-545" b="-655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14653BD-9722-49FD-9DCC-017D1B723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9158" y="2593822"/>
            <a:ext cx="4263737" cy="759874"/>
          </a:xfrm>
          <a:prstGeom prst="rect">
            <a:avLst/>
          </a:prstGeom>
        </p:spPr>
      </p:pic>
      <p:grpSp>
        <p:nvGrpSpPr>
          <p:cNvPr id="15" name="组合 14">
            <a:extLst>
              <a:ext uri="{FF2B5EF4-FFF2-40B4-BE49-F238E27FC236}">
                <a16:creationId xmlns:a16="http://schemas.microsoft.com/office/drawing/2014/main" id="{C19B0773-311B-483C-9B3C-5C563EC0487A}"/>
              </a:ext>
            </a:extLst>
          </p:cNvPr>
          <p:cNvGrpSpPr/>
          <p:nvPr/>
        </p:nvGrpSpPr>
        <p:grpSpPr>
          <a:xfrm>
            <a:off x="1426424" y="3353696"/>
            <a:ext cx="7185924" cy="1638519"/>
            <a:chOff x="1071421" y="3353696"/>
            <a:chExt cx="7185924" cy="1638519"/>
          </a:xfrm>
        </p:grpSpPr>
        <p:pic>
          <p:nvPicPr>
            <p:cNvPr id="8" name="图片 7">
              <a:extLst>
                <a:ext uri="{FF2B5EF4-FFF2-40B4-BE49-F238E27FC236}">
                  <a16:creationId xmlns:a16="http://schemas.microsoft.com/office/drawing/2014/main" id="{43A57BFE-05F8-45A9-BBE3-3129C4FDD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421" y="3618607"/>
              <a:ext cx="2058015" cy="340435"/>
            </a:xfrm>
            <a:prstGeom prst="rect">
              <a:avLst/>
            </a:prstGeom>
          </p:spPr>
        </p:pic>
        <p:pic>
          <p:nvPicPr>
            <p:cNvPr id="10" name="图片 9">
              <a:extLst>
                <a:ext uri="{FF2B5EF4-FFF2-40B4-BE49-F238E27FC236}">
                  <a16:creationId xmlns:a16="http://schemas.microsoft.com/office/drawing/2014/main" id="{71C1409D-5B05-4ED2-A3B0-DEBB7363B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1026" y="3353696"/>
              <a:ext cx="2495550" cy="800100"/>
            </a:xfrm>
            <a:prstGeom prst="rect">
              <a:avLst/>
            </a:prstGeom>
          </p:spPr>
        </p:pic>
        <p:pic>
          <p:nvPicPr>
            <p:cNvPr id="12" name="图片 11">
              <a:extLst>
                <a:ext uri="{FF2B5EF4-FFF2-40B4-BE49-F238E27FC236}">
                  <a16:creationId xmlns:a16="http://schemas.microsoft.com/office/drawing/2014/main" id="{FD3AB3D4-3B9F-4366-A640-2A40E6A80F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026" y="4153796"/>
              <a:ext cx="3886319" cy="838419"/>
            </a:xfrm>
            <a:prstGeom prst="rect">
              <a:avLst/>
            </a:prstGeom>
          </p:spPr>
        </p:pic>
        <p:pic>
          <p:nvPicPr>
            <p:cNvPr id="14" name="图片 13">
              <a:extLst>
                <a:ext uri="{FF2B5EF4-FFF2-40B4-BE49-F238E27FC236}">
                  <a16:creationId xmlns:a16="http://schemas.microsoft.com/office/drawing/2014/main" id="{1AAE27C6-DDE7-4AD1-B615-1756D454AA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1310" y="4359305"/>
              <a:ext cx="855696" cy="427848"/>
            </a:xfrm>
            <a:prstGeom prst="rect">
              <a:avLst/>
            </a:prstGeom>
          </p:spPr>
        </p:pic>
      </p:grpSp>
    </p:spTree>
    <p:extLst>
      <p:ext uri="{BB962C8B-B14F-4D97-AF65-F5344CB8AC3E}">
        <p14:creationId xmlns:p14="http://schemas.microsoft.com/office/powerpoint/2010/main" val="241869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实验设置</a:t>
            </a:r>
          </a:p>
        </p:txBody>
      </p:sp>
      <p:sp>
        <p:nvSpPr>
          <p:cNvPr id="2" name="文本框 1">
            <a:extLst>
              <a:ext uri="{FF2B5EF4-FFF2-40B4-BE49-F238E27FC236}">
                <a16:creationId xmlns:a16="http://schemas.microsoft.com/office/drawing/2014/main" id="{28310B91-AA0D-4F2D-A3B6-2ACDFB87BE44}"/>
              </a:ext>
            </a:extLst>
          </p:cNvPr>
          <p:cNvSpPr txBox="1"/>
          <p:nvPr/>
        </p:nvSpPr>
        <p:spPr>
          <a:xfrm>
            <a:off x="189772" y="978947"/>
            <a:ext cx="8954228" cy="1667764"/>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从现有的实验结果中选择两个最好的小样本模型作为实验的基准模型</a:t>
            </a:r>
            <a:r>
              <a:rPr lang="en-US" altLang="zh-CN" sz="2400" dirty="0">
                <a:latin typeface="宋体" panose="02010600030101010101" pitchFamily="2" charset="-122"/>
                <a:ea typeface="宋体" panose="02010600030101010101" pitchFamily="2" charset="-122"/>
              </a:rPr>
              <a:t>GNN</a:t>
            </a:r>
            <a:r>
              <a:rPr lang="zh-CN" altLang="en-US" sz="2400" dirty="0">
                <a:latin typeface="宋体" panose="02010600030101010101" pitchFamily="2" charset="-122"/>
                <a:ea typeface="宋体" panose="02010600030101010101" pitchFamily="2" charset="-122"/>
              </a:rPr>
              <a:t>和原型网络。编码器除了使用</a:t>
            </a:r>
            <a:r>
              <a:rPr lang="en-US" altLang="zh-CN" sz="2400" dirty="0">
                <a:latin typeface="宋体" panose="02010600030101010101" pitchFamily="2" charset="-122"/>
                <a:ea typeface="宋体" panose="02010600030101010101" pitchFamily="2" charset="-122"/>
              </a:rPr>
              <a:t>CNN</a:t>
            </a:r>
            <a:r>
              <a:rPr lang="zh-CN" altLang="en-US" sz="2400" dirty="0">
                <a:latin typeface="宋体" panose="02010600030101010101" pitchFamily="2" charset="-122"/>
                <a:ea typeface="宋体" panose="02010600030101010101" pitchFamily="2" charset="-122"/>
              </a:rPr>
              <a:t>编码器，还采用</a:t>
            </a:r>
            <a:r>
              <a:rPr lang="en-US" altLang="zh-CN" sz="2400" dirty="0">
                <a:latin typeface="宋体" panose="02010600030101010101" pitchFamily="2" charset="-122"/>
                <a:ea typeface="宋体" panose="02010600030101010101" pitchFamily="2" charset="-122"/>
              </a:rPr>
              <a:t>BERT</a:t>
            </a:r>
            <a:r>
              <a:rPr lang="zh-CN" altLang="en-US" sz="2400" dirty="0">
                <a:latin typeface="宋体" panose="02010600030101010101" pitchFamily="2" charset="-122"/>
                <a:ea typeface="宋体" panose="02010600030101010101" pitchFamily="2" charset="-122"/>
              </a:rPr>
              <a:t>。对于所有的模型和编码器，都遵循先前实验工作的参数设置。</a:t>
            </a:r>
          </a:p>
        </p:txBody>
      </p:sp>
    </p:spTree>
    <p:extLst>
      <p:ext uri="{BB962C8B-B14F-4D97-AF65-F5344CB8AC3E}">
        <p14:creationId xmlns:p14="http://schemas.microsoft.com/office/powerpoint/2010/main" val="19585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DA</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p:pic>
        <p:nvPicPr>
          <p:cNvPr id="5" name="图片 4">
            <a:extLst>
              <a:ext uri="{FF2B5EF4-FFF2-40B4-BE49-F238E27FC236}">
                <a16:creationId xmlns:a16="http://schemas.microsoft.com/office/drawing/2014/main" id="{65879728-53DC-4DE6-980A-D8BC6003F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046" y="872544"/>
            <a:ext cx="4455906" cy="3021056"/>
          </a:xfrm>
          <a:prstGeom prst="rect">
            <a:avLst/>
          </a:prstGeom>
        </p:spPr>
      </p:pic>
      <p:sp>
        <p:nvSpPr>
          <p:cNvPr id="6" name="文本框 5">
            <a:extLst>
              <a:ext uri="{FF2B5EF4-FFF2-40B4-BE49-F238E27FC236}">
                <a16:creationId xmlns:a16="http://schemas.microsoft.com/office/drawing/2014/main" id="{49033F58-7E4E-420A-A330-C5FC545148A4}"/>
              </a:ext>
            </a:extLst>
          </p:cNvPr>
          <p:cNvSpPr txBox="1"/>
          <p:nvPr/>
        </p:nvSpPr>
        <p:spPr>
          <a:xfrm>
            <a:off x="150606" y="3893600"/>
            <a:ext cx="8993394"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当在不同领域进行测试时，所有的小样本学习模型都会有显著的性能下降；</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对抗训练的方法在新的领域确实提高了性能，但是仍有很大的提升空间；</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3.BERT-PAIR</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测试集上都优于其他小样本模型。</a:t>
            </a:r>
          </a:p>
        </p:txBody>
      </p:sp>
    </p:spTree>
    <p:extLst>
      <p:ext uri="{BB962C8B-B14F-4D97-AF65-F5344CB8AC3E}">
        <p14:creationId xmlns:p14="http://schemas.microsoft.com/office/powerpoint/2010/main" val="423244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NOTA</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p:sp>
        <p:nvSpPr>
          <p:cNvPr id="6" name="文本框 5">
            <a:extLst>
              <a:ext uri="{FF2B5EF4-FFF2-40B4-BE49-F238E27FC236}">
                <a16:creationId xmlns:a16="http://schemas.microsoft.com/office/drawing/2014/main" id="{49033F58-7E4E-420A-A330-C5FC545148A4}"/>
              </a:ext>
            </a:extLst>
          </p:cNvPr>
          <p:cNvSpPr txBox="1"/>
          <p:nvPr/>
        </p:nvSpPr>
        <p:spPr>
          <a:xfrm>
            <a:off x="150606" y="4055520"/>
            <a:ext cx="8993394"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视为</a:t>
            </a:r>
            <a:r>
              <a:rPr lang="en-US" altLang="zh-CN" sz="24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关系有利于处理小样本</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问题，但随着</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比例增加，实验结果仍然下降较快；</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2.BERT-PAIR</a:t>
            </a:r>
            <a:r>
              <a:rPr lang="zh-CN" altLang="en-US" sz="2400" dirty="0">
                <a:latin typeface="宋体" panose="02010600030101010101" pitchFamily="2" charset="-122"/>
                <a:ea typeface="宋体" panose="02010600030101010101" pitchFamily="2" charset="-122"/>
              </a:rPr>
              <a:t>的二分类模型在</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设置下实验效果较好；</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尽管</a:t>
            </a:r>
            <a:r>
              <a:rPr lang="en-US" altLang="zh-CN" sz="2400" dirty="0">
                <a:latin typeface="宋体" panose="02010600030101010101" pitchFamily="2" charset="-122"/>
                <a:ea typeface="宋体" panose="02010600030101010101" pitchFamily="2" charset="-122"/>
              </a:rPr>
              <a:t>BERT-PAIR</a:t>
            </a:r>
            <a:r>
              <a:rPr lang="zh-CN" altLang="en-US" sz="2400" dirty="0">
                <a:latin typeface="宋体" panose="02010600030101010101" pitchFamily="2" charset="-122"/>
                <a:ea typeface="宋体" panose="02010600030101010101" pitchFamily="2" charset="-122"/>
              </a:rPr>
              <a:t>取得了令人满意的结果，但是传统的</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率和</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设置之间仍然存在巨大的差距。</a:t>
            </a:r>
          </a:p>
        </p:txBody>
      </p:sp>
      <p:pic>
        <p:nvPicPr>
          <p:cNvPr id="4" name="图片 3">
            <a:extLst>
              <a:ext uri="{FF2B5EF4-FFF2-40B4-BE49-F238E27FC236}">
                <a16:creationId xmlns:a16="http://schemas.microsoft.com/office/drawing/2014/main" id="{0D8F1150-8450-44DE-A3A0-415C6807D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0323"/>
            <a:ext cx="4523086" cy="3248339"/>
          </a:xfrm>
          <a:prstGeom prst="rect">
            <a:avLst/>
          </a:prstGeom>
        </p:spPr>
      </p:pic>
      <p:pic>
        <p:nvPicPr>
          <p:cNvPr id="8" name="图片 7">
            <a:extLst>
              <a:ext uri="{FF2B5EF4-FFF2-40B4-BE49-F238E27FC236}">
                <a16:creationId xmlns:a16="http://schemas.microsoft.com/office/drawing/2014/main" id="{7F2396F1-58A8-480A-AAC2-3733F9DA2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3086" y="1263790"/>
            <a:ext cx="4523086" cy="2286234"/>
          </a:xfrm>
          <a:prstGeom prst="rect">
            <a:avLst/>
          </a:prstGeom>
        </p:spPr>
      </p:pic>
    </p:spTree>
    <p:extLst>
      <p:ext uri="{BB962C8B-B14F-4D97-AF65-F5344CB8AC3E}">
        <p14:creationId xmlns:p14="http://schemas.microsoft.com/office/powerpoint/2010/main" val="40810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结论</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0" y="882104"/>
            <a:ext cx="9026262" cy="641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提出一种更具挑战性的小样本关系分类任务，采用生物医学领域的测试集构建出</a:t>
            </a:r>
            <a:r>
              <a:rPr kumimoji="1" lang="en-US" altLang="zh-CN" sz="2400" b="0" kern="0" dirty="0" err="1">
                <a:solidFill>
                  <a:srgbClr val="292929"/>
                </a:solidFill>
                <a:latin typeface="宋体" panose="02010600030101010101" pitchFamily="2" charset="-122"/>
                <a:ea typeface="宋体" panose="02010600030101010101" pitchFamily="2" charset="-122"/>
              </a:rPr>
              <a:t>FewRel</a:t>
            </a:r>
            <a:r>
              <a:rPr kumimoji="1" lang="en-US" altLang="zh-CN" sz="2400" b="0" kern="0" dirty="0">
                <a:solidFill>
                  <a:srgbClr val="292929"/>
                </a:solidFill>
                <a:latin typeface="宋体" panose="02010600030101010101" pitchFamily="2" charset="-122"/>
                <a:ea typeface="宋体" panose="02010600030101010101" pitchFamily="2" charset="-122"/>
              </a:rPr>
              <a:t> 2.0</a:t>
            </a:r>
            <a:r>
              <a:rPr kumimoji="1" lang="zh-CN" altLang="en-US" sz="2400" b="0" kern="0" dirty="0">
                <a:solidFill>
                  <a:srgbClr val="292929"/>
                </a:solidFill>
                <a:latin typeface="宋体" panose="02010600030101010101" pitchFamily="2" charset="-122"/>
                <a:ea typeface="宋体" panose="02010600030101010101" pitchFamily="2" charset="-122"/>
              </a:rPr>
              <a:t>；</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kumimoji="1" lang="zh-CN" altLang="en-US" sz="2400" b="0" kern="0" dirty="0">
                <a:solidFill>
                  <a:srgbClr val="292929"/>
                </a:solidFill>
                <a:latin typeface="宋体" panose="02010600030101010101" pitchFamily="2" charset="-122"/>
                <a:ea typeface="宋体" panose="02010600030101010101" pitchFamily="2" charset="-122"/>
              </a:rPr>
              <a:t>新任务的目的是探讨在以前工作中被忽略的两个方面的问题：</a:t>
            </a:r>
            <a:r>
              <a:rPr kumimoji="1" lang="en-US" altLang="zh-CN" sz="2400" b="0" kern="0" dirty="0">
                <a:solidFill>
                  <a:srgbClr val="292929"/>
                </a:solidFill>
                <a:latin typeface="宋体" panose="02010600030101010101" pitchFamily="2" charset="-122"/>
                <a:ea typeface="宋体" panose="02010600030101010101" pitchFamily="2" charset="-122"/>
              </a:rPr>
              <a:t>few-shot DA</a:t>
            </a:r>
            <a:r>
              <a:rPr kumimoji="1" lang="zh-CN" altLang="en-US" sz="2400" b="0" kern="0" dirty="0">
                <a:solidFill>
                  <a:srgbClr val="292929"/>
                </a:solidFill>
                <a:latin typeface="宋体" panose="02010600030101010101" pitchFamily="2" charset="-122"/>
                <a:ea typeface="宋体" panose="02010600030101010101" pitchFamily="2" charset="-122"/>
              </a:rPr>
              <a:t>和</a:t>
            </a:r>
            <a:r>
              <a:rPr kumimoji="1" lang="en-US" altLang="zh-CN" sz="2400" b="0" kern="0" dirty="0">
                <a:solidFill>
                  <a:srgbClr val="292929"/>
                </a:solidFill>
                <a:latin typeface="宋体" panose="02010600030101010101" pitchFamily="2" charset="-122"/>
                <a:ea typeface="宋体" panose="02010600030101010101" pitchFamily="2" charset="-122"/>
              </a:rPr>
              <a:t>few-shot NOTA</a:t>
            </a:r>
            <a:r>
              <a:rPr kumimoji="1" lang="zh-CN" altLang="en-US" sz="2400" b="0" kern="0" dirty="0">
                <a:solidFill>
                  <a:srgbClr val="292929"/>
                </a:solidFill>
                <a:latin typeface="宋体" panose="02010600030101010101" pitchFamily="2" charset="-122"/>
                <a:ea typeface="宋体" panose="02010600030101010101" pitchFamily="2" charset="-122"/>
              </a:rPr>
              <a:t>；</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3.</a:t>
            </a:r>
            <a:r>
              <a:rPr kumimoji="1" lang="zh-CN" altLang="en-US" sz="2400" b="0" kern="0">
                <a:solidFill>
                  <a:srgbClr val="292929"/>
                </a:solidFill>
                <a:latin typeface="宋体" panose="02010600030101010101" pitchFamily="2" charset="-122"/>
                <a:ea typeface="宋体" panose="02010600030101010101" pitchFamily="2" charset="-122"/>
              </a:rPr>
              <a:t>本文提出了解决这两个问题的一些可能的方法并实现了几个新的模型，结合新的任务对它们进行了评价。这些常用技术虽然取得了改进，但仍然不能满足解决问题的需要，这就需要进一步探索。</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818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2" name="矩形 1">
            <a:extLst>
              <a:ext uri="{FF2B5EF4-FFF2-40B4-BE49-F238E27FC236}">
                <a16:creationId xmlns:a16="http://schemas.microsoft.com/office/drawing/2014/main" id="{0B66215B-C0B2-4C05-AB3B-F18BFCDB2707}"/>
              </a:ext>
            </a:extLst>
          </p:cNvPr>
          <p:cNvSpPr/>
          <p:nvPr/>
        </p:nvSpPr>
        <p:spPr>
          <a:xfrm>
            <a:off x="736899" y="1805510"/>
            <a:ext cx="7670202" cy="1200329"/>
          </a:xfrm>
          <a:prstGeom prst="rect">
            <a:avLst/>
          </a:prstGeom>
        </p:spPr>
        <p:txBody>
          <a:bodyPr wrap="square">
            <a:spAutoFit/>
          </a:bodyPr>
          <a:lstStyle/>
          <a:p>
            <a:pPr algn="ctr"/>
            <a:r>
              <a:rPr lang="en-US" altLang="zh-CN" sz="3600" b="0" i="0" u="none" strike="noStrike" baseline="0" dirty="0" err="1">
                <a:latin typeface="Times New Roman" panose="02020603050405020304" pitchFamily="18" charset="0"/>
                <a:cs typeface="Times New Roman" panose="02020603050405020304" pitchFamily="18" charset="0"/>
              </a:rPr>
              <a:t>FewRel</a:t>
            </a:r>
            <a:r>
              <a:rPr lang="en-US" altLang="zh-CN" sz="3600" b="0" i="0" u="none" strike="noStrike" baseline="0" dirty="0">
                <a:latin typeface="Times New Roman" panose="02020603050405020304" pitchFamily="18" charset="0"/>
                <a:cs typeface="Times New Roman" panose="02020603050405020304" pitchFamily="18" charset="0"/>
              </a:rPr>
              <a:t> 2.0: Towards More Challenging Few-Shot Relation Classification</a:t>
            </a:r>
            <a:endParaRPr lang="zh-CN" altLang="en-US" sz="36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F085FCD-9481-4FEC-A3A0-BCA6A520AA66}"/>
              </a:ext>
            </a:extLst>
          </p:cNvPr>
          <p:cNvSpPr/>
          <p:nvPr/>
        </p:nvSpPr>
        <p:spPr>
          <a:xfrm>
            <a:off x="1021977" y="3774510"/>
            <a:ext cx="7100046" cy="461665"/>
          </a:xfrm>
          <a:prstGeom prst="rect">
            <a:avLst/>
          </a:prstGeom>
        </p:spPr>
        <p:txBody>
          <a:bodyPr wrap="square">
            <a:spAutoFit/>
          </a:bodyPr>
          <a:lstStyle/>
          <a:p>
            <a:pPr algn="ctr"/>
            <a:r>
              <a:rPr lang="en-US" altLang="zh-CN" sz="2400" b="0" i="0" u="none" strike="noStrike" baseline="0" dirty="0" err="1">
                <a:latin typeface="Times New Roman" panose="02020603050405020304" pitchFamily="18" charset="0"/>
                <a:cs typeface="Times New Roman" panose="02020603050405020304" pitchFamily="18" charset="0"/>
              </a:rPr>
              <a:t>Tianyu</a:t>
            </a:r>
            <a:r>
              <a:rPr lang="en-US" altLang="zh-CN" sz="2400" b="0" i="0" u="none" strike="noStrike" baseline="0" dirty="0">
                <a:latin typeface="Times New Roman" panose="02020603050405020304" pitchFamily="18" charset="0"/>
                <a:cs typeface="Times New Roman" panose="02020603050405020304" pitchFamily="18" charset="0"/>
              </a:rPr>
              <a:t> Gao, Xu Han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背景</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940084"/>
            <a:ext cx="8869678" cy="5300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ffectLst/>
                <a:latin typeface="宋体" panose="02010600030101010101" pitchFamily="2" charset="-122"/>
                <a:ea typeface="宋体" panose="02010600030101010101" pitchFamily="2" charset="-122"/>
              </a:rPr>
              <a:t>1.</a:t>
            </a:r>
            <a:r>
              <a:rPr lang="zh-CN" altLang="en-US" sz="2400" b="0" dirty="0">
                <a:effectLst/>
                <a:latin typeface="宋体" panose="02010600030101010101" pitchFamily="2" charset="-122"/>
                <a:ea typeface="宋体" panose="02010600030101010101" pitchFamily="2" charset="-122"/>
              </a:rPr>
              <a:t> 要将小样本学习模型应用到生产环境中，应具备从资源丰富领域迁移到资源匮乏领域的能力；</a:t>
            </a:r>
            <a:endParaRPr lang="en-US" altLang="zh-CN" sz="2400" b="0" dirty="0">
              <a:effectLst/>
              <a:latin typeface="宋体" panose="02010600030101010101" pitchFamily="2" charset="-122"/>
              <a:ea typeface="宋体" panose="02010600030101010101" pitchFamily="2" charset="-122"/>
            </a:endParaRPr>
          </a:p>
          <a:p>
            <a:pPr marL="0" lvl="0" indent="0">
              <a:lnSpc>
                <a:spcPct val="150000"/>
              </a:lnSpc>
              <a:buNone/>
            </a:pPr>
            <a:r>
              <a:rPr lang="en-US" altLang="zh-CN" sz="2400" b="0" dirty="0">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小样本学习模型应当具备检测句子是否真的在表达某种预定义关系或者没有表达任何关系的能力。</a:t>
            </a:r>
            <a:endParaRPr lang="en-US" altLang="zh-CN" sz="2400" b="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E77B2A0C-7910-4601-8801-426CFFA2278A}"/>
              </a:ext>
            </a:extLst>
          </p:cNvPr>
          <p:cNvSpPr txBox="1"/>
          <p:nvPr/>
        </p:nvSpPr>
        <p:spPr>
          <a:xfrm>
            <a:off x="204395" y="4141694"/>
            <a:ext cx="8563087" cy="1284006"/>
          </a:xfrm>
          <a:prstGeom prst="rect">
            <a:avLst/>
          </a:prstGeom>
          <a:noFill/>
        </p:spPr>
        <p:txBody>
          <a:bodyPr wrap="square" rtlCol="0">
            <a:spAutoFit/>
          </a:bodyPr>
          <a:lstStyle/>
          <a:p>
            <a:pPr>
              <a:lnSpc>
                <a:spcPct val="150000"/>
              </a:lnSpc>
            </a:pPr>
            <a:r>
              <a:rPr lang="zh-CN" altLang="en-US" sz="2800" b="1" dirty="0">
                <a:latin typeface="宋体" panose="02010600030101010101" pitchFamily="2" charset="-122"/>
                <a:ea typeface="宋体" panose="02010600030101010101" pitchFamily="2" charset="-122"/>
              </a:rPr>
              <a:t>领域迁移（</a:t>
            </a:r>
            <a:r>
              <a:rPr lang="en-US" altLang="zh-CN" sz="2800" b="1" dirty="0">
                <a:latin typeface="宋体" panose="02010600030101010101" pitchFamily="2" charset="-122"/>
                <a:ea typeface="宋体" panose="02010600030101010101" pitchFamily="2" charset="-122"/>
              </a:rPr>
              <a:t>domain adaptation</a:t>
            </a:r>
            <a:r>
              <a:rPr lang="zh-CN" altLang="en-US" sz="2800" b="1" dirty="0">
                <a:latin typeface="宋体" panose="02010600030101010101" pitchFamily="2" charset="-122"/>
                <a:ea typeface="宋体" panose="02010600030101010101" pitchFamily="2" charset="-122"/>
              </a:rPr>
              <a:t>）                              以上都不是检测（</a:t>
            </a:r>
            <a:r>
              <a:rPr lang="en-US" altLang="zh-CN" sz="2800" b="1" dirty="0">
                <a:latin typeface="宋体" panose="02010600030101010101" pitchFamily="2" charset="-122"/>
                <a:ea typeface="宋体" panose="02010600030101010101" pitchFamily="2" charset="-122"/>
              </a:rPr>
              <a:t>none-of-the-above detection</a:t>
            </a:r>
            <a:r>
              <a:rPr lang="zh-CN" altLang="en-US" sz="28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6102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domain adaptation</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96066"/>
            <a:ext cx="9144000" cy="6061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pic>
        <p:nvPicPr>
          <p:cNvPr id="5" name="图片 4">
            <a:extLst>
              <a:ext uri="{FF2B5EF4-FFF2-40B4-BE49-F238E27FC236}">
                <a16:creationId xmlns:a16="http://schemas.microsoft.com/office/drawing/2014/main" id="{50D8F875-842C-4DAE-A4E2-CDC84AF26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43" y="824415"/>
            <a:ext cx="3531491" cy="3435613"/>
          </a:xfrm>
          <a:prstGeom prst="rect">
            <a:avLst/>
          </a:prstGeom>
        </p:spPr>
      </p:pic>
      <p:sp>
        <p:nvSpPr>
          <p:cNvPr id="6" name="文本框 5">
            <a:extLst>
              <a:ext uri="{FF2B5EF4-FFF2-40B4-BE49-F238E27FC236}">
                <a16:creationId xmlns:a16="http://schemas.microsoft.com/office/drawing/2014/main" id="{65F8D0E6-AE26-4B44-AB5B-53FB58762516}"/>
              </a:ext>
            </a:extLst>
          </p:cNvPr>
          <p:cNvSpPr txBox="1"/>
          <p:nvPr/>
        </p:nvSpPr>
        <p:spPr>
          <a:xfrm>
            <a:off x="3643247" y="1191409"/>
            <a:ext cx="4970033" cy="2221762"/>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目的是评估小样本模型跨领域迁移的能力，有着十分重要的意义。因为测试领域通常缺乏注释，可能与训练领域有很大的不同。</a:t>
            </a:r>
          </a:p>
        </p:txBody>
      </p:sp>
      <p:sp>
        <p:nvSpPr>
          <p:cNvPr id="8" name="文本框 7">
            <a:extLst>
              <a:ext uri="{FF2B5EF4-FFF2-40B4-BE49-F238E27FC236}">
                <a16:creationId xmlns:a16="http://schemas.microsoft.com/office/drawing/2014/main" id="{B483ABCA-ECE3-4024-934A-3B5919877DDC}"/>
              </a:ext>
            </a:extLst>
          </p:cNvPr>
          <p:cNvSpPr txBox="1"/>
          <p:nvPr/>
        </p:nvSpPr>
        <p:spPr>
          <a:xfrm>
            <a:off x="271968" y="4368221"/>
            <a:ext cx="8943470" cy="1477328"/>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构建一个与原始</a:t>
            </a:r>
            <a:r>
              <a:rPr lang="en-US" altLang="zh-CN" sz="2400" dirty="0" err="1">
                <a:latin typeface="宋体" panose="02010600030101010101" pitchFamily="2" charset="-122"/>
                <a:ea typeface="宋体" panose="02010600030101010101" pitchFamily="2" charset="-122"/>
              </a:rPr>
              <a:t>FewRel</a:t>
            </a:r>
            <a:r>
              <a:rPr lang="zh-CN" altLang="en-US" sz="2400" dirty="0">
                <a:latin typeface="宋体" panose="02010600030101010101" pitchFamily="2" charset="-122"/>
                <a:ea typeface="宋体" panose="02010600030101010101" pitchFamily="2" charset="-122"/>
              </a:rPr>
              <a:t>数据集差异较大的新测试集，并对目前最先进的小样本模型和领域迁移方法进行广泛的实验。</a:t>
            </a:r>
            <a:endParaRPr lang="en-US" altLang="zh-CN" sz="2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40639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domain adaptation</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96066"/>
            <a:ext cx="9144000" cy="60619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pic>
        <p:nvPicPr>
          <p:cNvPr id="5" name="图片 4">
            <a:extLst>
              <a:ext uri="{FF2B5EF4-FFF2-40B4-BE49-F238E27FC236}">
                <a16:creationId xmlns:a16="http://schemas.microsoft.com/office/drawing/2014/main" id="{50D8F875-842C-4DAE-A4E2-CDC84AF26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43" y="824415"/>
            <a:ext cx="3531491" cy="3435613"/>
          </a:xfrm>
          <a:prstGeom prst="rect">
            <a:avLst/>
          </a:prstGeom>
        </p:spPr>
      </p:pic>
      <p:sp>
        <p:nvSpPr>
          <p:cNvPr id="6" name="文本框 5">
            <a:extLst>
              <a:ext uri="{FF2B5EF4-FFF2-40B4-BE49-F238E27FC236}">
                <a16:creationId xmlns:a16="http://schemas.microsoft.com/office/drawing/2014/main" id="{65F8D0E6-AE26-4B44-AB5B-53FB58762516}"/>
              </a:ext>
            </a:extLst>
          </p:cNvPr>
          <p:cNvSpPr txBox="1"/>
          <p:nvPr/>
        </p:nvSpPr>
        <p:spPr>
          <a:xfrm>
            <a:off x="3643247" y="1191409"/>
            <a:ext cx="4970033" cy="2775760"/>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为了测试小样本学习模型迁移能力，通过将一个包含大量生物医学文献的数据库</a:t>
            </a:r>
            <a:r>
              <a:rPr lang="en-US" altLang="zh-CN" sz="2400" dirty="0">
                <a:latin typeface="宋体" panose="02010600030101010101" pitchFamily="2" charset="-122"/>
                <a:ea typeface="宋体" panose="02010600030101010101" pitchFamily="2" charset="-122"/>
              </a:rPr>
              <a:t>PubMed</a:t>
            </a:r>
            <a:r>
              <a:rPr lang="zh-CN" altLang="en-US" sz="2400" dirty="0">
                <a:latin typeface="宋体" panose="02010600030101010101" pitchFamily="2" charset="-122"/>
                <a:ea typeface="宋体" panose="02010600030101010101" pitchFamily="2" charset="-122"/>
              </a:rPr>
              <a:t>和一个大规模的生物医学知识库</a:t>
            </a:r>
            <a:r>
              <a:rPr lang="en-US" altLang="zh-CN" sz="2400" dirty="0">
                <a:latin typeface="宋体" panose="02010600030101010101" pitchFamily="2" charset="-122"/>
                <a:ea typeface="宋体" panose="02010600030101010101" pitchFamily="2" charset="-122"/>
              </a:rPr>
              <a:t>UMLS</a:t>
            </a:r>
            <a:r>
              <a:rPr lang="zh-CN" altLang="en-US" sz="2400" dirty="0">
                <a:latin typeface="宋体" panose="02010600030101010101" pitchFamily="2" charset="-122"/>
                <a:ea typeface="宋体" panose="02010600030101010101" pitchFamily="2" charset="-122"/>
              </a:rPr>
              <a:t>进行对齐，构建一个新的测试集。</a:t>
            </a:r>
          </a:p>
        </p:txBody>
      </p:sp>
      <p:sp>
        <p:nvSpPr>
          <p:cNvPr id="8" name="文本框 7">
            <a:extLst>
              <a:ext uri="{FF2B5EF4-FFF2-40B4-BE49-F238E27FC236}">
                <a16:creationId xmlns:a16="http://schemas.microsoft.com/office/drawing/2014/main" id="{B483ABCA-ECE3-4024-934A-3B5919877DDC}"/>
              </a:ext>
            </a:extLst>
          </p:cNvPr>
          <p:cNvSpPr txBox="1"/>
          <p:nvPr/>
        </p:nvSpPr>
        <p:spPr>
          <a:xfrm>
            <a:off x="100265" y="4261769"/>
            <a:ext cx="8943470" cy="2221762"/>
          </a:xfrm>
          <a:prstGeom prst="rect">
            <a:avLst/>
          </a:prstGeom>
          <a:noFill/>
        </p:spPr>
        <p:txBody>
          <a:bodyPr wrap="square" rtlCol="0">
            <a:spAutoFit/>
          </a:bodyPr>
          <a:lstStyle/>
          <a:p>
            <a:pPr algn="just">
              <a:lnSpc>
                <a:spcPct val="150000"/>
              </a:lnSpc>
            </a:pPr>
            <a:r>
              <a:rPr lang="zh-CN" altLang="en-US" sz="2400" dirty="0">
                <a:latin typeface="宋体" panose="02010600030101010101" pitchFamily="2" charset="-122"/>
                <a:ea typeface="宋体" panose="02010600030101010101" pitchFamily="2" charset="-122"/>
              </a:rPr>
              <a:t>  对于小样本领域迁移，使用原始的</a:t>
            </a:r>
            <a:r>
              <a:rPr lang="en-US" altLang="zh-CN" sz="2400" dirty="0" err="1">
                <a:latin typeface="宋体" panose="02010600030101010101" pitchFamily="2" charset="-122"/>
                <a:ea typeface="宋体" panose="02010600030101010101" pitchFamily="2" charset="-122"/>
              </a:rPr>
              <a:t>FewRel</a:t>
            </a:r>
            <a:r>
              <a:rPr lang="zh-CN" altLang="en-US" sz="2400" dirty="0">
                <a:latin typeface="宋体" panose="02010600030101010101" pitchFamily="2" charset="-122"/>
                <a:ea typeface="宋体" panose="02010600030101010101" pitchFamily="2" charset="-122"/>
              </a:rPr>
              <a:t>训练集进行训练，使用新标注的数据集进行测试。此外，由于</a:t>
            </a:r>
            <a:r>
              <a:rPr lang="en-US" altLang="zh-CN" sz="2400" dirty="0">
                <a:latin typeface="宋体" panose="02010600030101010101" pitchFamily="2" charset="-122"/>
                <a:ea typeface="宋体" panose="02010600030101010101" pitchFamily="2" charset="-122"/>
              </a:rPr>
              <a:t>SemEval-2010 task 8</a:t>
            </a:r>
            <a:r>
              <a:rPr lang="zh-CN" altLang="en-US" sz="2400" dirty="0">
                <a:latin typeface="宋体" panose="02010600030101010101" pitchFamily="2" charset="-122"/>
                <a:ea typeface="宋体" panose="02010600030101010101" pitchFamily="2" charset="-122"/>
              </a:rPr>
              <a:t>的语料库与原始的数据集和新标注的测试集在不同的领域，将其作为验证集。</a:t>
            </a:r>
          </a:p>
        </p:txBody>
      </p:sp>
    </p:spTree>
    <p:extLst>
      <p:ext uri="{BB962C8B-B14F-4D97-AF65-F5344CB8AC3E}">
        <p14:creationId xmlns:p14="http://schemas.microsoft.com/office/powerpoint/2010/main" val="349338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Approaches for Few-Shot DA</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8" name="文本框 7">
            <a:extLst>
              <a:ext uri="{FF2B5EF4-FFF2-40B4-BE49-F238E27FC236}">
                <a16:creationId xmlns:a16="http://schemas.microsoft.com/office/drawing/2014/main" id="{B483ABCA-ECE3-4024-934A-3B5919877DDC}"/>
              </a:ext>
            </a:extLst>
          </p:cNvPr>
          <p:cNvSpPr txBox="1"/>
          <p:nvPr/>
        </p:nvSpPr>
        <p:spPr>
          <a:xfrm>
            <a:off x="0" y="894625"/>
            <a:ext cx="8943470" cy="2775760"/>
          </a:xfrm>
          <a:prstGeom prst="rect">
            <a:avLst/>
          </a:prstGeom>
          <a:noFill/>
        </p:spPr>
        <p:txBody>
          <a:bodyPr wrap="square" rtlCol="0">
            <a:spAutoFit/>
          </a:bodyPr>
          <a:lstStyle/>
          <a:p>
            <a:pPr algn="just">
              <a:lnSpc>
                <a:spcPct val="150000"/>
              </a:lnSpc>
            </a:pPr>
            <a:r>
              <a:rPr lang="zh-CN" altLang="en-US" sz="2400" dirty="0">
                <a:latin typeface="宋体" panose="02010600030101010101" pitchFamily="2" charset="-122"/>
                <a:ea typeface="宋体" panose="02010600030101010101" pitchFamily="2" charset="-122"/>
              </a:rPr>
              <a:t>  许多工作已经致力于解决领域迁移问题，比如子空间映射，寻找域不变空间，特征增强和极大极小估计等。其中，对抗性训练在寻找域不变特征方面被证明是有效的。</a:t>
            </a: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在编码器和判别器之间进行对抗训练，其中编码器生成域不变特征，判别器分辨特征来自哪个域。</a:t>
            </a:r>
          </a:p>
        </p:txBody>
      </p:sp>
      <p:pic>
        <p:nvPicPr>
          <p:cNvPr id="4" name="图片 3">
            <a:extLst>
              <a:ext uri="{FF2B5EF4-FFF2-40B4-BE49-F238E27FC236}">
                <a16:creationId xmlns:a16="http://schemas.microsoft.com/office/drawing/2014/main" id="{B37C4107-644B-41A0-9BBD-201E35B17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516" y="3871545"/>
            <a:ext cx="4948967" cy="1968650"/>
          </a:xfrm>
          <a:prstGeom prst="rect">
            <a:avLst/>
          </a:prstGeom>
        </p:spPr>
      </p:pic>
    </p:spTree>
    <p:extLst>
      <p:ext uri="{BB962C8B-B14F-4D97-AF65-F5344CB8AC3E}">
        <p14:creationId xmlns:p14="http://schemas.microsoft.com/office/powerpoint/2010/main" val="67811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none-of-the-above detection</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14082" y="693465"/>
            <a:ext cx="9072562" cy="6164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pic>
        <p:nvPicPr>
          <p:cNvPr id="4" name="图片 3">
            <a:extLst>
              <a:ext uri="{FF2B5EF4-FFF2-40B4-BE49-F238E27FC236}">
                <a16:creationId xmlns:a16="http://schemas.microsoft.com/office/drawing/2014/main" id="{DFD04F1E-E69D-4617-A9BA-497BD3FCF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8" y="991218"/>
            <a:ext cx="3893256" cy="3580782"/>
          </a:xfrm>
          <a:prstGeom prst="rect">
            <a:avLst/>
          </a:prstGeom>
        </p:spPr>
      </p:pic>
      <p:sp>
        <p:nvSpPr>
          <p:cNvPr id="5" name="文本框 4">
            <a:extLst>
              <a:ext uri="{FF2B5EF4-FFF2-40B4-BE49-F238E27FC236}">
                <a16:creationId xmlns:a16="http://schemas.microsoft.com/office/drawing/2014/main" id="{F299A7B4-60C8-4895-900B-D9343751C30C}"/>
              </a:ext>
            </a:extLst>
          </p:cNvPr>
          <p:cNvSpPr txBox="1"/>
          <p:nvPr/>
        </p:nvSpPr>
        <p:spPr>
          <a:xfrm>
            <a:off x="3761581" y="693463"/>
            <a:ext cx="5109883" cy="3883755"/>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few-shot NOTA</a:t>
            </a:r>
            <a:r>
              <a:rPr lang="zh-CN" altLang="en-US" sz="2400" dirty="0">
                <a:latin typeface="宋体" panose="02010600030101010101" pitchFamily="2" charset="-122"/>
                <a:ea typeface="宋体" panose="02010600030101010101" pitchFamily="2" charset="-122"/>
              </a:rPr>
              <a:t>是在现有的</a:t>
            </a:r>
            <a:r>
              <a:rPr lang="en-US" altLang="zh-CN" sz="2400" dirty="0">
                <a:latin typeface="宋体" panose="02010600030101010101" pitchFamily="2" charset="-122"/>
                <a:ea typeface="宋体" panose="02010600030101010101" pitchFamily="2" charset="-122"/>
              </a:rPr>
              <a:t>N-way K-shot</a:t>
            </a:r>
            <a:r>
              <a:rPr lang="zh-CN" altLang="en-US" sz="2400" dirty="0">
                <a:latin typeface="宋体" panose="02010600030101010101" pitchFamily="2" charset="-122"/>
                <a:ea typeface="宋体" panose="02010600030101010101" pitchFamily="2" charset="-122"/>
              </a:rPr>
              <a:t>基础上一个更合理地设置。原始的</a:t>
            </a:r>
            <a:r>
              <a:rPr lang="en-US" altLang="zh-CN" sz="2400" dirty="0">
                <a:latin typeface="宋体" panose="02010600030101010101" pitchFamily="2" charset="-122"/>
                <a:ea typeface="宋体" panose="02010600030101010101" pitchFamily="2" charset="-122"/>
              </a:rPr>
              <a:t>N-way K-shot</a:t>
            </a:r>
            <a:r>
              <a:rPr lang="zh-CN" altLang="en-US" sz="2400" dirty="0">
                <a:latin typeface="宋体" panose="02010600030101010101" pitchFamily="2" charset="-122"/>
                <a:ea typeface="宋体" panose="02010600030101010101" pitchFamily="2" charset="-122"/>
              </a:rPr>
              <a:t>设置采样</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个类，并假设所有的查询都属于采样的这</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个类。然而，查询也可能是</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，这在分类中增加了一个选项，并挑战了现有的</a:t>
            </a:r>
            <a:r>
              <a:rPr lang="en-US" altLang="zh-CN" sz="2400" dirty="0">
                <a:latin typeface="宋体" panose="02010600030101010101" pitchFamily="2" charset="-122"/>
                <a:ea typeface="宋体" panose="02010600030101010101" pitchFamily="2" charset="-122"/>
              </a:rPr>
              <a:t>few-shot</a:t>
            </a:r>
            <a:r>
              <a:rPr lang="zh-CN" altLang="en-US" sz="2400" dirty="0">
                <a:latin typeface="宋体" panose="02010600030101010101" pitchFamily="2" charset="-122"/>
                <a:ea typeface="宋体" panose="02010600030101010101" pitchFamily="2" charset="-122"/>
              </a:rPr>
              <a:t>方法。</a:t>
            </a:r>
          </a:p>
        </p:txBody>
      </p:sp>
      <p:sp>
        <p:nvSpPr>
          <p:cNvPr id="8" name="文本框 7">
            <a:extLst>
              <a:ext uri="{FF2B5EF4-FFF2-40B4-BE49-F238E27FC236}">
                <a16:creationId xmlns:a16="http://schemas.microsoft.com/office/drawing/2014/main" id="{518C527B-518B-433C-87BB-AB3C0DF34842}"/>
              </a:ext>
            </a:extLst>
          </p:cNvPr>
          <p:cNvSpPr txBox="1"/>
          <p:nvPr/>
        </p:nvSpPr>
        <p:spPr>
          <a:xfrm>
            <a:off x="71438" y="4894729"/>
            <a:ext cx="9072562" cy="1113766"/>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提出几种先进的基于小样本模型解决方法</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并用</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设置对它们进行评估。</a:t>
            </a:r>
          </a:p>
        </p:txBody>
      </p:sp>
    </p:spTree>
    <p:extLst>
      <p:ext uri="{BB962C8B-B14F-4D97-AF65-F5344CB8AC3E}">
        <p14:creationId xmlns:p14="http://schemas.microsoft.com/office/powerpoint/2010/main" val="256537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none-of-the-above detection</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78793"/>
            <a:ext cx="8869678" cy="5300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lnSpc>
                <a:spcPct val="150000"/>
              </a:lnSpc>
            </a:pPr>
            <a:endParaRPr lang="zh-CN" altLang="zh-CN" sz="2400" b="0" dirty="0">
              <a:ea typeface="宋体" panose="02010600030101010101" pitchFamily="2" charset="-122"/>
            </a:endParaRPr>
          </a:p>
        </p:txBody>
      </p:sp>
      <p:pic>
        <p:nvPicPr>
          <p:cNvPr id="5" name="图片 4">
            <a:extLst>
              <a:ext uri="{FF2B5EF4-FFF2-40B4-BE49-F238E27FC236}">
                <a16:creationId xmlns:a16="http://schemas.microsoft.com/office/drawing/2014/main" id="{12CC946E-8B8E-4CFA-958C-5DFDC6300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47" y="968396"/>
            <a:ext cx="6081898" cy="2653674"/>
          </a:xfrm>
          <a:prstGeom prst="rect">
            <a:avLst/>
          </a:prstGeom>
        </p:spPr>
      </p:pic>
      <p:pic>
        <p:nvPicPr>
          <p:cNvPr id="8" name="图片 7">
            <a:extLst>
              <a:ext uri="{FF2B5EF4-FFF2-40B4-BE49-F238E27FC236}">
                <a16:creationId xmlns:a16="http://schemas.microsoft.com/office/drawing/2014/main" id="{B88A838B-AD32-4775-887F-245C1E47C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7054" y="3811672"/>
            <a:ext cx="6149891" cy="2653674"/>
          </a:xfrm>
          <a:prstGeom prst="rect">
            <a:avLst/>
          </a:prstGeom>
        </p:spPr>
      </p:pic>
    </p:spTree>
    <p:extLst>
      <p:ext uri="{BB962C8B-B14F-4D97-AF65-F5344CB8AC3E}">
        <p14:creationId xmlns:p14="http://schemas.microsoft.com/office/powerpoint/2010/main" val="1328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Few-shot none-of-the-above detection</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14082" y="693465"/>
            <a:ext cx="9072562" cy="6164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pic>
        <p:nvPicPr>
          <p:cNvPr id="4" name="图片 3">
            <a:extLst>
              <a:ext uri="{FF2B5EF4-FFF2-40B4-BE49-F238E27FC236}">
                <a16:creationId xmlns:a16="http://schemas.microsoft.com/office/drawing/2014/main" id="{DFD04F1E-E69D-4617-A9BA-497BD3FCF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8" y="991218"/>
            <a:ext cx="3893256" cy="3580782"/>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99A7B4-60C8-4895-900B-D9343751C30C}"/>
                  </a:ext>
                </a:extLst>
              </p:cNvPr>
              <p:cNvSpPr txBox="1"/>
              <p:nvPr/>
            </p:nvSpPr>
            <p:spPr>
              <a:xfrm>
                <a:off x="3527225" y="1198290"/>
                <a:ext cx="5644170"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few-shot NOTA</a:t>
                </a:r>
                <a:r>
                  <a:rPr lang="zh-CN" altLang="en-US" sz="2400" dirty="0">
                    <a:latin typeface="宋体" panose="02010600030101010101" pitchFamily="2" charset="-122"/>
                    <a:ea typeface="宋体" panose="02010600030101010101" pitchFamily="2" charset="-122"/>
                  </a:rPr>
                  <a:t>是以</a:t>
                </a:r>
                <a:r>
                  <a:rPr lang="en-US" altLang="zh-CN" sz="2400" dirty="0">
                    <a:latin typeface="宋体" panose="02010600030101010101" pitchFamily="2" charset="-122"/>
                    <a:ea typeface="宋体" panose="02010600030101010101" pitchFamily="2" charset="-122"/>
                  </a:rPr>
                  <a:t>N-way K-shot</a:t>
                </a:r>
                <a:r>
                  <a:rPr lang="zh-CN" altLang="en-US" sz="2400" dirty="0">
                    <a:latin typeface="宋体" panose="02010600030101010101" pitchFamily="2" charset="-122"/>
                    <a:ea typeface="宋体" panose="02010600030101010101" pitchFamily="2" charset="-122"/>
                  </a:rPr>
                  <a:t>为基础的设置。对于查询实例</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，它正确的关系标签变为</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𝑟</m:t>
                    </m:r>
                    <m:r>
                      <a:rPr lang="zh-CN" altLang="en-US" sz="2400" i="1">
                        <a:latin typeface="Cambria Math" panose="02040503050406030204" pitchFamily="18" charset="0"/>
                        <a:ea typeface="宋体" panose="02010600030101010101" pitchFamily="2" charset="-122"/>
                      </a:rPr>
                      <m:t>∈</m:t>
                    </m:r>
                    <m:d>
                      <m:dPr>
                        <m:begChr m:val="{"/>
                        <m:endChr m:val="}"/>
                        <m:ctrlPr>
                          <a:rPr lang="en-US" altLang="zh-CN" sz="2400" i="1" smtClean="0">
                            <a:latin typeface="Cambria Math" panose="02040503050406030204" pitchFamily="18" charset="0"/>
                            <a:ea typeface="宋体" panose="02010600030101010101" pitchFamily="2" charset="-122"/>
                          </a:rPr>
                        </m:ctrlPr>
                      </m:dPr>
                      <m:e>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2</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𝑁</m:t>
                            </m:r>
                          </m:sub>
                        </m:sSub>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𝑁𝑂𝑇𝐴</m:t>
                        </m:r>
                      </m:e>
                    </m:d>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而不是</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𝑟</m:t>
                    </m:r>
                    <m:r>
                      <a:rPr lang="zh-CN" altLang="en-US" sz="2400" i="1">
                        <a:latin typeface="Cambria Math" panose="02040503050406030204" pitchFamily="18" charset="0"/>
                        <a:ea typeface="宋体" panose="02010600030101010101" pitchFamily="2" charset="-122"/>
                      </a:rPr>
                      <m:t>∈</m:t>
                    </m:r>
                    <m:d>
                      <m:dPr>
                        <m:begChr m:val="{"/>
                        <m:endChr m:val="}"/>
                        <m:ctrlPr>
                          <a:rPr lang="en-US" altLang="zh-CN" sz="2400" i="1" smtClean="0">
                            <a:latin typeface="Cambria Math" panose="02040503050406030204" pitchFamily="18" charset="0"/>
                            <a:ea typeface="宋体" panose="02010600030101010101" pitchFamily="2" charset="-122"/>
                          </a:rPr>
                        </m:ctrlPr>
                      </m:dPr>
                      <m:e>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2</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𝑁</m:t>
                            </m:r>
                          </m:sub>
                        </m:sSub>
                      </m:e>
                    </m:d>
                  </m:oMath>
                </a14:m>
                <a:r>
                  <a:rPr lang="zh-CN" altLang="en-US" sz="2400" dirty="0">
                    <a:latin typeface="宋体" panose="02010600030101010101" pitchFamily="2" charset="-122"/>
                    <a:ea typeface="宋体" panose="02010600030101010101" pitchFamily="2" charset="-122"/>
                  </a:rPr>
                  <a:t>。使用参数</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比例来描述整个测试阶段</a:t>
                </a: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查询的比例。</a:t>
                </a:r>
              </a:p>
            </p:txBody>
          </p:sp>
        </mc:Choice>
        <mc:Fallback xmlns="">
          <p:sp>
            <p:nvSpPr>
              <p:cNvPr id="5" name="文本框 4">
                <a:extLst>
                  <a:ext uri="{FF2B5EF4-FFF2-40B4-BE49-F238E27FC236}">
                    <a16:creationId xmlns:a16="http://schemas.microsoft.com/office/drawing/2014/main" id="{F299A7B4-60C8-4895-900B-D9343751C30C}"/>
                  </a:ext>
                </a:extLst>
              </p:cNvPr>
              <p:cNvSpPr txBox="1">
                <a:spLocks noRot="1" noChangeAspect="1" noMove="1" noResize="1" noEditPoints="1" noAdjustHandles="1" noChangeArrowheads="1" noChangeShapeType="1" noTextEdit="1"/>
              </p:cNvSpPr>
              <p:nvPr/>
            </p:nvSpPr>
            <p:spPr>
              <a:xfrm>
                <a:off x="3527225" y="1198290"/>
                <a:ext cx="5644170" cy="2775760"/>
              </a:xfrm>
              <a:prstGeom prst="rect">
                <a:avLst/>
              </a:prstGeom>
              <a:blipFill>
                <a:blip r:embed="rId4"/>
                <a:stretch>
                  <a:fillRect l="-1730" r="-757" b="-4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18C527B-518B-433C-87BB-AB3C0DF34842}"/>
                  </a:ext>
                </a:extLst>
              </p:cNvPr>
              <p:cNvSpPr txBox="1"/>
              <p:nvPr/>
            </p:nvSpPr>
            <p:spPr>
              <a:xfrm>
                <a:off x="98833" y="4323031"/>
                <a:ext cx="9072562" cy="2306209"/>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是从给定的</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种关系之外采样的。更具体地说，整个测试集标记为</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D</m:t>
                        </m:r>
                      </m:e>
                      <m:sub>
                        <m:r>
                          <m:rPr>
                            <m:sty m:val="p"/>
                          </m:rPr>
                          <a:rPr lang="en-US" altLang="zh-CN" sz="2400" i="1">
                            <a:latin typeface="Cambria Math" panose="02040503050406030204" pitchFamily="18" charset="0"/>
                            <a:ea typeface="宋体" panose="02010600030101010101" pitchFamily="2" charset="-122"/>
                          </a:rPr>
                          <m:t>test</m:t>
                        </m:r>
                      </m:sub>
                    </m:sSub>
                    <m:r>
                      <a:rPr lang="zh-CN" altLang="en-US" sz="2400" i="1">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包含所有实例的关系集标记为</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D</m:t>
                        </m:r>
                      </m:e>
                      <m:sub>
                        <m:r>
                          <m:rPr>
                            <m:sty m:val="p"/>
                          </m:rPr>
                          <a:rPr lang="en-US" altLang="zh-CN" sz="2400" i="1">
                            <a:latin typeface="Cambria Math" panose="02040503050406030204" pitchFamily="18" charset="0"/>
                            <a:ea typeface="宋体" panose="02010600030101010101" pitchFamily="2" charset="-122"/>
                          </a:rPr>
                          <m:t>R</m:t>
                        </m:r>
                      </m:sub>
                    </m:sSub>
                    <m:r>
                      <a:rPr lang="zh-CN" altLang="en-US" sz="2400" i="1">
                        <a:latin typeface="Cambria Math" panose="02040503050406030204" pitchFamily="18" charset="0"/>
                        <a:ea typeface="宋体" panose="02010600030101010101" pitchFamily="2" charset="-122"/>
                      </a:rPr>
                      <m:t>，</m:t>
                    </m:r>
                  </m:oMath>
                </a14:m>
                <a:r>
                  <a:rPr lang="en-US" altLang="zh-CN" sz="2400" dirty="0">
                    <a:latin typeface="宋体" panose="02010600030101010101" pitchFamily="2" charset="-122"/>
                    <a:ea typeface="宋体" panose="02010600030101010101" pitchFamily="2" charset="-122"/>
                  </a:rPr>
                  <a:t>NOTA</a:t>
                </a:r>
                <a:r>
                  <a:rPr lang="zh-CN" altLang="en-US" sz="2400" dirty="0">
                    <a:latin typeface="宋体" panose="02010600030101010101" pitchFamily="2" charset="-122"/>
                    <a:ea typeface="宋体" panose="02010600030101010101" pitchFamily="2" charset="-122"/>
                  </a:rPr>
                  <a:t>比例为</a:t>
                </a:r>
                <a:r>
                  <a:rPr lang="el-GR" altLang="zh-CN" sz="2400" dirty="0">
                    <a:latin typeface="宋体" panose="02010600030101010101" pitchFamily="2" charset="-122"/>
                    <a:ea typeface="宋体" panose="02010600030101010101" pitchFamily="2" charset="-122"/>
                  </a:rPr>
                  <a:t>α</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el-GR" altLang="zh-CN" sz="2400" dirty="0">
                    <a:latin typeface="宋体" panose="02010600030101010101" pitchFamily="2" charset="-122"/>
                    <a:ea typeface="宋体" panose="02010600030101010101" pitchFamily="2" charset="-122"/>
                  </a:rPr>
                  <a:t>α</a:t>
                </a:r>
                <a:r>
                  <a:rPr lang="en-US" altLang="zh-CN" sz="2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D</m:t>
                        </m:r>
                      </m:e>
                      <m:sub>
                        <m:r>
                          <m:rPr>
                            <m:sty m:val="p"/>
                          </m:rPr>
                          <a:rPr lang="en-US" altLang="zh-CN" sz="2400" i="1">
                            <a:latin typeface="Cambria Math" panose="02040503050406030204" pitchFamily="18" charset="0"/>
                            <a:ea typeface="宋体" panose="02010600030101010101" pitchFamily="2" charset="-122"/>
                          </a:rPr>
                          <m:t>test</m:t>
                        </m:r>
                      </m:sub>
                    </m:sSub>
                    <m:r>
                      <a:rPr lang="en-US" altLang="zh-CN" sz="2400" b="0" i="0" smtClean="0">
                        <a:latin typeface="Cambria Math" panose="02040503050406030204" pitchFamily="18" charset="0"/>
                        <a:ea typeface="宋体" panose="02010600030101010101" pitchFamily="2" charset="-122"/>
                      </a:rPr>
                      <m:t>\</m:t>
                    </m:r>
                  </m:oMath>
                </a14:m>
                <a:r>
                  <a:rPr lang="en-US" altLang="zh-CN" sz="2400" dirty="0">
                    <a:ea typeface="宋体" panose="02010600030101010101" pitchFamily="2" charset="-122"/>
                  </a:rPr>
                  <a:t> </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D</m:t>
                        </m:r>
                      </m:e>
                      <m:sub>
                        <m:r>
                          <m:rPr>
                            <m:sty m:val="p"/>
                          </m:rPr>
                          <a:rPr lang="en-US" altLang="zh-CN" sz="2400" i="1">
                            <a:latin typeface="Cambria Math" panose="02040503050406030204" pitchFamily="18" charset="0"/>
                            <a:ea typeface="宋体" panose="02010600030101010101" pitchFamily="2" charset="-122"/>
                          </a:rPr>
                          <m:t>R</m:t>
                        </m:r>
                      </m:sub>
                    </m:sSub>
                  </m:oMath>
                </a14:m>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t>
                </a:r>
                <a:r>
                  <a:rPr lang="el-GR" altLang="zh-CN" sz="2400" dirty="0">
                    <a:latin typeface="宋体" panose="02010600030101010101" pitchFamily="2" charset="-122"/>
                    <a:ea typeface="宋体" panose="02010600030101010101" pitchFamily="2" charset="-122"/>
                  </a:rPr>
                  <a:t>α</a:t>
                </a:r>
                <a:r>
                  <a:rPr lang="en-US" altLang="zh-CN" sz="2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D</m:t>
                        </m:r>
                      </m:e>
                      <m:sub>
                        <m:r>
                          <m:rPr>
                            <m:sty m:val="p"/>
                          </m:rPr>
                          <a:rPr lang="en-US" altLang="zh-CN" sz="2400" i="1">
                            <a:latin typeface="Cambria Math" panose="02040503050406030204" pitchFamily="18" charset="0"/>
                            <a:ea typeface="宋体" panose="02010600030101010101" pitchFamily="2" charset="-122"/>
                          </a:rPr>
                          <m:t>R</m:t>
                        </m:r>
                      </m:sub>
                    </m:sSub>
                  </m:oMath>
                </a14:m>
                <a:endParaRPr lang="zh-CN" altLang="en-US" sz="2400" dirty="0">
                  <a:latin typeface="宋体" panose="02010600030101010101" pitchFamily="2" charset="-122"/>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518C527B-518B-433C-87BB-AB3C0DF34842}"/>
                  </a:ext>
                </a:extLst>
              </p:cNvPr>
              <p:cNvSpPr txBox="1">
                <a:spLocks noRot="1" noChangeAspect="1" noMove="1" noResize="1" noEditPoints="1" noAdjustHandles="1" noChangeArrowheads="1" noChangeShapeType="1" noTextEdit="1"/>
              </p:cNvSpPr>
              <p:nvPr/>
            </p:nvSpPr>
            <p:spPr>
              <a:xfrm>
                <a:off x="98833" y="4323031"/>
                <a:ext cx="9072562" cy="2306209"/>
              </a:xfrm>
              <a:prstGeom prst="rect">
                <a:avLst/>
              </a:prstGeom>
              <a:blipFill>
                <a:blip r:embed="rId5"/>
                <a:stretch>
                  <a:fillRect l="-1008" b="-1587"/>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94698DAD-A7F9-412C-A6EF-928FD63B0A60}"/>
              </a:ext>
            </a:extLst>
          </p:cNvPr>
          <p:cNvSpPr/>
          <p:nvPr/>
        </p:nvSpPr>
        <p:spPr bwMode="white">
          <a:xfrm>
            <a:off x="3302172" y="5659710"/>
            <a:ext cx="1258645" cy="207072"/>
          </a:xfrm>
          <a:prstGeom prst="rightArrow">
            <a:avLst/>
          </a:prstGeom>
          <a:noFill/>
          <a:ln>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
        <p:nvSpPr>
          <p:cNvPr id="10" name="箭头: 右 9">
            <a:extLst>
              <a:ext uri="{FF2B5EF4-FFF2-40B4-BE49-F238E27FC236}">
                <a16:creationId xmlns:a16="http://schemas.microsoft.com/office/drawing/2014/main" id="{63111F52-F652-49F5-AE71-395620F99C03}"/>
              </a:ext>
            </a:extLst>
          </p:cNvPr>
          <p:cNvSpPr/>
          <p:nvPr/>
        </p:nvSpPr>
        <p:spPr bwMode="white">
          <a:xfrm>
            <a:off x="3410174" y="6164535"/>
            <a:ext cx="1150643" cy="207072"/>
          </a:xfrm>
          <a:prstGeom prst="rightArrow">
            <a:avLst/>
          </a:prstGeom>
          <a:noFill/>
          <a:ln>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180055112"/>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方正粗宋简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white">
        <a:gradFill>
          <a:gsLst>
            <a:gs pos="53200">
              <a:srgbClr val="EE8326"/>
            </a:gs>
            <a:gs pos="0">
              <a:schemeClr val="accent6">
                <a:shade val="51000"/>
                <a:satMod val="130000"/>
              </a:schemeClr>
            </a:gs>
            <a:gs pos="80000">
              <a:schemeClr val="accent6">
                <a:shade val="93000"/>
                <a:satMod val="130000"/>
              </a:schemeClr>
            </a:gs>
            <a:gs pos="100000">
              <a:schemeClr val="accent6">
                <a:shade val="94000"/>
                <a:satMod val="135000"/>
              </a:schemeClr>
            </a:gs>
          </a:gsLst>
        </a:gradFill>
        <a:ln>
          <a:headEnd/>
          <a:tailEnd/>
        </a:ln>
      </a:spPr>
      <a:bodyPr anchor="ctr"/>
      <a:lstStyle>
        <a:defPPr algn="ctr">
          <a:lnSpc>
            <a:spcPts val="2000"/>
          </a:lnSpc>
          <a:defRPr sz="2000" dirty="0">
            <a:solidFill>
              <a:schemeClr val="bg1"/>
            </a:solidFill>
            <a:latin typeface="黑体" pitchFamily="49" charset="-122"/>
            <a:ea typeface="黑体" pitchFamily="49" charset="-122"/>
          </a:defRPr>
        </a:defPPr>
      </a:lstStyle>
      <a:style>
        <a:lnRef idx="1">
          <a:schemeClr val="accent6"/>
        </a:lnRef>
        <a:fillRef idx="3">
          <a:schemeClr val="accent6"/>
        </a:fillRef>
        <a:effectRef idx="2">
          <a:schemeClr val="accent6"/>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19262</TotalTime>
  <Words>1039</Words>
  <Application>Microsoft Office PowerPoint</Application>
  <PresentationFormat>全屏显示(4:3)</PresentationFormat>
  <Paragraphs>62</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黑体</vt:lpstr>
      <vt:lpstr>宋体</vt:lpstr>
      <vt:lpstr>微软雅黑</vt: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 J</dc:creator>
  <cp:lastModifiedBy>逸飞 高</cp:lastModifiedBy>
  <cp:revision>1720</cp:revision>
  <dcterms:created xsi:type="dcterms:W3CDTF">2018-05-22T03:03:49Z</dcterms:created>
  <dcterms:modified xsi:type="dcterms:W3CDTF">2021-01-08T01:28:05Z</dcterms:modified>
</cp:coreProperties>
</file>