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80" r:id="rId3"/>
    <p:sldId id="274" r:id="rId4"/>
    <p:sldId id="321" r:id="rId5"/>
    <p:sldId id="327" r:id="rId6"/>
    <p:sldId id="332" r:id="rId7"/>
    <p:sldId id="322" r:id="rId8"/>
    <p:sldId id="313" r:id="rId9"/>
    <p:sldId id="331" r:id="rId10"/>
    <p:sldId id="329" r:id="rId11"/>
    <p:sldId id="337" r:id="rId12"/>
    <p:sldId id="334" r:id="rId13"/>
    <p:sldId id="33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家威" initials="家威" lastIdx="2" clrIdx="0">
    <p:extLst>
      <p:ext uri="{19B8F6BF-5375-455C-9EA6-DF929625EA0E}">
        <p15:presenceInfo xmlns:p15="http://schemas.microsoft.com/office/powerpoint/2012/main" userId="8daa6b599167bb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84056" autoAdjust="0"/>
  </p:normalViewPr>
  <p:slideViewPr>
    <p:cSldViewPr snapToGrid="0">
      <p:cViewPr varScale="1">
        <p:scale>
          <a:sx n="92" d="100"/>
          <a:sy n="92" d="100"/>
        </p:scale>
        <p:origin x="146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0DFF3-FF50-4F2A-B7EC-7AE5D63A6B9B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A64D3-5FC1-4A61-80FA-C3058632E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52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随机采集块域 就是 获取小目标训练样本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614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随机采集块域 就是 获取小目标训练样本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332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076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384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841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一阶段    利用</a:t>
            </a:r>
            <a:r>
              <a:rPr lang="en-US" altLang="zh-CN" dirty="0" err="1"/>
              <a:t>cnn</a:t>
            </a:r>
            <a:r>
              <a:rPr lang="zh-CN" altLang="en-US" dirty="0"/>
              <a:t>提取特征后直接分类回归</a:t>
            </a:r>
            <a:endParaRPr lang="en-US" altLang="zh-CN" dirty="0"/>
          </a:p>
          <a:p>
            <a:r>
              <a:rPr lang="zh-CN" altLang="en-US" dirty="0"/>
              <a:t>二阶段    利用</a:t>
            </a:r>
            <a:r>
              <a:rPr lang="en-US" altLang="zh-CN" dirty="0" err="1"/>
              <a:t>cnn</a:t>
            </a:r>
            <a:r>
              <a:rPr lang="zh-CN" altLang="en-US" dirty="0"/>
              <a:t>提取特征后，使用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Selective Search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产生一系列候选框，在分类回归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814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268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830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287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26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539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“07++12”</a:t>
            </a:r>
            <a:r>
              <a:rPr lang="zh-CN" altLang="en-US" sz="12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VOC2007 </a:t>
            </a:r>
            <a:r>
              <a:rPr lang="en-US" altLang="zh-CN" sz="1200" b="0" i="0" u="none" strike="noStrike" baseline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trainval</a:t>
            </a:r>
            <a:r>
              <a:rPr lang="zh-CN" altLang="en-US" sz="12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12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VOC2012 </a:t>
            </a:r>
            <a:r>
              <a:rPr lang="en-US" altLang="zh-CN" sz="1200" b="0" i="0" u="none" strike="noStrike" baseline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trainval</a:t>
            </a:r>
            <a:r>
              <a:rPr lang="zh-CN" altLang="en-US" sz="12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。“</a:t>
            </a:r>
            <a:r>
              <a:rPr lang="en-US" altLang="zh-CN" sz="12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07++12+COCO”</a:t>
            </a:r>
            <a:r>
              <a:rPr lang="zh-CN" altLang="en-US" sz="12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：先在</a:t>
            </a:r>
            <a:r>
              <a:rPr lang="en-US" altLang="zh-CN" sz="12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COCO trainval135k</a:t>
            </a:r>
            <a:r>
              <a:rPr lang="zh-CN" altLang="en-US" sz="12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上训练然后在</a:t>
            </a:r>
            <a:r>
              <a:rPr lang="en-US" altLang="zh-CN" sz="12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07++12</a:t>
            </a:r>
            <a:r>
              <a:rPr lang="zh-CN" altLang="en-US" sz="12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上微调。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78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4D94C-51C1-40C8-8194-4408876FA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0317D4-E866-48B3-BC67-9AE5C15F5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0B927-B0C1-4A5A-8710-71D3982D9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64E-52A5-4FAE-8CEC-10C3C2AE2901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419D46-FB9F-47C9-9C54-C65E115A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1ECB88-9E53-4464-B87F-911644A7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1CDB-3F45-4A15-8D7F-5F23C74F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57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38E7D-7D7B-4A05-8FFB-162FE9CD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029CBF-8A87-4C10-95E1-012FC6BEF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CD4EDC-DCC0-4E6A-84B8-06BF495BC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64E-52A5-4FAE-8CEC-10C3C2AE2901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8A8726-5057-419F-A47B-3FFF0590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2B80D5-B4E6-4222-965C-D2ADB9563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1CDB-3F45-4A15-8D7F-5F23C74F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74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F97442-D561-4A07-93B6-855B9D492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3A194D-9E1C-4E7F-839F-DD325EEC7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BA19AE-F3DC-4618-AD45-BD8B8233A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64E-52A5-4FAE-8CEC-10C3C2AE2901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44D3EF-E00A-4929-AA83-8EDB1D10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386028-9026-48CB-BDA1-C9B07D0C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1CDB-3F45-4A15-8D7F-5F23C74F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68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9F776-B4DB-41E5-8128-A07391729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78939-6008-4560-A893-012AD56BE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81898-CB16-4DF3-8013-E5AE146A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64E-52A5-4FAE-8CEC-10C3C2AE2901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96C92-0E08-4580-A6C8-6193807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9F2B8-4353-483C-A2C1-53770FDC8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1CDB-3F45-4A15-8D7F-5F23C74F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75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D0C39-25EB-466F-8A08-0A3F7ED2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562910-E9A4-44FC-8994-6501887C8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67490-5B79-4F33-9FC2-92C63D5D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64E-52A5-4FAE-8CEC-10C3C2AE2901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96B45F-4C86-40F7-977D-404452016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9E2FEC-B899-4B73-89A8-DD866161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1CDB-3F45-4A15-8D7F-5F23C74F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9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60BE0-C079-4E43-906E-F3544C20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7C1E9-07B1-443F-80B3-338AA22AF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AD4ACF-7B5C-4127-AD00-69356F967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144D0E-7883-4DA9-940E-57097924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64E-52A5-4FAE-8CEC-10C3C2AE2901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3C7CEA-52E0-4594-8C6F-E4FFEED5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A33416-3093-4003-8818-984F739DD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1CDB-3F45-4A15-8D7F-5F23C74F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2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8995D-46C3-4FF2-9FC7-D05468AE4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1614F8-9248-4097-899C-4ACAE13CC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319FED-FC10-4053-96C2-B353A7DE3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C7B57C-153C-4721-B33A-A113C8F0F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A8270D-E12E-4C14-8867-22B956A07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80CDA2-02C7-42ED-B81D-C0DCBA0B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64E-52A5-4FAE-8CEC-10C3C2AE2901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C1092D-C29D-45A4-AB44-5A2CE4C7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9CEE15-9B7B-4323-A697-983C2FE5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1CDB-3F45-4A15-8D7F-5F23C74F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38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C80D0-BDB4-42F6-83E7-9BDABBEE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707ED2-836E-418C-A3BD-DF3A789A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64E-52A5-4FAE-8CEC-10C3C2AE2901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73EBD8-7742-4490-9DA6-0109F0EB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A6B037-0A6C-46EE-8C79-B94C027F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1CDB-3F45-4A15-8D7F-5F23C74F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34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095D19-6CC0-4486-89FB-38BEAAF6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64E-52A5-4FAE-8CEC-10C3C2AE2901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EE55D2-F18F-484D-A4B0-E925C182B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0343F7-C2EC-4B04-95D4-1DF5FEC0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1CDB-3F45-4A15-8D7F-5F23C74F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3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197D1-0127-4E90-8B69-0105B2A6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78EBE-5544-4506-9EE1-AD669848E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7C0FE4-015E-4C56-A572-2D8D37FE2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62F133-326E-4D77-A0B6-A6AC2DA3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64E-52A5-4FAE-8CEC-10C3C2AE2901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0F504-E115-474C-B1E7-FC3DFE2B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2382C4-27D6-4E19-92E4-CF285521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1CDB-3F45-4A15-8D7F-5F23C74F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7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09882-9FD6-4CB9-B85F-6C5D5386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A851C9-1CCC-4B55-9B90-42A1A3A6E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20439-C2A4-4866-87AE-4C80ADB60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A9BE00-FE18-4AB4-8716-C22F532F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64E-52A5-4FAE-8CEC-10C3C2AE2901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DDB839-6BDC-4C6D-8CC7-D9B58F5E5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081D29-3955-4705-BB5D-070B52C11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1CDB-3F45-4A15-8D7F-5F23C74F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98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D9042F-1FC6-498C-A5F0-461DEB82E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52F3DA-E3BB-4FD7-B129-CE8551763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00AC31-4BDE-409C-96EF-0F539683B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D864E-52A5-4FAE-8CEC-10C3C2AE2901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F48CD2-68DE-4CD2-8F3A-6F022DF3D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570EC6-A11D-4497-B8DF-3EF437BC8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01CDB-3F45-4A15-8D7F-5F23C74F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59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62"/>
          <p:cNvSpPr txBox="1">
            <a:spLocks noChangeArrowheads="1"/>
          </p:cNvSpPr>
          <p:nvPr/>
        </p:nvSpPr>
        <p:spPr bwMode="auto">
          <a:xfrm>
            <a:off x="1935163" y="3172282"/>
            <a:ext cx="84171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78BF"/>
                </a:solidFill>
                <a:latin typeface="微软雅黑" panose="020B0503020204020204" pitchFamily="34" charset="-122"/>
              </a:rPr>
              <a:t>SSD: Single Shot </a:t>
            </a:r>
            <a:r>
              <a:rPr lang="en-US" altLang="zh-CN" sz="3600" b="1" dirty="0" err="1">
                <a:solidFill>
                  <a:srgbClr val="0078BF"/>
                </a:solidFill>
                <a:latin typeface="微软雅黑" panose="020B0503020204020204" pitchFamily="34" charset="-122"/>
              </a:rPr>
              <a:t>MultiBox</a:t>
            </a:r>
            <a:r>
              <a:rPr lang="en-US" altLang="zh-CN" sz="3600" b="1" dirty="0">
                <a:solidFill>
                  <a:srgbClr val="0078BF"/>
                </a:solidFill>
                <a:latin typeface="微软雅黑" panose="020B0503020204020204" pitchFamily="34" charset="-122"/>
              </a:rPr>
              <a:t> Detector</a:t>
            </a:r>
          </a:p>
        </p:txBody>
      </p:sp>
      <p:sp>
        <p:nvSpPr>
          <p:cNvPr id="24" name="矩形 23"/>
          <p:cNvSpPr/>
          <p:nvPr/>
        </p:nvSpPr>
        <p:spPr>
          <a:xfrm>
            <a:off x="1466850" y="2439988"/>
            <a:ext cx="9677400" cy="2114550"/>
          </a:xfrm>
          <a:prstGeom prst="rect">
            <a:avLst/>
          </a:prstGeom>
          <a:noFill/>
          <a:ln w="25400">
            <a:solidFill>
              <a:srgbClr val="0078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5" name="矩形 24"/>
          <p:cNvSpPr/>
          <p:nvPr/>
        </p:nvSpPr>
        <p:spPr>
          <a:xfrm>
            <a:off x="10906125" y="4237038"/>
            <a:ext cx="476250" cy="476250"/>
          </a:xfrm>
          <a:prstGeom prst="rect">
            <a:avLst/>
          </a:prstGeom>
          <a:solidFill>
            <a:srgbClr val="007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6" name="矩形 25"/>
          <p:cNvSpPr/>
          <p:nvPr/>
        </p:nvSpPr>
        <p:spPr>
          <a:xfrm>
            <a:off x="10637838" y="4008438"/>
            <a:ext cx="474662" cy="474662"/>
          </a:xfrm>
          <a:prstGeom prst="rect">
            <a:avLst/>
          </a:prstGeom>
          <a:solidFill>
            <a:srgbClr val="0078B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7" name="矩形 26"/>
          <p:cNvSpPr/>
          <p:nvPr/>
        </p:nvSpPr>
        <p:spPr>
          <a:xfrm>
            <a:off x="1308100" y="2233613"/>
            <a:ext cx="474663" cy="474662"/>
          </a:xfrm>
          <a:prstGeom prst="rect">
            <a:avLst/>
          </a:prstGeom>
          <a:solidFill>
            <a:srgbClr val="007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8" name="矩形 27"/>
          <p:cNvSpPr/>
          <p:nvPr/>
        </p:nvSpPr>
        <p:spPr>
          <a:xfrm>
            <a:off x="1460500" y="2386013"/>
            <a:ext cx="474663" cy="474662"/>
          </a:xfrm>
          <a:prstGeom prst="rect">
            <a:avLst/>
          </a:prstGeom>
          <a:solidFill>
            <a:srgbClr val="0078B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2" name="图片 1" descr="资源 1"/>
          <p:cNvPicPr>
            <a:picLocks noChangeAspect="1"/>
          </p:cNvPicPr>
          <p:nvPr/>
        </p:nvPicPr>
        <p:blipFill>
          <a:blip r:embed="rId4"/>
          <a:srcRect r="43992"/>
          <a:stretch>
            <a:fillRect/>
          </a:stretch>
        </p:blipFill>
        <p:spPr>
          <a:xfrm>
            <a:off x="701040" y="429895"/>
            <a:ext cx="2954020" cy="9366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0828358-0A87-45CA-9A20-A7C38B01F5F9}"/>
              </a:ext>
            </a:extLst>
          </p:cNvPr>
          <p:cNvSpPr txBox="1"/>
          <p:nvPr/>
        </p:nvSpPr>
        <p:spPr>
          <a:xfrm>
            <a:off x="9609666" y="5545666"/>
            <a:ext cx="1534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汤家威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2020.11.27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文本框 2"/>
          <p:cNvSpPr txBox="1">
            <a:spLocks noChangeArrowheads="1"/>
          </p:cNvSpPr>
          <p:nvPr/>
        </p:nvSpPr>
        <p:spPr bwMode="auto">
          <a:xfrm>
            <a:off x="361617" y="169501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78BF"/>
                </a:solidFill>
                <a:latin typeface="微软雅黑" panose="020B0503020204020204" pitchFamily="34" charset="-122"/>
              </a:rPr>
              <a:t>模型分析</a:t>
            </a: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4"/>
          <a:srcRect r="44390"/>
          <a:stretch>
            <a:fillRect/>
          </a:stretch>
        </p:blipFill>
        <p:spPr>
          <a:xfrm>
            <a:off x="9996256" y="202417"/>
            <a:ext cx="1910406" cy="61005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31D0F83-7299-4A2D-9976-3291AE85C74C}"/>
              </a:ext>
            </a:extLst>
          </p:cNvPr>
          <p:cNvSpPr txBox="1"/>
          <p:nvPr/>
        </p:nvSpPr>
        <p:spPr>
          <a:xfrm>
            <a:off x="361616" y="3958113"/>
            <a:ext cx="106337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作者通过控制实验比较了各种因素对于模型的影响。</a:t>
            </a:r>
            <a:endParaRPr lang="en-US" altLang="zh-CN" b="0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数据增强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对模型影响最大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  </a:t>
            </a:r>
            <a:endParaRPr lang="en-US" altLang="zh-CN" b="0" i="0" dirty="0">
              <a:solidFill>
                <a:srgbClr val="FF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使用默认边界框效果更好。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默认情况下，模型会对每个位置使用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个默认边界框。如果删除长宽比为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1/3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的边界框，性能下降了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0.6%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。如果进一步去除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1/2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长宽比的盒子，性能再下降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2.1%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 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Atrous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（空洞卷积）更快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。使用完整的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VGG16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，与作者使用空洞卷积后的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VGG16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相比，结果大致相同，而速度慢了大约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20%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F80E9A6-36D8-457B-AC53-E34C439E0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616" y="1076462"/>
            <a:ext cx="8163307" cy="23525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927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文本框 2"/>
          <p:cNvSpPr txBox="1">
            <a:spLocks noChangeArrowheads="1"/>
          </p:cNvSpPr>
          <p:nvPr/>
        </p:nvSpPr>
        <p:spPr bwMode="auto">
          <a:xfrm>
            <a:off x="361617" y="169501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78BF"/>
                </a:solidFill>
                <a:latin typeface="微软雅黑" panose="020B0503020204020204" pitchFamily="34" charset="-122"/>
              </a:rPr>
              <a:t>数据加强</a:t>
            </a: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4"/>
          <a:srcRect r="44390"/>
          <a:stretch>
            <a:fillRect/>
          </a:stretch>
        </p:blipFill>
        <p:spPr>
          <a:xfrm>
            <a:off x="9996256" y="202417"/>
            <a:ext cx="1910406" cy="61005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E51002-E243-4D71-8629-1355C7EE778E}"/>
              </a:ext>
            </a:extLst>
          </p:cNvPr>
          <p:cNvSpPr txBox="1"/>
          <p:nvPr/>
        </p:nvSpPr>
        <p:spPr>
          <a:xfrm>
            <a:off x="1291504" y="3209980"/>
            <a:ext cx="96089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作者在使用数据增强方法（如水平翻转，随机裁剪加颜色扭曲，随机采集块域）时，模型表现比不使用有较大提升。</a:t>
            </a:r>
            <a:endParaRPr lang="en-US" altLang="zh-CN" b="0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PASCAL VOC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COCO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等小数据集上，主要采用了随机裁剪，相当于一种“放大”操作，并且可以产生许多更大的训练样本。</a:t>
            </a:r>
            <a:endParaRPr lang="en-US" altLang="zh-CN" b="0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在经过数据增强的新样本上，模型取得了更好的准确率。</a:t>
            </a:r>
            <a:endParaRPr lang="en-US" altLang="zh-CN" b="0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E22571B-9E3B-4571-AF30-063180F716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2574" y="1109132"/>
            <a:ext cx="7391400" cy="18002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424180-8144-4F50-8B3B-8BEBE030F5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2591" y="4987931"/>
            <a:ext cx="2251364" cy="178461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27EC72B-AEF5-4281-BF60-65FF7A3F3619}"/>
              </a:ext>
            </a:extLst>
          </p:cNvPr>
          <p:cNvSpPr txBox="1"/>
          <p:nvPr/>
        </p:nvSpPr>
        <p:spPr>
          <a:xfrm>
            <a:off x="5236587" y="5748868"/>
            <a:ext cx="2442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空洞卷积如左图</a:t>
            </a:r>
            <a:endParaRPr lang="en-US" altLang="zh-CN" b="0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873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文本框 2"/>
          <p:cNvSpPr txBox="1">
            <a:spLocks noChangeArrowheads="1"/>
          </p:cNvSpPr>
          <p:nvPr/>
        </p:nvSpPr>
        <p:spPr bwMode="auto">
          <a:xfrm>
            <a:off x="361617" y="169501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78BF"/>
                </a:solidFill>
                <a:latin typeface="微软雅黑" panose="020B0503020204020204" pitchFamily="34" charset="-122"/>
              </a:rPr>
              <a:t>模型分析</a:t>
            </a: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4"/>
          <a:srcRect r="44390"/>
          <a:stretch>
            <a:fillRect/>
          </a:stretch>
        </p:blipFill>
        <p:spPr>
          <a:xfrm>
            <a:off x="9996256" y="202417"/>
            <a:ext cx="1910406" cy="61005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79587CE-7179-44E1-9181-2AC88C6E3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299" y="1153382"/>
            <a:ext cx="9544050" cy="29622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006F5EB-A3D1-4FA3-8828-406BF1D81F2F}"/>
              </a:ext>
            </a:extLst>
          </p:cNvPr>
          <p:cNvSpPr txBox="1"/>
          <p:nvPr/>
        </p:nvSpPr>
        <p:spPr>
          <a:xfrm>
            <a:off x="779119" y="4781288"/>
            <a:ext cx="106337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作者还通过逐层删除网络，同时保证边界框数量基本不变，来比较模型性能。</a:t>
            </a:r>
            <a:endParaRPr lang="en-US" altLang="zh-CN" b="0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发现层数减少使得模型精确度下降。</a:t>
            </a:r>
            <a:endParaRPr lang="en-US" altLang="zh-CN" b="0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441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文本框 2"/>
          <p:cNvSpPr txBox="1">
            <a:spLocks noChangeArrowheads="1"/>
          </p:cNvSpPr>
          <p:nvPr/>
        </p:nvSpPr>
        <p:spPr bwMode="auto">
          <a:xfrm>
            <a:off x="361617" y="169501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78BF"/>
                </a:solidFill>
                <a:latin typeface="微软雅黑" panose="020B0503020204020204" pitchFamily="34" charset="-122"/>
              </a:rPr>
              <a:t>结论</a:t>
            </a: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4"/>
          <a:srcRect r="44390"/>
          <a:stretch>
            <a:fillRect/>
          </a:stretch>
        </p:blipFill>
        <p:spPr>
          <a:xfrm>
            <a:off x="9996256" y="202417"/>
            <a:ext cx="1910406" cy="61005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006F5EB-A3D1-4FA3-8828-406BF1D81F2F}"/>
              </a:ext>
            </a:extLst>
          </p:cNvPr>
          <p:cNvSpPr txBox="1"/>
          <p:nvPr/>
        </p:nvSpPr>
        <p:spPr>
          <a:xfrm>
            <a:off x="361617" y="1582340"/>
            <a:ext cx="106337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SSD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算法，相比当时先进的的单次检测器（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YOLO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）更快，并且准确得多，而且，在与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Faster R-CNN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有相同精度的同时，有更快的速度。</a:t>
            </a:r>
            <a:endParaRPr lang="en-US" altLang="zh-CN" b="0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主要缺点：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SSD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对小目标的检测效果一般，作者认为小目标在高层没有足够的信息。</a:t>
            </a:r>
            <a:endParaRPr lang="en-US" altLang="zh-CN" b="0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解决措施：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增大输入尺寸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使用更低的特征图做检测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 FPN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特征金字塔网络</a:t>
            </a:r>
            <a:endParaRPr lang="zh-CN" altLang="en-US" b="0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605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文本框 2"/>
          <p:cNvSpPr txBox="1">
            <a:spLocks noChangeArrowheads="1"/>
          </p:cNvSpPr>
          <p:nvPr/>
        </p:nvSpPr>
        <p:spPr bwMode="auto">
          <a:xfrm>
            <a:off x="361617" y="169501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078BF"/>
                </a:solidFill>
                <a:latin typeface="微软雅黑" panose="020B0503020204020204" pitchFamily="34" charset="-122"/>
              </a:rPr>
              <a:t>阅读论文</a:t>
            </a: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4"/>
          <a:srcRect r="44390"/>
          <a:stretch>
            <a:fillRect/>
          </a:stretch>
        </p:blipFill>
        <p:spPr>
          <a:xfrm>
            <a:off x="9996256" y="202417"/>
            <a:ext cx="1910406" cy="610056"/>
          </a:xfrm>
          <a:prstGeom prst="rect">
            <a:avLst/>
          </a:prstGeom>
        </p:spPr>
      </p:pic>
      <p:sp>
        <p:nvSpPr>
          <p:cNvPr id="17" name="Rectangle 5">
            <a:extLst>
              <a:ext uri="{FF2B5EF4-FFF2-40B4-BE49-F238E27FC236}">
                <a16:creationId xmlns:a16="http://schemas.microsoft.com/office/drawing/2014/main" id="{55D6B25F-4B4C-492C-9289-FDB1BD269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C3072F-D91E-4B74-8C40-44889A4BEA75}"/>
              </a:ext>
            </a:extLst>
          </p:cNvPr>
          <p:cNvSpPr/>
          <p:nvPr/>
        </p:nvSpPr>
        <p:spPr>
          <a:xfrm>
            <a:off x="361617" y="1970999"/>
            <a:ext cx="95551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latinLnBrk="1"/>
            <a:r>
              <a:rPr lang="en-US" altLang="zh-CN" sz="2400" b="1" i="0" dirty="0">
                <a:solidFill>
                  <a:srgbClr val="222226"/>
                </a:solidFill>
                <a:effectLst/>
                <a:latin typeface="PingFang SC"/>
              </a:rPr>
              <a:t>SSD: Single Shot </a:t>
            </a:r>
            <a:r>
              <a:rPr lang="en-US" altLang="zh-CN" sz="2400" b="1" i="0" dirty="0" err="1">
                <a:solidFill>
                  <a:srgbClr val="222226"/>
                </a:solidFill>
                <a:effectLst/>
                <a:latin typeface="PingFang SC"/>
              </a:rPr>
              <a:t>MultiBox</a:t>
            </a:r>
            <a:r>
              <a:rPr lang="en-US" altLang="zh-CN" sz="2400" b="1" i="0" dirty="0">
                <a:solidFill>
                  <a:srgbClr val="222226"/>
                </a:solidFill>
                <a:effectLst/>
                <a:latin typeface="PingFang SC"/>
              </a:rPr>
              <a:t> Detector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ECCV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（欧洲计算机视觉国际会议）提出的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BFAB435-2CB6-4175-92C5-FE9165EDC2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90977"/>
            <a:ext cx="8392639" cy="25756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91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文本框 2"/>
          <p:cNvSpPr txBox="1">
            <a:spLocks noChangeArrowheads="1"/>
          </p:cNvSpPr>
          <p:nvPr/>
        </p:nvSpPr>
        <p:spPr bwMode="auto">
          <a:xfrm>
            <a:off x="361617" y="169501"/>
            <a:ext cx="65894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78BF"/>
                </a:solidFill>
                <a:latin typeface="微软雅黑" panose="020B0503020204020204" pitchFamily="34" charset="-122"/>
              </a:rPr>
              <a:t>SSD: Single Shot </a:t>
            </a:r>
            <a:r>
              <a:rPr lang="en-US" altLang="zh-CN" b="1" dirty="0" err="1">
                <a:solidFill>
                  <a:srgbClr val="0078BF"/>
                </a:solidFill>
                <a:latin typeface="微软雅黑" panose="020B0503020204020204" pitchFamily="34" charset="-122"/>
              </a:rPr>
              <a:t>MultiBox</a:t>
            </a:r>
            <a:r>
              <a:rPr lang="en-US" altLang="zh-CN" b="1" dirty="0">
                <a:solidFill>
                  <a:srgbClr val="0078BF"/>
                </a:solidFill>
                <a:latin typeface="微软雅黑" panose="020B0503020204020204" pitchFamily="34" charset="-122"/>
              </a:rPr>
              <a:t> Detector</a:t>
            </a: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4"/>
          <a:srcRect r="44390"/>
          <a:stretch>
            <a:fillRect/>
          </a:stretch>
        </p:blipFill>
        <p:spPr>
          <a:xfrm>
            <a:off x="9996256" y="202417"/>
            <a:ext cx="1910406" cy="6100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C9674EF-E3B6-4B97-808C-7A89240B9B74}"/>
              </a:ext>
            </a:extLst>
          </p:cNvPr>
          <p:cNvSpPr txBox="1"/>
          <p:nvPr/>
        </p:nvSpPr>
        <p:spPr>
          <a:xfrm>
            <a:off x="361617" y="1963178"/>
            <a:ext cx="99841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之前介绍的</a:t>
            </a:r>
            <a:r>
              <a:rPr lang="en-US" altLang="zh-CN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R-CNN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系列算法都属于</a:t>
            </a:r>
            <a:r>
              <a:rPr lang="en-US" altLang="zh-CN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two-stage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的方法，其优势在于准确率度高，相应的，速度也会偏慢点；</a:t>
            </a:r>
            <a:endParaRPr lang="en-US" altLang="zh-CN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而</a:t>
            </a:r>
            <a:r>
              <a:rPr lang="en-US" altLang="zh-CN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SSD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算法是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r>
              <a:rPr lang="en-US" altLang="zh-CN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ne-stage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，类似的算法还有</a:t>
            </a:r>
            <a:r>
              <a:rPr lang="en-US" altLang="zh-CN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YOLO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系列。其优势在于速度快，但准确率相对低一点。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369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文本框 2"/>
          <p:cNvSpPr txBox="1">
            <a:spLocks noChangeArrowheads="1"/>
          </p:cNvSpPr>
          <p:nvPr/>
        </p:nvSpPr>
        <p:spPr bwMode="auto">
          <a:xfrm>
            <a:off x="361617" y="169501"/>
            <a:ext cx="16193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78BF"/>
                </a:solidFill>
                <a:latin typeface="微软雅黑" panose="020B0503020204020204" pitchFamily="34" charset="-122"/>
              </a:rPr>
              <a:t>SSD</a:t>
            </a:r>
            <a:r>
              <a:rPr lang="zh-CN" altLang="en-US" b="1" dirty="0">
                <a:solidFill>
                  <a:srgbClr val="0078BF"/>
                </a:solidFill>
                <a:latin typeface="微软雅黑" panose="020B0503020204020204" pitchFamily="34" charset="-122"/>
              </a:rPr>
              <a:t>模型</a:t>
            </a:r>
            <a:endParaRPr lang="en-US" altLang="zh-CN" b="1" dirty="0">
              <a:solidFill>
                <a:srgbClr val="0078BF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4"/>
          <a:srcRect r="44390"/>
          <a:stretch>
            <a:fillRect/>
          </a:stretch>
        </p:blipFill>
        <p:spPr>
          <a:xfrm>
            <a:off x="9996256" y="202417"/>
            <a:ext cx="1910406" cy="6100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C9674EF-E3B6-4B97-808C-7A89240B9B74}"/>
              </a:ext>
            </a:extLst>
          </p:cNvPr>
          <p:cNvSpPr txBox="1"/>
          <p:nvPr/>
        </p:nvSpPr>
        <p:spPr>
          <a:xfrm>
            <a:off x="361617" y="5070060"/>
            <a:ext cx="99841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SSD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模型中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，前半部分是</a:t>
            </a:r>
            <a:r>
              <a:rPr lang="en-US" altLang="zh-CN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vgg-16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的架构，作者在</a:t>
            </a:r>
            <a:r>
              <a:rPr lang="en-US" altLang="zh-CN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vgg-16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的层次上，将</a:t>
            </a:r>
            <a:r>
              <a:rPr lang="en-US" altLang="zh-CN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vgg-16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后边两层的全连接层（</a:t>
            </a:r>
            <a:r>
              <a:rPr lang="en-US" altLang="zh-CN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fc6,fc7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）变换为了卷积层，</a:t>
            </a:r>
            <a:r>
              <a:rPr lang="en-US" altLang="zh-CN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conv7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之后的层则是作者自己添加的识别层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292482-2387-4479-85A1-1EABFCEB2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81025"/>
            <a:ext cx="12129768" cy="38819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452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文本框 2"/>
          <p:cNvSpPr txBox="1">
            <a:spLocks noChangeArrowheads="1"/>
          </p:cNvSpPr>
          <p:nvPr/>
        </p:nvSpPr>
        <p:spPr bwMode="auto">
          <a:xfrm>
            <a:off x="361617" y="169501"/>
            <a:ext cx="16193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78BF"/>
                </a:solidFill>
                <a:latin typeface="微软雅黑" panose="020B0503020204020204" pitchFamily="34" charset="-122"/>
              </a:rPr>
              <a:t>SSD</a:t>
            </a:r>
            <a:r>
              <a:rPr lang="zh-CN" altLang="en-US" b="1" dirty="0">
                <a:solidFill>
                  <a:srgbClr val="0078BF"/>
                </a:solidFill>
                <a:latin typeface="微软雅黑" panose="020B0503020204020204" pitchFamily="34" charset="-122"/>
              </a:rPr>
              <a:t>模型</a:t>
            </a:r>
            <a:endParaRPr lang="en-US" altLang="zh-CN" b="1" dirty="0">
              <a:solidFill>
                <a:srgbClr val="0078BF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4"/>
          <a:srcRect r="44390"/>
          <a:stretch>
            <a:fillRect/>
          </a:stretch>
        </p:blipFill>
        <p:spPr>
          <a:xfrm>
            <a:off x="9996256" y="202417"/>
            <a:ext cx="1910406" cy="61005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8292482-2387-4479-85A1-1EABFCEB2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748" y="2351726"/>
            <a:ext cx="7668491" cy="245416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801A653-65A8-4811-82FE-EC9AF2942543}"/>
              </a:ext>
            </a:extLst>
          </p:cNvPr>
          <p:cNvSpPr txBox="1"/>
          <p:nvPr/>
        </p:nvSpPr>
        <p:spPr>
          <a:xfrm>
            <a:off x="210416" y="4805893"/>
            <a:ext cx="51512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与同样是单阶段方法的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YOLO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相比，</a:t>
            </a:r>
            <a:r>
              <a:rPr lang="en-US" altLang="zh-CN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SSD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中生成</a:t>
            </a:r>
            <a:r>
              <a:rPr lang="en-US" altLang="zh-CN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default box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 map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不仅仅是</a:t>
            </a:r>
            <a:r>
              <a:rPr lang="en-US" altLang="zh-CN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CNN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输出的最后一层，还利用了比较浅层的</a:t>
            </a:r>
            <a:r>
              <a:rPr lang="en-US" altLang="zh-CN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 map 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生成的</a:t>
            </a:r>
            <a:r>
              <a:rPr lang="en-US" altLang="zh-CN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default box</a:t>
            </a:r>
            <a:endParaRPr lang="zh-CN" altLang="en-US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06CDA9-31C7-4FCD-88B9-2E16919436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748" y="812473"/>
            <a:ext cx="7496175" cy="16859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9D874BA-5A60-4205-8700-D697B205C537}"/>
              </a:ext>
            </a:extLst>
          </p:cNvPr>
          <p:cNvSpPr txBox="1"/>
          <p:nvPr/>
        </p:nvSpPr>
        <p:spPr>
          <a:xfrm>
            <a:off x="5793032" y="4805893"/>
            <a:ext cx="54552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Conv4_3    </a:t>
            </a:r>
            <a:r>
              <a:rPr lang="zh-CN" altLang="en-US" sz="1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得到的</a:t>
            </a:r>
            <a:r>
              <a:rPr lang="en-US" altLang="zh-CN" sz="1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 map</a:t>
            </a:r>
            <a:r>
              <a:rPr lang="zh-CN" altLang="en-US" sz="1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大小为</a:t>
            </a:r>
            <a:r>
              <a:rPr lang="en-US" altLang="zh-CN" sz="1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38*38</a:t>
            </a:r>
            <a:r>
              <a:rPr lang="zh-CN" altLang="en-US" sz="1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38*38*4 = 5776</a:t>
            </a:r>
          </a:p>
          <a:p>
            <a:r>
              <a:rPr lang="en-US" altLang="zh-CN" sz="1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Conv7        </a:t>
            </a:r>
            <a:r>
              <a:rPr lang="zh-CN" altLang="en-US" sz="1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得到的</a:t>
            </a:r>
            <a:r>
              <a:rPr lang="en-US" altLang="zh-CN" sz="1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 map</a:t>
            </a:r>
            <a:r>
              <a:rPr lang="zh-CN" altLang="en-US" sz="1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大小为</a:t>
            </a:r>
            <a:r>
              <a:rPr lang="en-US" altLang="zh-CN" sz="1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19*19</a:t>
            </a:r>
            <a:r>
              <a:rPr lang="zh-CN" altLang="en-US" sz="1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19*19*6 = 2166</a:t>
            </a:r>
          </a:p>
          <a:p>
            <a:r>
              <a:rPr lang="en-US" altLang="zh-CN" sz="1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Conv8_2    </a:t>
            </a:r>
            <a:r>
              <a:rPr lang="zh-CN" altLang="en-US" sz="1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得到的</a:t>
            </a:r>
            <a:r>
              <a:rPr lang="en-US" altLang="zh-CN" sz="1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 map</a:t>
            </a:r>
            <a:r>
              <a:rPr lang="zh-CN" altLang="en-US" sz="1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大小为</a:t>
            </a:r>
            <a:r>
              <a:rPr lang="en-US" altLang="zh-CN" sz="1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10*10</a:t>
            </a:r>
            <a:r>
              <a:rPr lang="zh-CN" altLang="en-US" sz="1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10*10*6 = 600</a:t>
            </a:r>
          </a:p>
          <a:p>
            <a:r>
              <a:rPr lang="en-US" altLang="zh-CN" sz="1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Conv9_2    </a:t>
            </a:r>
            <a:r>
              <a:rPr lang="zh-CN" altLang="en-US" sz="1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得到的</a:t>
            </a:r>
            <a:r>
              <a:rPr lang="en-US" altLang="zh-CN" sz="1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 map</a:t>
            </a:r>
            <a:r>
              <a:rPr lang="zh-CN" altLang="en-US" sz="1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大小为</a:t>
            </a:r>
            <a:r>
              <a:rPr lang="en-US" altLang="zh-CN" sz="1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 * 5  </a:t>
            </a:r>
            <a:r>
              <a:rPr lang="zh-CN" altLang="en-US" sz="1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 * 5 * 6 = 150</a:t>
            </a:r>
          </a:p>
          <a:p>
            <a:r>
              <a:rPr lang="en-US" altLang="zh-CN" sz="1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Conv10_2  </a:t>
            </a:r>
            <a:r>
              <a:rPr lang="zh-CN" altLang="en-US" sz="1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得到的</a:t>
            </a:r>
            <a:r>
              <a:rPr lang="en-US" altLang="zh-CN" sz="1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 map</a:t>
            </a:r>
            <a:r>
              <a:rPr lang="zh-CN" altLang="en-US" sz="1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大小为</a:t>
            </a:r>
            <a:r>
              <a:rPr lang="en-US" altLang="zh-CN" sz="1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 * 3  </a:t>
            </a:r>
            <a:r>
              <a:rPr lang="zh-CN" altLang="en-US" sz="1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 * 3 * 4 = 36</a:t>
            </a:r>
          </a:p>
          <a:p>
            <a:r>
              <a:rPr lang="en-US" altLang="zh-CN" sz="1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Conv11_2  </a:t>
            </a:r>
            <a:r>
              <a:rPr lang="zh-CN" altLang="en-US" sz="1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得到的</a:t>
            </a:r>
            <a:r>
              <a:rPr lang="en-US" altLang="zh-CN" sz="1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 map</a:t>
            </a:r>
            <a:r>
              <a:rPr lang="zh-CN" altLang="en-US" sz="1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大小为</a:t>
            </a:r>
            <a:r>
              <a:rPr lang="en-US" altLang="zh-CN" sz="1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 * 1  </a:t>
            </a:r>
            <a:r>
              <a:rPr lang="zh-CN" altLang="en-US" sz="1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 * 1 * 4 = 4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B0A7CA-9606-4259-B117-02C645B68910}"/>
              </a:ext>
            </a:extLst>
          </p:cNvPr>
          <p:cNvSpPr txBox="1"/>
          <p:nvPr/>
        </p:nvSpPr>
        <p:spPr>
          <a:xfrm>
            <a:off x="361617" y="6211669"/>
            <a:ext cx="108866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作者给出的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SSD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模型可以生成共计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8732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个边界框。相比于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YOLO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相比，生成的边界框更多，更有可能找到真实的的候选框。</a:t>
            </a:r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355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文本框 2"/>
          <p:cNvSpPr txBox="1">
            <a:spLocks noChangeArrowheads="1"/>
          </p:cNvSpPr>
          <p:nvPr/>
        </p:nvSpPr>
        <p:spPr bwMode="auto">
          <a:xfrm>
            <a:off x="361617" y="169501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078BF"/>
                </a:solidFill>
                <a:latin typeface="微软雅黑" panose="020B0503020204020204" pitchFamily="34" charset="-122"/>
              </a:rPr>
              <a:t>边界框</a:t>
            </a:r>
            <a:endParaRPr lang="en-US" altLang="zh-CN" b="1" dirty="0">
              <a:solidFill>
                <a:srgbClr val="0078BF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4"/>
          <a:srcRect r="44390"/>
          <a:stretch>
            <a:fillRect/>
          </a:stretch>
        </p:blipFill>
        <p:spPr>
          <a:xfrm>
            <a:off x="9996256" y="202417"/>
            <a:ext cx="1910406" cy="6100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73ACD7-1E2E-45FB-9389-24001E765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617" y="1138959"/>
            <a:ext cx="8382000" cy="28765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B70B0AB-E11B-4028-846B-5EA2746503E1}"/>
              </a:ext>
            </a:extLst>
          </p:cNvPr>
          <p:cNvSpPr txBox="1"/>
          <p:nvPr/>
        </p:nvSpPr>
        <p:spPr>
          <a:xfrm>
            <a:off x="536530" y="4301837"/>
            <a:ext cx="8032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图为默认边界框，例如图片中猫和狗分别采用最适合它们形状的先验框来进行训练，这样做的好处是是可以提高模型性能。</a:t>
            </a:r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而边界框就是在特征图中生成大量类似这样的框，用于后续的分类回归。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357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文本框 2"/>
          <p:cNvSpPr txBox="1">
            <a:spLocks noChangeArrowheads="1"/>
          </p:cNvSpPr>
          <p:nvPr/>
        </p:nvSpPr>
        <p:spPr bwMode="auto">
          <a:xfrm>
            <a:off x="361617" y="169501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078BF"/>
                </a:solidFill>
                <a:latin typeface="微软雅黑" panose="020B0503020204020204" pitchFamily="34" charset="-122"/>
              </a:rPr>
              <a:t>损失函数</a:t>
            </a:r>
            <a:endParaRPr lang="en-US" altLang="zh-CN" b="1" dirty="0">
              <a:solidFill>
                <a:srgbClr val="0078BF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4"/>
          <a:srcRect r="44390"/>
          <a:stretch>
            <a:fillRect/>
          </a:stretch>
        </p:blipFill>
        <p:spPr>
          <a:xfrm>
            <a:off x="9996256" y="202417"/>
            <a:ext cx="1910406" cy="6100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C9674EF-E3B6-4B97-808C-7A89240B9B74}"/>
              </a:ext>
            </a:extLst>
          </p:cNvPr>
          <p:cNvSpPr txBox="1"/>
          <p:nvPr/>
        </p:nvSpPr>
        <p:spPr>
          <a:xfrm>
            <a:off x="361617" y="1098679"/>
            <a:ext cx="11285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损失函数定义为位置误差（</a:t>
            </a:r>
            <a:r>
              <a:rPr lang="en-US" altLang="zh-CN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locatization</a:t>
            </a:r>
            <a:r>
              <a:rPr lang="en-US" altLang="zh-CN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loss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 </a:t>
            </a:r>
            <a:r>
              <a:rPr lang="en-US" altLang="zh-CN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loc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）与置信度误差（</a:t>
            </a:r>
            <a:r>
              <a:rPr lang="en-US" altLang="zh-CN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confidence loss, conf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）的加权和：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93A15C6-AEE7-4D4F-98E9-E73D6033C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5537" y="1610455"/>
            <a:ext cx="6057900" cy="6953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11E31F-C29D-46B7-9646-89C630387C1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4" b="62131"/>
          <a:stretch/>
        </p:blipFill>
        <p:spPr>
          <a:xfrm>
            <a:off x="2499287" y="2809145"/>
            <a:ext cx="7004477" cy="9234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83D4C8-FE4D-4F0D-AE5E-01370B6E79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543" y="5566244"/>
            <a:ext cx="9715500" cy="12858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939E9BC-4F22-4FD9-8FA1-35D1A6F7879A}"/>
              </a:ext>
            </a:extLst>
          </p:cNvPr>
          <p:cNvSpPr txBox="1"/>
          <p:nvPr/>
        </p:nvSpPr>
        <p:spPr>
          <a:xfrm>
            <a:off x="361617" y="2305780"/>
            <a:ext cx="11285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位置误差，其采用</a:t>
            </a:r>
            <a:r>
              <a:rPr lang="en-US" altLang="zh-CN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Smooth L1 loss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C9D338-BBC0-42A0-AF31-7A224367BDBC}"/>
              </a:ext>
            </a:extLst>
          </p:cNvPr>
          <p:cNvSpPr txBox="1"/>
          <p:nvPr/>
        </p:nvSpPr>
        <p:spPr>
          <a:xfrm>
            <a:off x="361617" y="5196912"/>
            <a:ext cx="11285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置信度误差，其采用</a:t>
            </a:r>
            <a:r>
              <a:rPr lang="en-US" altLang="zh-CN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softmax</a:t>
            </a:r>
            <a:r>
              <a:rPr lang="en-US" altLang="zh-CN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loss:</a:t>
            </a:r>
            <a:endParaRPr lang="zh-CN" altLang="en-US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AA0D5A2-10B5-4060-B994-527E7C662F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5537" y="3808748"/>
            <a:ext cx="5410767" cy="11334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718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文本框 2"/>
          <p:cNvSpPr txBox="1">
            <a:spLocks noChangeArrowheads="1"/>
          </p:cNvSpPr>
          <p:nvPr/>
        </p:nvSpPr>
        <p:spPr bwMode="auto">
          <a:xfrm>
            <a:off x="361617" y="169501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78BF"/>
                </a:solidFill>
                <a:latin typeface="微软雅黑" panose="020B0503020204020204" pitchFamily="34" charset="-122"/>
              </a:rPr>
              <a:t>实验</a:t>
            </a:r>
            <a:endParaRPr lang="en-US" altLang="zh-CN" b="1" dirty="0">
              <a:solidFill>
                <a:srgbClr val="0078BF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4"/>
          <a:srcRect r="44390"/>
          <a:stretch>
            <a:fillRect/>
          </a:stretch>
        </p:blipFill>
        <p:spPr>
          <a:xfrm>
            <a:off x="9996256" y="202417"/>
            <a:ext cx="1910406" cy="61005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C5F6893-9DB0-4267-B174-CC6E8580F223}"/>
              </a:ext>
            </a:extLst>
          </p:cNvPr>
          <p:cNvSpPr txBox="1"/>
          <p:nvPr/>
        </p:nvSpPr>
        <p:spPr>
          <a:xfrm>
            <a:off x="361617" y="1097411"/>
            <a:ext cx="10802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PASCAL VOC2007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数据集上比较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SSD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Fast R-CNN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Faster R-CNN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BDEC402-D15B-46F4-A8D2-BEFA00C06C30}"/>
              </a:ext>
            </a:extLst>
          </p:cNvPr>
          <p:cNvSpPr txBox="1"/>
          <p:nvPr/>
        </p:nvSpPr>
        <p:spPr>
          <a:xfrm>
            <a:off x="361617" y="4624258"/>
            <a:ext cx="1080244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VOC2007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07+12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是指联合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VOC2007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VOC2012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trainval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07+12+COCO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是指首先在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COCO trainval35k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上训练然后在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07+12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上微调。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SSD300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SSD512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分别指输入图像的大小为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</a:t>
            </a:r>
          </a:p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faster RCNN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使用的输入图像是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600</a:t>
            </a:r>
          </a:p>
          <a:p>
            <a:pPr algn="l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实验结果表明，在使用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SSD300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时，它的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（平均精度均值）就已经超过了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Faster RCNN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，而在使用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SSD512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时，已经超越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Faster R-CNN3.6%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6BF2C2-A2D8-4DAF-804A-403B71F6A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617" y="1609432"/>
            <a:ext cx="11361812" cy="28061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2115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文本框 2"/>
          <p:cNvSpPr txBox="1">
            <a:spLocks noChangeArrowheads="1"/>
          </p:cNvSpPr>
          <p:nvPr/>
        </p:nvSpPr>
        <p:spPr bwMode="auto">
          <a:xfrm>
            <a:off x="361617" y="169501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78BF"/>
                </a:solidFill>
                <a:latin typeface="微软雅黑" panose="020B0503020204020204" pitchFamily="34" charset="-122"/>
              </a:rPr>
              <a:t>实验</a:t>
            </a:r>
            <a:endParaRPr lang="en-US" altLang="zh-CN" b="1" dirty="0">
              <a:solidFill>
                <a:srgbClr val="0078BF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4"/>
          <a:srcRect r="44390"/>
          <a:stretch>
            <a:fillRect/>
          </a:stretch>
        </p:blipFill>
        <p:spPr>
          <a:xfrm>
            <a:off x="9996256" y="202417"/>
            <a:ext cx="1910406" cy="61005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C5F6893-9DB0-4267-B174-CC6E8580F223}"/>
              </a:ext>
            </a:extLst>
          </p:cNvPr>
          <p:cNvSpPr txBox="1"/>
          <p:nvPr/>
        </p:nvSpPr>
        <p:spPr>
          <a:xfrm>
            <a:off x="4216522" y="895690"/>
            <a:ext cx="2988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PASCAL VOC2012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数据集</a:t>
            </a:r>
            <a:endParaRPr lang="en-US" altLang="zh-CN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C5DE375-E6CA-4DD7-B3A1-FC0018B28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65022"/>
            <a:ext cx="11999365" cy="22526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9EE690-5BAD-4A8B-A079-4F2C0561D3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018" y="4107720"/>
            <a:ext cx="9226934" cy="258077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BF7927D-51E9-436A-B0E3-02F25B1B0E75}"/>
              </a:ext>
            </a:extLst>
          </p:cNvPr>
          <p:cNvSpPr txBox="1"/>
          <p:nvPr/>
        </p:nvSpPr>
        <p:spPr>
          <a:xfrm>
            <a:off x="3650836" y="3702357"/>
            <a:ext cx="1653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COCO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数据集</a:t>
            </a:r>
            <a:endParaRPr lang="en-US" altLang="zh-CN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FF24C2-CC6B-4706-8AE1-289C9D0CB6C5}"/>
              </a:ext>
            </a:extLst>
          </p:cNvPr>
          <p:cNvSpPr txBox="1"/>
          <p:nvPr/>
        </p:nvSpPr>
        <p:spPr>
          <a:xfrm>
            <a:off x="9540028" y="4197780"/>
            <a:ext cx="2366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VOC2012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COCO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数据集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SSD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算法均比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Faster RCNN 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有所提升，尤其在大型目标检测上。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05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2|1.2|0.9|0.8|0.8|1.4"/>
  <p:tag name="KSO_WM_SLIDE_MODEL_TYPE" val="cov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|1.1|1.4|1.2|1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|1.1|1.4|1.2|1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|1.1|1.4|1.2|1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|1.1|1.4|1.2|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|1.1|1.4|1.2|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|1.1|1.4|1.2|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|1.1|1.4|1.2|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|1.1|1.4|1.2|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|1.1|1.4|1.2|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|1.1|1.4|1.2|1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|1.1|1.4|1.2|1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|1.1|1.4|1.2|1.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11258</TotalTime>
  <Words>982</Words>
  <Application>Microsoft Office PowerPoint</Application>
  <PresentationFormat>宽屏</PresentationFormat>
  <Paragraphs>80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PingFang SC</vt:lpstr>
      <vt:lpstr>等线</vt:lpstr>
      <vt:lpstr>宋体</vt:lpstr>
      <vt:lpstr>Microsoft YaHei</vt:lpstr>
      <vt:lpstr>Microsoft YaHei</vt:lpstr>
      <vt:lpstr>Arial</vt:lpstr>
      <vt:lpstr>Calibri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家威 汤</dc:creator>
  <cp:lastModifiedBy>家威</cp:lastModifiedBy>
  <cp:revision>275</cp:revision>
  <dcterms:created xsi:type="dcterms:W3CDTF">2020-04-20T07:15:15Z</dcterms:created>
  <dcterms:modified xsi:type="dcterms:W3CDTF">2020-11-27T01:52:57Z</dcterms:modified>
</cp:coreProperties>
</file>