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759" r:id="rId2"/>
    <p:sldId id="1439" r:id="rId3"/>
    <p:sldId id="1430" r:id="rId4"/>
    <p:sldId id="1468" r:id="rId5"/>
    <p:sldId id="1467" r:id="rId6"/>
    <p:sldId id="1478" r:id="rId7"/>
    <p:sldId id="1474" r:id="rId8"/>
    <p:sldId id="1477" r:id="rId9"/>
    <p:sldId id="1475" r:id="rId10"/>
    <p:sldId id="1469" r:id="rId11"/>
    <p:sldId id="1476" r:id="rId12"/>
    <p:sldId id="1479" r:id="rId13"/>
    <p:sldId id="1480" r:id="rId14"/>
    <p:sldId id="1462" r:id="rId15"/>
    <p:sldId id="14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C49AE"/>
    <a:srgbClr val="2E6CA6"/>
    <a:srgbClr val="F0FFFF"/>
    <a:srgbClr val="FDF8E5"/>
    <a:srgbClr val="87CEFA"/>
    <a:srgbClr val="006AC3"/>
    <a:srgbClr val="20B2FF"/>
    <a:srgbClr val="305E95"/>
    <a:srgbClr val="FFE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82811" autoAdjust="0"/>
  </p:normalViewPr>
  <p:slideViewPr>
    <p:cSldViewPr snapToGrid="0">
      <p:cViewPr varScale="1">
        <p:scale>
          <a:sx n="71" d="100"/>
          <a:sy n="71" d="100"/>
        </p:scale>
        <p:origin x="1565"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F0BD-871C-4B9A-A97E-ECA42981039D}" type="datetimeFigureOut">
              <a:rPr lang="zh-CN" altLang="en-US" smtClean="0"/>
              <a:pPr/>
              <a:t>2021/4/1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4FAE9-4055-4446-ADF4-97E91296C5E9}" type="slidenum">
              <a:rPr lang="zh-CN" altLang="en-US" smtClean="0"/>
              <a:pPr/>
              <a:t>‹#›</a:t>
            </a:fld>
            <a:endParaRPr lang="zh-CN" altLang="en-US"/>
          </a:p>
        </p:txBody>
      </p:sp>
    </p:spTree>
    <p:extLst>
      <p:ext uri="{BB962C8B-B14F-4D97-AF65-F5344CB8AC3E}">
        <p14:creationId xmlns:p14="http://schemas.microsoft.com/office/powerpoint/2010/main" val="302788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300"/>
              </a:spcBef>
              <a:buClr>
                <a:srgbClr val="0000FF"/>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a:t>
            </a:fld>
            <a:endParaRPr lang="zh-CN" altLang="en-US"/>
          </a:p>
        </p:txBody>
      </p:sp>
    </p:spTree>
    <p:extLst>
      <p:ext uri="{BB962C8B-B14F-4D97-AF65-F5344CB8AC3E}">
        <p14:creationId xmlns:p14="http://schemas.microsoft.com/office/powerpoint/2010/main" val="3859452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10</a:t>
            </a:fld>
            <a:endParaRPr lang="zh-CN" altLang="en-US"/>
          </a:p>
        </p:txBody>
      </p:sp>
    </p:spTree>
    <p:extLst>
      <p:ext uri="{BB962C8B-B14F-4D97-AF65-F5344CB8AC3E}">
        <p14:creationId xmlns:p14="http://schemas.microsoft.com/office/powerpoint/2010/main" val="1913695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11</a:t>
            </a:fld>
            <a:endParaRPr lang="zh-CN" altLang="en-US"/>
          </a:p>
        </p:txBody>
      </p:sp>
    </p:spTree>
    <p:extLst>
      <p:ext uri="{BB962C8B-B14F-4D97-AF65-F5344CB8AC3E}">
        <p14:creationId xmlns:p14="http://schemas.microsoft.com/office/powerpoint/2010/main" val="3440702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12</a:t>
            </a:fld>
            <a:endParaRPr lang="zh-CN" altLang="en-US"/>
          </a:p>
        </p:txBody>
      </p:sp>
    </p:spTree>
    <p:extLst>
      <p:ext uri="{BB962C8B-B14F-4D97-AF65-F5344CB8AC3E}">
        <p14:creationId xmlns:p14="http://schemas.microsoft.com/office/powerpoint/2010/main" val="269590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13</a:t>
            </a:fld>
            <a:endParaRPr lang="zh-CN" altLang="en-US"/>
          </a:p>
        </p:txBody>
      </p:sp>
    </p:spTree>
    <p:extLst>
      <p:ext uri="{BB962C8B-B14F-4D97-AF65-F5344CB8AC3E}">
        <p14:creationId xmlns:p14="http://schemas.microsoft.com/office/powerpoint/2010/main" val="212839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14</a:t>
            </a:fld>
            <a:endParaRPr lang="zh-CN" altLang="en-US"/>
          </a:p>
        </p:txBody>
      </p:sp>
    </p:spTree>
    <p:extLst>
      <p:ext uri="{BB962C8B-B14F-4D97-AF65-F5344CB8AC3E}">
        <p14:creationId xmlns:p14="http://schemas.microsoft.com/office/powerpoint/2010/main" val="263149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15</a:t>
            </a:fld>
            <a:endParaRPr lang="zh-CN" altLang="en-US"/>
          </a:p>
        </p:txBody>
      </p:sp>
    </p:spTree>
    <p:extLst>
      <p:ext uri="{BB962C8B-B14F-4D97-AF65-F5344CB8AC3E}">
        <p14:creationId xmlns:p14="http://schemas.microsoft.com/office/powerpoint/2010/main" val="387733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2</a:t>
            </a:fld>
            <a:endParaRPr lang="zh-CN" altLang="en-US"/>
          </a:p>
        </p:txBody>
      </p:sp>
    </p:spTree>
    <p:extLst>
      <p:ext uri="{BB962C8B-B14F-4D97-AF65-F5344CB8AC3E}">
        <p14:creationId xmlns:p14="http://schemas.microsoft.com/office/powerpoint/2010/main" val="93852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3</a:t>
            </a:fld>
            <a:endParaRPr lang="zh-CN" altLang="en-US"/>
          </a:p>
        </p:txBody>
      </p:sp>
    </p:spTree>
    <p:extLst>
      <p:ext uri="{BB962C8B-B14F-4D97-AF65-F5344CB8AC3E}">
        <p14:creationId xmlns:p14="http://schemas.microsoft.com/office/powerpoint/2010/main" val="117498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4</a:t>
            </a:fld>
            <a:endParaRPr lang="zh-CN" altLang="en-US"/>
          </a:p>
        </p:txBody>
      </p:sp>
    </p:spTree>
    <p:extLst>
      <p:ext uri="{BB962C8B-B14F-4D97-AF65-F5344CB8AC3E}">
        <p14:creationId xmlns:p14="http://schemas.microsoft.com/office/powerpoint/2010/main" val="215363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5</a:t>
            </a:fld>
            <a:endParaRPr lang="zh-CN" altLang="en-US"/>
          </a:p>
        </p:txBody>
      </p:sp>
    </p:spTree>
    <p:extLst>
      <p:ext uri="{BB962C8B-B14F-4D97-AF65-F5344CB8AC3E}">
        <p14:creationId xmlns:p14="http://schemas.microsoft.com/office/powerpoint/2010/main" val="888013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6</a:t>
            </a:fld>
            <a:endParaRPr lang="zh-CN" altLang="en-US"/>
          </a:p>
        </p:txBody>
      </p:sp>
    </p:spTree>
    <p:extLst>
      <p:ext uri="{BB962C8B-B14F-4D97-AF65-F5344CB8AC3E}">
        <p14:creationId xmlns:p14="http://schemas.microsoft.com/office/powerpoint/2010/main" val="185994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7</a:t>
            </a:fld>
            <a:endParaRPr lang="zh-CN" altLang="en-US"/>
          </a:p>
        </p:txBody>
      </p:sp>
    </p:spTree>
    <p:extLst>
      <p:ext uri="{BB962C8B-B14F-4D97-AF65-F5344CB8AC3E}">
        <p14:creationId xmlns:p14="http://schemas.microsoft.com/office/powerpoint/2010/main" val="63776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8</a:t>
            </a:fld>
            <a:endParaRPr lang="zh-CN" altLang="en-US"/>
          </a:p>
        </p:txBody>
      </p:sp>
    </p:spTree>
    <p:extLst>
      <p:ext uri="{BB962C8B-B14F-4D97-AF65-F5344CB8AC3E}">
        <p14:creationId xmlns:p14="http://schemas.microsoft.com/office/powerpoint/2010/main" val="288772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9</a:t>
            </a:fld>
            <a:endParaRPr lang="zh-CN" altLang="en-US"/>
          </a:p>
        </p:txBody>
      </p:sp>
    </p:spTree>
    <p:extLst>
      <p:ext uri="{BB962C8B-B14F-4D97-AF65-F5344CB8AC3E}">
        <p14:creationId xmlns:p14="http://schemas.microsoft.com/office/powerpoint/2010/main" val="2675782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E9E2DB06-F538-4471-90DE-31A3F0D9EA29}"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34128DB-78C8-4D83-AAB7-E5455D8E0AB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9767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F2BAB15-BC8F-43AA-8118-292EA19776F3}"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41AA53-A80C-4993-A779-5469609A4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7709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085E6-4CC3-4FD1-983D-723188D62914}"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5F48FFB-0AD4-423A-9C07-0BA44BA97D6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25472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BA165D-D38A-4814-B0D9-480780D4059C}"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DFB4CF1-025C-42F6-B157-AF1F8B88989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1178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第二章">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25" r="8323"/>
          <a:stretch/>
        </p:blipFill>
        <p:spPr>
          <a:xfrm>
            <a:off x="5400033" y="-45992"/>
            <a:ext cx="3743968" cy="549992"/>
          </a:xfrm>
          <a:prstGeom prst="rect">
            <a:avLst/>
          </a:prstGeom>
        </p:spPr>
      </p:pic>
      <p:sp>
        <p:nvSpPr>
          <p:cNvPr id="6" name="矩形 5"/>
          <p:cNvSpPr/>
          <p:nvPr userDrawn="1"/>
        </p:nvSpPr>
        <p:spPr bwMode="auto">
          <a:xfrm>
            <a:off x="1" y="548760"/>
            <a:ext cx="8263634" cy="720000"/>
          </a:xfrm>
          <a:prstGeom prst="rect">
            <a:avLst/>
          </a:prstGeom>
          <a:gradFill flip="none" rotWithShape="1">
            <a:gsLst>
              <a:gs pos="0">
                <a:srgbClr val="A3A3A3"/>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0" rIns="0" bIns="0" rtlCol="0" anchor="ctr"/>
          <a:lstStyle/>
          <a:p>
            <a:pPr algn="ctr" fontAlgn="auto">
              <a:spcBef>
                <a:spcPts val="0"/>
              </a:spcBef>
              <a:spcAft>
                <a:spcPts val="0"/>
              </a:spcAft>
            </a:pP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63634" y="548760"/>
            <a:ext cx="880367" cy="720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pic>
      <p:sp>
        <p:nvSpPr>
          <p:cNvPr id="10" name="矩形 9"/>
          <p:cNvSpPr/>
          <p:nvPr userDrawn="1"/>
        </p:nvSpPr>
        <p:spPr>
          <a:xfrm>
            <a:off x="5573116"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主要技术内容及创新点</a:t>
            </a:r>
          </a:p>
        </p:txBody>
      </p:sp>
      <p:sp>
        <p:nvSpPr>
          <p:cNvPr id="9"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32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44818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三章">
    <p:spTree>
      <p:nvGrpSpPr>
        <p:cNvPr id="1" name=""/>
        <p:cNvGrpSpPr/>
        <p:nvPr/>
      </p:nvGrpSpPr>
      <p:grpSpPr>
        <a:xfrm>
          <a:off x="0" y="0"/>
          <a:ext cx="0" cy="0"/>
          <a:chOff x="0" y="0"/>
          <a:chExt cx="0" cy="0"/>
        </a:xfrm>
      </p:grpSpPr>
      <p:pic>
        <p:nvPicPr>
          <p:cNvPr id="14" name="图片 13"/>
          <p:cNvPicPr>
            <a:picLocks/>
          </p:cNvPicPr>
          <p:nvPr userDrawn="1"/>
        </p:nvPicPr>
        <p:blipFill rotWithShape="1">
          <a:blip r:embed="rId2" cstate="print">
            <a:extLst>
              <a:ext uri="{28A0092B-C50C-407E-A947-70E740481C1C}">
                <a14:useLocalDpi xmlns:a14="http://schemas.microsoft.com/office/drawing/2010/main" val="0"/>
              </a:ext>
            </a:extLst>
          </a:blip>
          <a:srcRect r="17994"/>
          <a:stretch/>
        </p:blipFill>
        <p:spPr>
          <a:xfrm>
            <a:off x="5436097" y="0"/>
            <a:ext cx="3707904" cy="504000"/>
          </a:xfrm>
          <a:prstGeom prst="rect">
            <a:avLst/>
          </a:prstGeom>
        </p:spPr>
      </p:pic>
      <p:sp>
        <p:nvSpPr>
          <p:cNvPr id="15" name="矩形 14"/>
          <p:cNvSpPr/>
          <p:nvPr userDrawn="1"/>
        </p:nvSpPr>
        <p:spPr>
          <a:xfrm>
            <a:off x="5677119" y="-45992"/>
            <a:ext cx="3791426"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知识产权及第三方评价</a:t>
            </a:r>
          </a:p>
        </p:txBody>
      </p:sp>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7"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653809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第四章">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17"/>
          <a:stretch/>
        </p:blipFill>
        <p:spPr>
          <a:xfrm>
            <a:off x="5112001" y="0"/>
            <a:ext cx="4054611" cy="504000"/>
          </a:xfrm>
          <a:prstGeom prst="rect">
            <a:avLst/>
          </a:prstGeom>
        </p:spPr>
      </p:pic>
      <p:sp>
        <p:nvSpPr>
          <p:cNvPr id="10" name="矩形 9"/>
          <p:cNvSpPr/>
          <p:nvPr userDrawn="1"/>
        </p:nvSpPr>
        <p:spPr>
          <a:xfrm>
            <a:off x="5285085"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应用推广与社会经济效益</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2"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63079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0351" y="296863"/>
            <a:ext cx="24606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B12EAD07-3649-40B6-8A1B-A5916B3E0355}"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C61A084-2EC8-42C0-97A8-1D0A29376E3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841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8B703AB-D6E4-42CA-8785-6472491D3640}"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F4EB158-BB4E-47F7-BDAC-59CD0E6A1A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397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7D6AE90-A8EA-4CA1-91E7-13FC85B7EAC3}"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1459745-6C80-4CBE-A08F-132748F6267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546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74EE1FA-709B-4F1B-A291-1643C1E6E064}"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8DD658D-C2B8-4A4D-AE1F-B827CBE244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4846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7CA2068-6467-450C-8104-07E820186CD2}"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75AFD7C6-4ED2-43CF-8CB8-9976826B75F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9543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C38FE45-89EF-4544-91C8-BB1F655ADC0E}"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4650C679-DBEC-4C3C-8FEB-2F486ABE076A}"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6" name="Picture 21"/>
          <p:cNvPicPr>
            <a:picLocks noChangeAspect="1" noChangeArrowheads="1"/>
          </p:cNvPicPr>
          <p:nvPr userDrawn="1"/>
        </p:nvPicPr>
        <p:blipFill>
          <a:blip r:embed="rId2" cstate="print"/>
          <a:srcRect/>
          <a:stretch>
            <a:fillRect/>
          </a:stretch>
        </p:blipFill>
        <p:spPr bwMode="auto">
          <a:xfrm>
            <a:off x="7599364" y="6308727"/>
            <a:ext cx="1336675" cy="479425"/>
          </a:xfrm>
          <a:prstGeom prst="rect">
            <a:avLst/>
          </a:prstGeom>
          <a:noFill/>
          <a:ln w="9525">
            <a:noFill/>
            <a:miter lim="800000"/>
            <a:headEnd/>
            <a:tailEnd/>
          </a:ln>
        </p:spPr>
      </p:pic>
    </p:spTree>
    <p:extLst>
      <p:ext uri="{BB962C8B-B14F-4D97-AF65-F5344CB8AC3E}">
        <p14:creationId xmlns:p14="http://schemas.microsoft.com/office/powerpoint/2010/main" val="396141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bwMode="white">
          <a:xfrm>
            <a:off x="-508" y="728700"/>
            <a:ext cx="9144000" cy="6129300"/>
          </a:xfrm>
          <a:prstGeom prst="rect">
            <a:avLst/>
          </a:prstGeom>
          <a:solidFill>
            <a:schemeClr val="bg1"/>
          </a:solidFill>
          <a:ln>
            <a:solidFill>
              <a:schemeClr val="bg1"/>
            </a:solidFill>
            <a:headEnd/>
            <a:tailEnd/>
          </a:ln>
        </p:spPr>
        <p:style>
          <a:lnRef idx="1">
            <a:schemeClr val="accent6"/>
          </a:lnRef>
          <a:fillRef idx="3">
            <a:schemeClr val="accent6"/>
          </a:fillRef>
          <a:effectRef idx="2">
            <a:schemeClr val="accent6"/>
          </a:effectRef>
          <a:fontRef idx="minor">
            <a:schemeClr val="lt1"/>
          </a:fontRef>
        </p:style>
        <p:txBody>
          <a:bodyPr rtlCol="0" anchor="ctr"/>
          <a:lstStyle/>
          <a:p>
            <a:pPr algn="ctr">
              <a:lnSpc>
                <a:spcPts val="2000"/>
              </a:lnSpc>
            </a:pPr>
            <a:endParaRPr lang="zh-CN" altLang="en-US" sz="2000" dirty="0">
              <a:solidFill>
                <a:schemeClr val="bg1"/>
              </a:solidFill>
              <a:latin typeface="黑体" pitchFamily="49" charset="-122"/>
              <a:ea typeface="黑体" pitchFamily="49" charset="-122"/>
            </a:endParaRPr>
          </a:p>
        </p:txBody>
      </p:sp>
      <p:sp>
        <p:nvSpPr>
          <p:cNvPr id="2" name="日期占位符 3"/>
          <p:cNvSpPr>
            <a:spLocks noGrp="1"/>
          </p:cNvSpPr>
          <p:nvPr>
            <p:ph type="dt" sz="half" idx="10"/>
          </p:nvPr>
        </p:nvSpPr>
        <p:spPr/>
        <p:txBody>
          <a:bodyPr/>
          <a:lstStyle>
            <a:lvl1pPr>
              <a:defRPr/>
            </a:lvl1pPr>
          </a:lstStyle>
          <a:p>
            <a:pPr>
              <a:defRPr/>
            </a:pPr>
            <a:fld id="{BAAEC783-8C19-42CD-985D-9DB0F38B9685}"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B6EC62D-82B2-4140-AC5C-CF07B6B49294}"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6" name="直接连接符 5"/>
          <p:cNvCxnSpPr/>
          <p:nvPr userDrawn="1"/>
        </p:nvCxnSpPr>
        <p:spPr>
          <a:xfrm>
            <a:off x="-508" y="72870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接连接符 6"/>
          <p:cNvCxnSpPr/>
          <p:nvPr userDrawn="1"/>
        </p:nvCxnSpPr>
        <p:spPr>
          <a:xfrm>
            <a:off x="0" y="750734"/>
            <a:ext cx="7096204"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81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6FA097-5CF7-41C0-B65A-CF2707F5EF95}"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3A9639-1D3D-4608-9EDE-3DEF02E73DB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9044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F3BAD56-4F85-4F27-9B1E-A2911902D2F0}" type="datetime1">
              <a:rPr lang="zh-CN" altLang="en-US" smtClean="0">
                <a:solidFill>
                  <a:prstClr val="black">
                    <a:tint val="75000"/>
                  </a:prstClr>
                </a:solidFill>
              </a:rPr>
              <a:pPr>
                <a:defRPr/>
              </a:pPr>
              <a:t>2021/4/1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B38C6ED-52A2-4B0A-A9F8-9F28AA17378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68334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2pPr>
      <a:lvl3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3pPr>
      <a:lvl4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4pPr>
      <a:lvl5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5pPr>
      <a:lvl6pPr marL="457200" algn="ctr" rtl="0" fontAlgn="base">
        <a:spcBef>
          <a:spcPct val="0"/>
        </a:spcBef>
        <a:spcAft>
          <a:spcPct val="0"/>
        </a:spcAft>
        <a:defRPr sz="4400">
          <a:solidFill>
            <a:schemeClr val="tx1"/>
          </a:solidFill>
          <a:latin typeface="Calibri" pitchFamily="34" charset="0"/>
          <a:ea typeface="方正粗宋简体" pitchFamily="65" charset="-122"/>
        </a:defRPr>
      </a:lvl6pPr>
      <a:lvl7pPr marL="914400" algn="ctr" rtl="0" fontAlgn="base">
        <a:spcBef>
          <a:spcPct val="0"/>
        </a:spcBef>
        <a:spcAft>
          <a:spcPct val="0"/>
        </a:spcAft>
        <a:defRPr sz="4400">
          <a:solidFill>
            <a:schemeClr val="tx1"/>
          </a:solidFill>
          <a:latin typeface="Calibri" pitchFamily="34" charset="0"/>
          <a:ea typeface="方正粗宋简体" pitchFamily="65" charset="-122"/>
        </a:defRPr>
      </a:lvl7pPr>
      <a:lvl8pPr marL="1371600" algn="ctr" rtl="0" fontAlgn="base">
        <a:spcBef>
          <a:spcPct val="0"/>
        </a:spcBef>
        <a:spcAft>
          <a:spcPct val="0"/>
        </a:spcAft>
        <a:defRPr sz="4400">
          <a:solidFill>
            <a:schemeClr val="tx1"/>
          </a:solidFill>
          <a:latin typeface="Calibri" pitchFamily="34" charset="0"/>
          <a:ea typeface="方正粗宋简体" pitchFamily="65" charset="-122"/>
        </a:defRPr>
      </a:lvl8pPr>
      <a:lvl9pPr marL="1828800" algn="ctr" rtl="0" fontAlgn="base">
        <a:spcBef>
          <a:spcPct val="0"/>
        </a:spcBef>
        <a:spcAft>
          <a:spcPct val="0"/>
        </a:spcAft>
        <a:defRPr sz="4400">
          <a:solidFill>
            <a:schemeClr val="tx1"/>
          </a:solidFill>
          <a:latin typeface="Calibri" pitchFamily="34" charset="0"/>
          <a:ea typeface="方正粗宋简体" pitchFamily="65"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92" y="1583996"/>
            <a:ext cx="9144000" cy="16557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18"/>
          <p:cNvSpPr txBox="1"/>
          <p:nvPr/>
        </p:nvSpPr>
        <p:spPr>
          <a:xfrm>
            <a:off x="-5693" y="2001010"/>
            <a:ext cx="9144000" cy="830997"/>
          </a:xfrm>
          <a:prstGeom prst="rect">
            <a:avLst/>
          </a:prstGeom>
          <a:noFill/>
        </p:spPr>
        <p:txBody>
          <a:bodyPr>
            <a:spAutoFit/>
          </a:bodyPr>
          <a:lstStyle>
            <a:defPPr>
              <a:defRPr lang="zh-CN"/>
            </a:defPPr>
            <a:lvl1pPr>
              <a:defRPr sz="2200" b="1">
                <a:ln/>
                <a:solidFill>
                  <a:srgbClr val="FFFF00"/>
                </a:solidFill>
                <a:effectLst>
                  <a:outerShdw blurRad="38100" dist="19050" dir="2700000" algn="tl" rotWithShape="0">
                    <a:prstClr val="black">
                      <a:lumMod val="50000"/>
                      <a:alpha val="40000"/>
                    </a:prstClr>
                  </a:outerShdw>
                </a:effectLst>
                <a:latin typeface="黑体" panose="02010609060101010101" pitchFamily="49" charset="-122"/>
                <a:ea typeface="黑体" panose="02010609060101010101" pitchFamily="49" charset="-122"/>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lgn="ctr">
              <a:defRPr/>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论文汇报</a:t>
            </a:r>
          </a:p>
        </p:txBody>
      </p:sp>
      <p:sp>
        <p:nvSpPr>
          <p:cNvPr id="56324" name="文本框 6"/>
          <p:cNvSpPr txBox="1">
            <a:spLocks noChangeArrowheads="1"/>
          </p:cNvSpPr>
          <p:nvPr/>
        </p:nvSpPr>
        <p:spPr bwMode="auto">
          <a:xfrm>
            <a:off x="3178137" y="5729880"/>
            <a:ext cx="2880321" cy="581057"/>
          </a:xfrm>
          <a:prstGeom prst="rect">
            <a:avLst/>
          </a:prstGeom>
          <a:noFill/>
          <a:ln w="9525">
            <a:noFill/>
            <a:miter lim="800000"/>
            <a:headEnd/>
            <a:tailEnd/>
          </a:ln>
        </p:spPr>
        <p:txBody>
          <a:bodyPr wrap="square">
            <a:spAutoFit/>
          </a:bodyPr>
          <a:lstStyle/>
          <a:p>
            <a:pPr algn="ctr">
              <a:lnSpc>
                <a:spcPct val="150000"/>
              </a:lnSpc>
            </a:pPr>
            <a:r>
              <a:rPr lang="en-US" altLang="zh-CN" sz="2400" dirty="0">
                <a:solidFill>
                  <a:schemeClr val="tx2">
                    <a:lumMod val="75000"/>
                  </a:schemeClr>
                </a:solidFill>
                <a:latin typeface="微软雅黑" pitchFamily="34" charset="-122"/>
                <a:ea typeface="微软雅黑" pitchFamily="34" charset="-122"/>
              </a:rPr>
              <a:t>2021</a:t>
            </a:r>
            <a:r>
              <a:rPr lang="zh-CN" altLang="en-US" sz="2400" dirty="0">
                <a:solidFill>
                  <a:schemeClr val="tx2">
                    <a:lumMod val="75000"/>
                  </a:schemeClr>
                </a:solidFill>
                <a:latin typeface="微软雅黑" pitchFamily="34" charset="-122"/>
                <a:ea typeface="微软雅黑" pitchFamily="34" charset="-122"/>
              </a:rPr>
              <a:t>年</a:t>
            </a:r>
            <a:r>
              <a:rPr lang="en-US" altLang="zh-CN" sz="2400" dirty="0">
                <a:solidFill>
                  <a:schemeClr val="tx2">
                    <a:lumMod val="75000"/>
                  </a:schemeClr>
                </a:solidFill>
                <a:latin typeface="微软雅黑" pitchFamily="34" charset="-122"/>
                <a:ea typeface="微软雅黑" pitchFamily="34" charset="-122"/>
              </a:rPr>
              <a:t>3</a:t>
            </a:r>
            <a:r>
              <a:rPr lang="zh-CN" altLang="en-US" sz="2400" dirty="0">
                <a:solidFill>
                  <a:schemeClr val="tx2">
                    <a:lumMod val="75000"/>
                  </a:schemeClr>
                </a:solidFill>
                <a:latin typeface="微软雅黑" pitchFamily="34" charset="-122"/>
                <a:ea typeface="微软雅黑" pitchFamily="34" charset="-122"/>
              </a:rPr>
              <a:t>月</a:t>
            </a:r>
            <a:r>
              <a:rPr lang="en-US" altLang="zh-CN" sz="2400" dirty="0">
                <a:solidFill>
                  <a:schemeClr val="tx2">
                    <a:lumMod val="75000"/>
                  </a:schemeClr>
                </a:solidFill>
                <a:latin typeface="微软雅黑" pitchFamily="34" charset="-122"/>
                <a:ea typeface="微软雅黑" pitchFamily="34" charset="-122"/>
              </a:rPr>
              <a:t>31</a:t>
            </a:r>
            <a:r>
              <a:rPr lang="zh-CN" altLang="en-US" sz="2400" dirty="0">
                <a:solidFill>
                  <a:schemeClr val="tx2">
                    <a:lumMod val="75000"/>
                  </a:schemeClr>
                </a:solidFill>
                <a:latin typeface="微软雅黑" pitchFamily="34" charset="-122"/>
                <a:ea typeface="微软雅黑" pitchFamily="34" charset="-122"/>
              </a:rPr>
              <a:t>日</a:t>
            </a:r>
          </a:p>
        </p:txBody>
      </p:sp>
      <p:pic>
        <p:nvPicPr>
          <p:cNvPr id="56326" name="图片 7" descr="屏幕剪辑"/>
          <p:cNvPicPr>
            <a:picLocks noChangeAspect="1"/>
          </p:cNvPicPr>
          <p:nvPr/>
        </p:nvPicPr>
        <p:blipFill>
          <a:blip r:embed="rId3"/>
          <a:srcRect/>
          <a:stretch>
            <a:fillRect/>
          </a:stretch>
        </p:blipFill>
        <p:spPr bwMode="auto">
          <a:xfrm>
            <a:off x="6804248" y="427947"/>
            <a:ext cx="2119313" cy="742950"/>
          </a:xfrm>
          <a:prstGeom prst="rect">
            <a:avLst/>
          </a:prstGeom>
          <a:noFill/>
          <a:ln w="9525">
            <a:noFill/>
            <a:miter lim="800000"/>
            <a:headEnd/>
            <a:tailEnd/>
          </a:ln>
        </p:spPr>
      </p:pic>
      <p:sp>
        <p:nvSpPr>
          <p:cNvPr id="7" name="文本框 6"/>
          <p:cNvSpPr txBox="1">
            <a:spLocks noChangeArrowheads="1"/>
          </p:cNvSpPr>
          <p:nvPr/>
        </p:nvSpPr>
        <p:spPr bwMode="auto">
          <a:xfrm>
            <a:off x="2333029" y="4306918"/>
            <a:ext cx="4466556" cy="646331"/>
          </a:xfrm>
          <a:prstGeom prst="rect">
            <a:avLst/>
          </a:prstGeom>
          <a:noFill/>
          <a:ln w="9525">
            <a:noFill/>
            <a:miter lim="800000"/>
            <a:headEnd/>
            <a:tailEnd/>
          </a:ln>
        </p:spPr>
        <p:txBody>
          <a:bodyPr wrap="square">
            <a:spAutoFit/>
          </a:bodyPr>
          <a:lstStyle/>
          <a:p>
            <a:pPr algn="dist"/>
            <a:r>
              <a:rPr lang="zh-CN" altLang="en-US" sz="3600" dirty="0">
                <a:solidFill>
                  <a:schemeClr val="tx2">
                    <a:lumMod val="75000"/>
                  </a:schemeClr>
                </a:solidFill>
                <a:latin typeface="黑体" panose="02010609060101010101" pitchFamily="49" charset="-122"/>
                <a:ea typeface="黑体" panose="02010609060101010101" pitchFamily="49" charset="-122"/>
              </a:rPr>
              <a:t>计算机与信息学院</a:t>
            </a:r>
            <a:endParaRPr lang="en-US" altLang="zh-CN" sz="3600" dirty="0">
              <a:solidFill>
                <a:schemeClr val="tx2">
                  <a:lumMod val="75000"/>
                </a:schemeClr>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730548B9-D63E-4F1B-9081-471B4E5C887E}"/>
              </a:ext>
            </a:extLst>
          </p:cNvPr>
          <p:cNvSpPr txBox="1">
            <a:spLocks noChangeArrowheads="1"/>
          </p:cNvSpPr>
          <p:nvPr/>
        </p:nvSpPr>
        <p:spPr bwMode="auto">
          <a:xfrm>
            <a:off x="3611299" y="5083549"/>
            <a:ext cx="2013995" cy="584775"/>
          </a:xfrm>
          <a:prstGeom prst="rect">
            <a:avLst/>
          </a:prstGeom>
          <a:noFill/>
          <a:ln w="9525">
            <a:noFill/>
            <a:miter lim="800000"/>
            <a:headEnd/>
            <a:tailEnd/>
          </a:ln>
        </p:spPr>
        <p:txBody>
          <a:bodyPr wrap="square">
            <a:spAutoFit/>
          </a:bodyPr>
          <a:lstStyle/>
          <a:p>
            <a:pPr algn="dist"/>
            <a:r>
              <a:rPr lang="zh-CN" altLang="en-US" sz="3200" dirty="0">
                <a:solidFill>
                  <a:schemeClr val="tx2">
                    <a:lumMod val="75000"/>
                  </a:schemeClr>
                </a:solidFill>
                <a:latin typeface="黑体" panose="02010609060101010101" pitchFamily="49" charset="-122"/>
                <a:ea typeface="黑体" panose="02010609060101010101" pitchFamily="49" charset="-122"/>
              </a:rPr>
              <a:t>高逸飞</a:t>
            </a:r>
            <a:endParaRPr lang="en-US" altLang="zh-CN" sz="3200" dirty="0">
              <a:solidFill>
                <a:schemeClr val="tx2">
                  <a:lumMod val="7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方法描述</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754028"/>
                <a:ext cx="9144000" cy="6061933"/>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en-US" altLang="zh-CN" sz="2400" b="0" dirty="0">
                    <a:ea typeface="宋体" panose="02010600030101010101" pitchFamily="2" charset="-122"/>
                  </a:rPr>
                  <a:t>  </a:t>
                </a:r>
                <a:r>
                  <a:rPr lang="zh-CN" altLang="en-US" sz="2400" b="0" dirty="0">
                    <a:effectLst/>
                    <a:ea typeface="宋体" panose="02010600030101010101" pitchFamily="2" charset="-122"/>
                  </a:rPr>
                  <a:t>对于一个有两个实体的句子，用</a:t>
                </a:r>
                <a:r>
                  <a:rPr lang="en-US" altLang="zh-CN" sz="2400" b="0" dirty="0">
                    <a:effectLst/>
                    <a:ea typeface="宋体" panose="02010600030101010101" pitchFamily="2" charset="-122"/>
                  </a:rPr>
                  <a:t>BERT</a:t>
                </a:r>
                <a:r>
                  <a:rPr lang="zh-CN" altLang="en-US" sz="2400" b="0" dirty="0">
                    <a:effectLst/>
                    <a:ea typeface="宋体" panose="02010600030101010101" pitchFamily="2" charset="-122"/>
                  </a:rPr>
                  <a:t>模块捕获两个实体的位置信息。在第一个实体的头和尾处用＄作分割，在第二个实体的头和尾处用</a:t>
                </a:r>
                <a:r>
                  <a:rPr lang="en-US" altLang="zh-CN" sz="2400" b="0" dirty="0">
                    <a:effectLst/>
                    <a:ea typeface="宋体" panose="02010600030101010101" pitchFamily="2" charset="-122"/>
                  </a:rPr>
                  <a:t>#</a:t>
                </a:r>
                <a:r>
                  <a:rPr lang="zh-CN" altLang="en-US" sz="2400" b="0" dirty="0">
                    <a:effectLst/>
                    <a:ea typeface="宋体" panose="02010600030101010101" pitchFamily="2" charset="-122"/>
                  </a:rPr>
                  <a:t>作分割，同时在每个句子的开头处加上</a:t>
                </a:r>
                <a:r>
                  <a:rPr lang="en-US" altLang="zh-CN" sz="2400" b="0" dirty="0">
                    <a:effectLst/>
                    <a:ea typeface="宋体" panose="02010600030101010101" pitchFamily="2" charset="-122"/>
                  </a:rPr>
                  <a:t>[CLS]</a:t>
                </a:r>
                <a:r>
                  <a:rPr lang="zh-CN" altLang="en-US" sz="2400" b="0" dirty="0">
                    <a:ea typeface="宋体" panose="02010600030101010101" pitchFamily="2" charset="-122"/>
                  </a:rPr>
                  <a:t>。</a:t>
                </a:r>
                <a:r>
                  <a:rPr lang="zh-CN" altLang="en-US" sz="2400" b="0" dirty="0">
                    <a:effectLst/>
                    <a:ea typeface="宋体" panose="02010600030101010101" pitchFamily="2" charset="-122"/>
                  </a:rPr>
                  <a:t>比如：</a:t>
                </a:r>
                <a:endParaRPr lang="en-US" altLang="zh-CN" sz="2400" b="0" dirty="0">
                  <a:effectLst/>
                  <a:ea typeface="宋体" panose="02010600030101010101" pitchFamily="2" charset="-122"/>
                </a:endParaRPr>
              </a:p>
              <a:p>
                <a:pPr marL="0" lvl="0" indent="0">
                  <a:lnSpc>
                    <a:spcPct val="150000"/>
                  </a:lnSpc>
                  <a:buNone/>
                </a:pPr>
                <a:r>
                  <a:rPr lang="en-US" altLang="zh-CN" sz="2400" b="0" dirty="0">
                    <a:effectLst/>
                    <a:ea typeface="宋体" panose="02010600030101010101" pitchFamily="2" charset="-122"/>
                  </a:rPr>
                  <a:t>“[CLS] The $ kitchen $ is the last renovated part of the # house # . ”</a:t>
                </a:r>
              </a:p>
              <a:p>
                <a:pPr marL="0" lvl="0" indent="0">
                  <a:lnSpc>
                    <a:spcPct val="150000"/>
                  </a:lnSpc>
                  <a:buNone/>
                </a:pPr>
                <a:r>
                  <a:rPr lang="en-US" altLang="zh-CN" sz="2400" b="0" dirty="0">
                    <a:effectLst/>
                    <a:ea typeface="宋体" panose="02010600030101010101" pitchFamily="2" charset="-122"/>
                  </a:rPr>
                  <a:t>  </a:t>
                </a:r>
                <a:r>
                  <a:rPr lang="zh-CN" altLang="en-US" sz="2400" b="0" dirty="0">
                    <a:effectLst/>
                    <a:ea typeface="宋体" panose="02010600030101010101" pitchFamily="2" charset="-122"/>
                  </a:rPr>
                  <a:t>给定一个带有实体</a:t>
                </a:r>
                <a14:m>
                  <m:oMath xmlns:m="http://schemas.openxmlformats.org/officeDocument/2006/math">
                    <m:sSub>
                      <m:sSubPr>
                        <m:ctrlPr>
                          <a:rPr lang="en-US" altLang="zh-CN" sz="2400" b="0" i="1" smtClean="0">
                            <a:effectLst/>
                            <a:latin typeface="Cambria Math" panose="02040503050406030204" pitchFamily="18" charset="0"/>
                            <a:ea typeface="宋体" panose="02010600030101010101" pitchFamily="2" charset="-122"/>
                          </a:rPr>
                        </m:ctrlPr>
                      </m:sSubPr>
                      <m:e>
                        <m:r>
                          <m:rPr>
                            <m:sty m:val="p"/>
                          </m:rPr>
                          <a:rPr lang="en-US" altLang="zh-CN" sz="2400" b="0" i="1">
                            <a:latin typeface="Cambria Math" panose="02040503050406030204" pitchFamily="18" charset="0"/>
                            <a:ea typeface="宋体" panose="02010600030101010101" pitchFamily="2" charset="-122"/>
                          </a:rPr>
                          <m:t>e</m:t>
                        </m:r>
                      </m:e>
                      <m:sub>
                        <m:r>
                          <a:rPr lang="en-US" altLang="zh-CN" sz="2400" b="0" i="1" smtClean="0">
                            <a:effectLst/>
                            <a:latin typeface="Cambria Math" panose="02040503050406030204" pitchFamily="18" charset="0"/>
                            <a:ea typeface="宋体" panose="02010600030101010101" pitchFamily="2" charset="-122"/>
                          </a:rPr>
                          <m:t>1</m:t>
                        </m:r>
                      </m:sub>
                    </m:sSub>
                  </m:oMath>
                </a14:m>
                <a:r>
                  <a:rPr lang="zh-CN" altLang="en-US" sz="2400" b="0" dirty="0">
                    <a:effectLst/>
                    <a:ea typeface="宋体" panose="02010600030101010101" pitchFamily="2" charset="-122"/>
                  </a:rPr>
                  <a:t>和</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m:rPr>
                            <m:sty m:val="p"/>
                          </m:rPr>
                          <a:rPr lang="en-US" altLang="zh-CN" sz="2400" b="0" i="1">
                            <a:latin typeface="Cambria Math" panose="02040503050406030204" pitchFamily="18" charset="0"/>
                            <a:ea typeface="宋体" panose="02010600030101010101" pitchFamily="2" charset="-122"/>
                          </a:rPr>
                          <m:t>e</m:t>
                        </m:r>
                      </m:e>
                      <m:sub>
                        <m:r>
                          <a:rPr lang="en-US" altLang="zh-CN" sz="2400" b="0" i="1" smtClean="0">
                            <a:latin typeface="Cambria Math" panose="02040503050406030204" pitchFamily="18" charset="0"/>
                            <a:ea typeface="宋体" panose="02010600030101010101" pitchFamily="2" charset="-122"/>
                          </a:rPr>
                          <m:t>2</m:t>
                        </m:r>
                      </m:sub>
                    </m:sSub>
                  </m:oMath>
                </a14:m>
                <a:r>
                  <a:rPr lang="zh-CN" altLang="en-US" sz="2400" b="0" dirty="0">
                    <a:effectLst/>
                    <a:ea typeface="宋体" panose="02010600030101010101" pitchFamily="2" charset="-122"/>
                  </a:rPr>
                  <a:t>的句子</a:t>
                </a:r>
                <a:r>
                  <a:rPr lang="en-US" altLang="zh-CN" sz="2400" b="0" dirty="0">
                    <a:effectLst/>
                    <a:ea typeface="宋体" panose="02010600030101010101" pitchFamily="2" charset="-122"/>
                  </a:rPr>
                  <a:t>s</a:t>
                </a:r>
                <a:r>
                  <a:rPr lang="zh-CN" altLang="en-US" sz="2400" b="0" dirty="0">
                    <a:effectLst/>
                    <a:ea typeface="宋体" panose="02010600030101010101" pitchFamily="2" charset="-122"/>
                  </a:rPr>
                  <a:t>，假设</a:t>
                </a:r>
                <a:r>
                  <a:rPr lang="en-US" altLang="zh-CN" sz="2400" b="0" dirty="0">
                    <a:effectLst/>
                    <a:ea typeface="宋体" panose="02010600030101010101" pitchFamily="2" charset="-122"/>
                  </a:rPr>
                  <a:t>BERT</a:t>
                </a:r>
                <a:r>
                  <a:rPr lang="zh-CN" altLang="en-US" sz="2400" b="0" dirty="0">
                    <a:effectLst/>
                    <a:ea typeface="宋体" panose="02010600030101010101" pitchFamily="2" charset="-122"/>
                  </a:rPr>
                  <a:t>模块的最终隐藏状态输出为</a:t>
                </a:r>
                <a:r>
                  <a:rPr lang="en-US" altLang="zh-CN" sz="2400" b="0" dirty="0">
                    <a:effectLst/>
                    <a:ea typeface="宋体" panose="02010600030101010101" pitchFamily="2" charset="-122"/>
                  </a:rPr>
                  <a:t>H</a:t>
                </a:r>
                <a:r>
                  <a:rPr lang="zh-CN" altLang="en-US" sz="2400" b="0" dirty="0">
                    <a:effectLst/>
                    <a:ea typeface="宋体" panose="02010600030101010101" pitchFamily="2" charset="-122"/>
                  </a:rPr>
                  <a:t>。设定向量</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a:rPr lang="en-US" altLang="zh-CN" sz="2400" b="0" i="1">
                            <a:latin typeface="Cambria Math" panose="02040503050406030204" pitchFamily="18" charset="0"/>
                            <a:ea typeface="宋体" panose="02010600030101010101" pitchFamily="2" charset="-122"/>
                          </a:rPr>
                          <m:t>𝐻</m:t>
                        </m:r>
                      </m:e>
                      <m:sub>
                        <m:r>
                          <a:rPr lang="en-US" altLang="zh-CN" sz="2400" b="0" i="1" smtClean="0">
                            <a:latin typeface="Cambria Math" panose="02040503050406030204" pitchFamily="18" charset="0"/>
                            <a:ea typeface="宋体" panose="02010600030101010101" pitchFamily="2" charset="-122"/>
                          </a:rPr>
                          <m:t>𝑖</m:t>
                        </m:r>
                      </m:sub>
                    </m:sSub>
                    <m:r>
                      <a:rPr lang="en-US" altLang="zh-CN" sz="2400" b="0" i="1">
                        <a:latin typeface="Cambria Math" panose="02040503050406030204" pitchFamily="18" charset="0"/>
                        <a:ea typeface="宋体" panose="02010600030101010101" pitchFamily="2" charset="-122"/>
                      </a:rPr>
                      <m:t> </m:t>
                    </m:r>
                  </m:oMath>
                </a14:m>
                <a:r>
                  <a:rPr lang="en-US" altLang="zh-CN" sz="2400" b="0" dirty="0">
                    <a:effectLst/>
                    <a:ea typeface="宋体" panose="02010600030101010101" pitchFamily="2" charset="-122"/>
                  </a:rPr>
                  <a:t>-</a:t>
                </a:r>
                <a:r>
                  <a:rPr lang="en-US" altLang="zh-CN" sz="2400" b="0" dirty="0">
                    <a:ea typeface="宋体" panose="02010600030101010101" pitchFamily="2" charset="-122"/>
                  </a:rPr>
                  <a:t> </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a:rPr lang="en-US" altLang="zh-CN" sz="2400" b="0" i="1">
                            <a:latin typeface="Cambria Math" panose="02040503050406030204" pitchFamily="18" charset="0"/>
                            <a:ea typeface="宋体" panose="02010600030101010101" pitchFamily="2" charset="-122"/>
                          </a:rPr>
                          <m:t>𝐻</m:t>
                        </m:r>
                      </m:e>
                      <m:sub>
                        <m:r>
                          <a:rPr lang="en-US" altLang="zh-CN" sz="2400" b="0" i="1" smtClean="0">
                            <a:latin typeface="Cambria Math" panose="02040503050406030204" pitchFamily="18" charset="0"/>
                            <a:ea typeface="宋体" panose="02010600030101010101" pitchFamily="2" charset="-122"/>
                          </a:rPr>
                          <m:t>𝑗</m:t>
                        </m:r>
                      </m:sub>
                    </m:sSub>
                  </m:oMath>
                </a14:m>
                <a:r>
                  <a:rPr lang="zh-CN" altLang="en-US" sz="2400" b="0" dirty="0">
                    <a:effectLst/>
                    <a:ea typeface="宋体" panose="02010600030101010101" pitchFamily="2" charset="-122"/>
                  </a:rPr>
                  <a:t>是</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m:rPr>
                            <m:sty m:val="p"/>
                          </m:rPr>
                          <a:rPr lang="en-US" altLang="zh-CN" sz="2400" b="0" i="1">
                            <a:latin typeface="Cambria Math" panose="02040503050406030204" pitchFamily="18" charset="0"/>
                            <a:ea typeface="宋体" panose="02010600030101010101" pitchFamily="2" charset="-122"/>
                          </a:rPr>
                          <m:t>e</m:t>
                        </m:r>
                      </m:e>
                      <m:sub>
                        <m:r>
                          <a:rPr lang="en-US" altLang="zh-CN" sz="2400" b="0" i="1">
                            <a:latin typeface="Cambria Math" panose="02040503050406030204" pitchFamily="18" charset="0"/>
                            <a:ea typeface="宋体" panose="02010600030101010101" pitchFamily="2" charset="-122"/>
                          </a:rPr>
                          <m:t>1</m:t>
                        </m:r>
                      </m:sub>
                    </m:sSub>
                  </m:oMath>
                </a14:m>
                <a:r>
                  <a:rPr lang="zh-CN" altLang="en-US" sz="2400" b="0" dirty="0">
                    <a:effectLst/>
                    <a:ea typeface="宋体" panose="02010600030101010101" pitchFamily="2" charset="-122"/>
                  </a:rPr>
                  <a:t>的输出向量，</a:t>
                </a:r>
                <a:r>
                  <a:rPr lang="en-US" altLang="zh-CN" sz="2400" b="0" dirty="0">
                    <a:ea typeface="宋体" panose="02010600030101010101" pitchFamily="2" charset="-122"/>
                  </a:rPr>
                  <a:t> </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𝐻</m:t>
                        </m:r>
                      </m:e>
                      <m:sub>
                        <m:r>
                          <a:rPr lang="en-US" altLang="zh-CN" sz="2400" b="0" i="1" smtClean="0">
                            <a:latin typeface="Cambria Math" panose="02040503050406030204" pitchFamily="18" charset="0"/>
                            <a:ea typeface="宋体" panose="02010600030101010101" pitchFamily="2" charset="-122"/>
                          </a:rPr>
                          <m:t>𝑘</m:t>
                        </m:r>
                      </m:sub>
                    </m:sSub>
                    <m:r>
                      <a:rPr lang="en-US" altLang="zh-CN" sz="2400" b="0" i="1">
                        <a:latin typeface="Cambria Math" panose="02040503050406030204" pitchFamily="18" charset="0"/>
                        <a:ea typeface="宋体" panose="02010600030101010101" pitchFamily="2" charset="-122"/>
                      </a:rPr>
                      <m:t> </m:t>
                    </m:r>
                  </m:oMath>
                </a14:m>
                <a:r>
                  <a:rPr lang="en-US" altLang="zh-CN" sz="2400" b="0" dirty="0">
                    <a:effectLst/>
                    <a:ea typeface="宋体" panose="02010600030101010101" pitchFamily="2" charset="-122"/>
                  </a:rPr>
                  <a:t>-</a:t>
                </a:r>
                <a:r>
                  <a:rPr lang="en-US" altLang="zh-CN" sz="2400" b="0" dirty="0">
                    <a:ea typeface="宋体" panose="02010600030101010101" pitchFamily="2" charset="-122"/>
                  </a:rPr>
                  <a:t> </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a:rPr lang="en-US" altLang="zh-CN" sz="2400" b="0" i="1">
                            <a:latin typeface="Cambria Math" panose="02040503050406030204" pitchFamily="18" charset="0"/>
                            <a:ea typeface="宋体" panose="02010600030101010101" pitchFamily="2" charset="-122"/>
                          </a:rPr>
                          <m:t>𝐻</m:t>
                        </m:r>
                      </m:e>
                      <m:sub>
                        <m:r>
                          <a:rPr lang="en-US" altLang="zh-CN" sz="2400" b="0" i="1" smtClean="0">
                            <a:latin typeface="Cambria Math" panose="02040503050406030204" pitchFamily="18" charset="0"/>
                            <a:ea typeface="宋体" panose="02010600030101010101" pitchFamily="2" charset="-122"/>
                          </a:rPr>
                          <m:t>𝑚</m:t>
                        </m:r>
                      </m:sub>
                    </m:sSub>
                  </m:oMath>
                </a14:m>
                <a:r>
                  <a:rPr lang="zh-CN" altLang="en-US" sz="2400" b="0" dirty="0">
                    <a:effectLst/>
                    <a:ea typeface="宋体" panose="02010600030101010101" pitchFamily="2" charset="-122"/>
                  </a:rPr>
                  <a:t>是</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m:rPr>
                            <m:sty m:val="p"/>
                          </m:rPr>
                          <a:rPr lang="en-US" altLang="zh-CN" sz="2400" b="0" i="1">
                            <a:latin typeface="Cambria Math" panose="02040503050406030204" pitchFamily="18" charset="0"/>
                            <a:ea typeface="宋体" panose="02010600030101010101" pitchFamily="2" charset="-122"/>
                          </a:rPr>
                          <m:t>e</m:t>
                        </m:r>
                      </m:e>
                      <m:sub>
                        <m:r>
                          <a:rPr lang="en-US" altLang="zh-CN" sz="2400" b="0" i="1">
                            <a:latin typeface="Cambria Math" panose="02040503050406030204" pitchFamily="18" charset="0"/>
                            <a:ea typeface="宋体" panose="02010600030101010101" pitchFamily="2" charset="-122"/>
                          </a:rPr>
                          <m:t>2</m:t>
                        </m:r>
                      </m:sub>
                    </m:sSub>
                  </m:oMath>
                </a14:m>
                <a:r>
                  <a:rPr lang="zh-CN" altLang="en-US" sz="2400" b="0" dirty="0">
                    <a:effectLst/>
                    <a:ea typeface="宋体" panose="02010600030101010101" pitchFamily="2" charset="-122"/>
                  </a:rPr>
                  <a:t>的输出向量。应用取平均的操作来获得两个目标实体的向量表示。然后，进行一次激活操作并在两个向量上分别添加一个全连通层，得到</a:t>
                </a:r>
                <a14:m>
                  <m:oMath xmlns:m="http://schemas.openxmlformats.org/officeDocument/2006/math">
                    <m:sSubSup>
                      <m:sSubSupPr>
                        <m:ctrlPr>
                          <a:rPr lang="en-US" altLang="zh-CN" sz="2400" b="0" i="1" dirty="0" smtClean="0">
                            <a:effectLst/>
                            <a:latin typeface="Cambria Math" panose="02040503050406030204" pitchFamily="18" charset="0"/>
                            <a:ea typeface="宋体" panose="02010600030101010101" pitchFamily="2" charset="-122"/>
                          </a:rPr>
                        </m:ctrlPr>
                      </m:sSubSupPr>
                      <m:e>
                        <m:r>
                          <a:rPr lang="en-US" altLang="zh-CN" sz="2400" b="0" i="1" dirty="0" smtClean="0">
                            <a:effectLst/>
                            <a:latin typeface="Cambria Math" panose="02040503050406030204" pitchFamily="18" charset="0"/>
                            <a:ea typeface="宋体" panose="02010600030101010101" pitchFamily="2" charset="-122"/>
                          </a:rPr>
                          <m:t>𝐻</m:t>
                        </m:r>
                      </m:e>
                      <m:sub>
                        <m:r>
                          <a:rPr lang="en-US" altLang="zh-CN" sz="2400" b="0" i="1" dirty="0" smtClean="0">
                            <a:effectLst/>
                            <a:latin typeface="Cambria Math" panose="02040503050406030204" pitchFamily="18" charset="0"/>
                            <a:ea typeface="宋体" panose="02010600030101010101" pitchFamily="2" charset="-122"/>
                          </a:rPr>
                          <m:t>1</m:t>
                        </m:r>
                      </m:sub>
                      <m:sup>
                        <m:r>
                          <a:rPr lang="en-US" altLang="zh-CN" sz="2400" b="0" i="1" dirty="0" smtClean="0">
                            <a:effectLst/>
                            <a:latin typeface="Cambria Math" panose="02040503050406030204" pitchFamily="18" charset="0"/>
                            <a:ea typeface="宋体" panose="02010600030101010101" pitchFamily="2" charset="-122"/>
                          </a:rPr>
                          <m:t>′</m:t>
                        </m:r>
                      </m:sup>
                    </m:sSubSup>
                    <m:r>
                      <a:rPr lang="zh-CN" altLang="en-US" sz="2400" b="0" i="1" dirty="0">
                        <a:latin typeface="Cambria Math" panose="02040503050406030204" pitchFamily="18" charset="0"/>
                        <a:ea typeface="宋体" panose="02010600030101010101" pitchFamily="2" charset="-122"/>
                      </a:rPr>
                      <m:t>和</m:t>
                    </m:r>
                    <m:sSubSup>
                      <m:sSubSupPr>
                        <m:ctrlPr>
                          <a:rPr lang="en-US" altLang="zh-CN" sz="2400" b="0" i="1" dirty="0">
                            <a:latin typeface="Cambria Math" panose="02040503050406030204" pitchFamily="18" charset="0"/>
                            <a:ea typeface="宋体" panose="02010600030101010101" pitchFamily="2" charset="-122"/>
                          </a:rPr>
                        </m:ctrlPr>
                      </m:sSubSupPr>
                      <m:e>
                        <m:r>
                          <a:rPr lang="en-US" altLang="zh-CN" sz="2400" b="0" i="1" dirty="0">
                            <a:latin typeface="Cambria Math" panose="02040503050406030204" pitchFamily="18" charset="0"/>
                            <a:ea typeface="宋体" panose="02010600030101010101" pitchFamily="2" charset="-122"/>
                          </a:rPr>
                          <m:t>𝐻</m:t>
                        </m:r>
                      </m:e>
                      <m:sub>
                        <m:r>
                          <a:rPr lang="en-US" altLang="zh-CN" sz="2400" b="0" i="1" dirty="0" smtClean="0">
                            <a:latin typeface="Cambria Math" panose="02040503050406030204" pitchFamily="18" charset="0"/>
                            <a:ea typeface="宋体" panose="02010600030101010101" pitchFamily="2" charset="-122"/>
                          </a:rPr>
                          <m:t>2</m:t>
                        </m:r>
                      </m:sub>
                      <m:sup>
                        <m:r>
                          <a:rPr lang="en-US" altLang="zh-CN" sz="2400" b="0" i="1" dirty="0">
                            <a:latin typeface="Cambria Math" panose="02040503050406030204" pitchFamily="18" charset="0"/>
                            <a:ea typeface="宋体" panose="02010600030101010101" pitchFamily="2" charset="-122"/>
                          </a:rPr>
                          <m:t>′</m:t>
                        </m:r>
                      </m:sup>
                    </m:sSubSup>
                    <m:r>
                      <a:rPr lang="zh-CN" altLang="en-US" sz="2400" b="0" i="1" dirty="0" smtClean="0">
                        <a:latin typeface="Cambria Math" panose="02040503050406030204" pitchFamily="18" charset="0"/>
                        <a:ea typeface="宋体" panose="02010600030101010101" pitchFamily="2" charset="-122"/>
                      </a:rPr>
                      <m:t>。</m:t>
                    </m:r>
                  </m:oMath>
                </a14:m>
                <a:endParaRPr lang="en-US" altLang="zh-CN" sz="2400" b="0" dirty="0">
                  <a:effectLst/>
                  <a:ea typeface="宋体" panose="02010600030101010101" pitchFamily="2" charset="-122"/>
                </a:endParaRPr>
              </a:p>
              <a:p>
                <a:pPr marL="0" lvl="0" indent="0">
                  <a:lnSpc>
                    <a:spcPct val="150000"/>
                  </a:lnSpc>
                  <a:buNone/>
                </a:pPr>
                <a:endParaRPr lang="en-US" altLang="zh-CN" sz="2400" b="0" dirty="0">
                  <a:effectLst/>
                  <a:ea typeface="宋体" panose="02010600030101010101" pitchFamily="2" charset="-122"/>
                </a:endParaRPr>
              </a:p>
            </p:txBody>
          </p:sp>
        </mc:Choice>
        <mc:Fallback>
          <p:sp>
            <p:nvSpPr>
              <p:cNvPr id="7" name="内容占位符 2">
                <a:extLst>
                  <a:ext uri="{FF2B5EF4-FFF2-40B4-BE49-F238E27FC236}">
                    <a16:creationId xmlns:a16="http://schemas.microsoft.com/office/drawing/2014/main" id="{667E321A-0F51-44D6-A2BF-E900B6C5821E}"/>
                  </a:ext>
                </a:extLst>
              </p:cNvPr>
              <p:cNvSpPr txBox="1">
                <a:spLocks noRot="1" noChangeAspect="1" noMove="1" noResize="1" noEditPoints="1" noAdjustHandles="1" noChangeArrowheads="1" noChangeShapeType="1" noTextEdit="1"/>
              </p:cNvSpPr>
              <p:nvPr/>
            </p:nvSpPr>
            <p:spPr bwMode="auto">
              <a:xfrm>
                <a:off x="71438" y="754028"/>
                <a:ext cx="9144000" cy="6061933"/>
              </a:xfrm>
              <a:prstGeom prst="rect">
                <a:avLst/>
              </a:prstGeom>
              <a:blipFill>
                <a:blip r:embed="rId3"/>
                <a:stretch>
                  <a:fillRect l="-1067" r="-53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96877C0-66B9-4B95-8942-A9EC1C3BB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7591" y="5217371"/>
            <a:ext cx="4729946" cy="1598590"/>
          </a:xfrm>
          <a:prstGeom prst="rect">
            <a:avLst/>
          </a:prstGeom>
        </p:spPr>
      </p:pic>
    </p:spTree>
    <p:extLst>
      <p:ext uri="{BB962C8B-B14F-4D97-AF65-F5344CB8AC3E}">
        <p14:creationId xmlns:p14="http://schemas.microsoft.com/office/powerpoint/2010/main" val="79675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方法描述</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754028"/>
                <a:ext cx="9144000" cy="6061933"/>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en-US" altLang="zh-CN" sz="2400" b="0" dirty="0">
                    <a:ea typeface="宋体" panose="02010600030101010101" pitchFamily="2" charset="-122"/>
                  </a:rPr>
                  <a:t>  </a:t>
                </a:r>
                <a:r>
                  <a:rPr lang="zh-CN" altLang="en-US" sz="2400" b="0" dirty="0">
                    <a:ea typeface="宋体" panose="02010600030101010101" pitchFamily="2" charset="-122"/>
                  </a:rPr>
                  <a:t>对于第一个令牌</a:t>
                </a:r>
                <a:r>
                  <a:rPr lang="en-US" altLang="zh-CN" sz="2400" b="0" dirty="0">
                    <a:ea typeface="宋体" panose="02010600030101010101" pitchFamily="2" charset="-122"/>
                  </a:rPr>
                  <a:t>(</a:t>
                </a:r>
                <a:r>
                  <a:rPr lang="zh-CN" altLang="en-US" sz="2400" b="0" dirty="0">
                    <a:ea typeface="宋体" panose="02010600030101010101" pitchFamily="2" charset="-122"/>
                  </a:rPr>
                  <a:t>即</a:t>
                </a:r>
                <a:r>
                  <a:rPr lang="en-US" altLang="zh-CN" sz="2400" b="0" dirty="0">
                    <a:ea typeface="宋体" panose="02010600030101010101" pitchFamily="2" charset="-122"/>
                  </a:rPr>
                  <a:t>[CLS])</a:t>
                </a:r>
                <a:r>
                  <a:rPr lang="zh-CN" altLang="en-US" sz="2400" b="0" dirty="0">
                    <a:ea typeface="宋体" panose="02010600030101010101" pitchFamily="2" charset="-122"/>
                  </a:rPr>
                  <a:t>，添加一个激活操作和一个全连接层，表示为：</a:t>
                </a:r>
                <a:endParaRPr lang="en-US" altLang="zh-CN" sz="2400" b="0" dirty="0">
                  <a:ea typeface="宋体" panose="02010600030101010101" pitchFamily="2" charset="-122"/>
                </a:endParaRPr>
              </a:p>
              <a:p>
                <a:pPr marL="0" lvl="0" indent="0">
                  <a:lnSpc>
                    <a:spcPct val="150000"/>
                  </a:lnSpc>
                  <a:buNone/>
                </a:pPr>
                <a:r>
                  <a:rPr lang="en-US" altLang="zh-CN" sz="2400" b="0" dirty="0">
                    <a:effectLst/>
                    <a:ea typeface="宋体" panose="02010600030101010101" pitchFamily="2" charset="-122"/>
                  </a:rPr>
                  <a:t>  </a:t>
                </a:r>
                <a:r>
                  <a:rPr lang="zh-CN" altLang="en-US" sz="2400" b="0" dirty="0">
                    <a:effectLst/>
                    <a:ea typeface="宋体" panose="02010600030101010101" pitchFamily="2" charset="-122"/>
                  </a:rPr>
                  <a:t>将</a:t>
                </a:r>
                <a14:m>
                  <m:oMath xmlns:m="http://schemas.openxmlformats.org/officeDocument/2006/math">
                    <m:sSubSup>
                      <m:sSubSupPr>
                        <m:ctrlPr>
                          <a:rPr lang="en-US" altLang="zh-CN" sz="2400" b="0" i="1" dirty="0" smtClean="0">
                            <a:effectLst/>
                            <a:latin typeface="Cambria Math" panose="02040503050406030204" pitchFamily="18" charset="0"/>
                            <a:ea typeface="宋体" panose="02010600030101010101" pitchFamily="2" charset="-122"/>
                          </a:rPr>
                        </m:ctrlPr>
                      </m:sSubSupPr>
                      <m:e>
                        <m:r>
                          <a:rPr lang="en-US" altLang="zh-CN" sz="2400" b="0" i="1" dirty="0" smtClean="0">
                            <a:effectLst/>
                            <a:latin typeface="Cambria Math" panose="02040503050406030204" pitchFamily="18" charset="0"/>
                            <a:ea typeface="宋体" panose="02010600030101010101" pitchFamily="2" charset="-122"/>
                          </a:rPr>
                          <m:t>𝐻</m:t>
                        </m:r>
                      </m:e>
                      <m:sub>
                        <m:r>
                          <a:rPr lang="en-US" altLang="zh-CN" sz="2400" b="0" i="1" dirty="0">
                            <a:latin typeface="Cambria Math" panose="02040503050406030204" pitchFamily="18" charset="0"/>
                            <a:ea typeface="宋体" panose="02010600030101010101" pitchFamily="2" charset="-122"/>
                          </a:rPr>
                          <m:t>0</m:t>
                        </m:r>
                      </m:sub>
                      <m:sup>
                        <m:r>
                          <a:rPr lang="en-US" altLang="zh-CN" sz="2400" b="0" i="1" dirty="0" smtClean="0">
                            <a:effectLst/>
                            <a:latin typeface="Cambria Math" panose="02040503050406030204" pitchFamily="18" charset="0"/>
                            <a:ea typeface="宋体" panose="02010600030101010101" pitchFamily="2" charset="-122"/>
                          </a:rPr>
                          <m:t>′</m:t>
                        </m:r>
                      </m:sup>
                    </m:sSubSup>
                    <m:r>
                      <a:rPr lang="zh-CN" altLang="en-US" sz="2400" b="0" i="1" dirty="0">
                        <a:latin typeface="Cambria Math" panose="02040503050406030204" pitchFamily="18" charset="0"/>
                        <a:ea typeface="宋体" panose="02010600030101010101" pitchFamily="2" charset="-122"/>
                      </a:rPr>
                      <m:t>、</m:t>
                    </m:r>
                    <m:sSubSup>
                      <m:sSubSupPr>
                        <m:ctrlPr>
                          <a:rPr lang="en-US" altLang="zh-CN" sz="2400" b="0" i="1" dirty="0" smtClean="0">
                            <a:latin typeface="Cambria Math" panose="02040503050406030204" pitchFamily="18" charset="0"/>
                            <a:ea typeface="宋体" panose="02010600030101010101" pitchFamily="2" charset="-122"/>
                          </a:rPr>
                        </m:ctrlPr>
                      </m:sSubSupPr>
                      <m:e>
                        <m:r>
                          <a:rPr lang="en-US" altLang="zh-CN" sz="2400" b="0" i="1" dirty="0">
                            <a:latin typeface="Cambria Math" panose="02040503050406030204" pitchFamily="18" charset="0"/>
                            <a:ea typeface="宋体" panose="02010600030101010101" pitchFamily="2" charset="-122"/>
                          </a:rPr>
                          <m:t>𝐻</m:t>
                        </m:r>
                      </m:e>
                      <m:sub>
                        <m:r>
                          <a:rPr lang="en-US" altLang="zh-CN" sz="2400" b="0" i="1" dirty="0">
                            <a:latin typeface="Cambria Math" panose="02040503050406030204" pitchFamily="18" charset="0"/>
                            <a:ea typeface="宋体" panose="02010600030101010101" pitchFamily="2" charset="-122"/>
                          </a:rPr>
                          <m:t>1</m:t>
                        </m:r>
                      </m:sub>
                      <m:sup>
                        <m:r>
                          <a:rPr lang="en-US" altLang="zh-CN" sz="2400" b="0" i="1" dirty="0">
                            <a:latin typeface="Cambria Math" panose="02040503050406030204" pitchFamily="18" charset="0"/>
                            <a:ea typeface="宋体" panose="02010600030101010101" pitchFamily="2" charset="-122"/>
                          </a:rPr>
                          <m:t>′</m:t>
                        </m:r>
                      </m:sup>
                    </m:sSubSup>
                    <m:r>
                      <a:rPr lang="zh-CN" altLang="en-US" sz="2400" b="0" i="1" dirty="0" smtClean="0">
                        <a:latin typeface="Cambria Math" panose="02040503050406030204" pitchFamily="18" charset="0"/>
                        <a:ea typeface="宋体" panose="02010600030101010101" pitchFamily="2" charset="-122"/>
                      </a:rPr>
                      <m:t>和</m:t>
                    </m:r>
                    <m:sSubSup>
                      <m:sSubSupPr>
                        <m:ctrlPr>
                          <a:rPr lang="en-US" altLang="zh-CN" sz="2400" b="0" i="1" dirty="0">
                            <a:latin typeface="Cambria Math" panose="02040503050406030204" pitchFamily="18" charset="0"/>
                            <a:ea typeface="宋体" panose="02010600030101010101" pitchFamily="2" charset="-122"/>
                          </a:rPr>
                        </m:ctrlPr>
                      </m:sSubSupPr>
                      <m:e>
                        <m:r>
                          <a:rPr lang="en-US" altLang="zh-CN" sz="2400" b="0" i="1" dirty="0">
                            <a:latin typeface="Cambria Math" panose="02040503050406030204" pitchFamily="18" charset="0"/>
                            <a:ea typeface="宋体" panose="02010600030101010101" pitchFamily="2" charset="-122"/>
                          </a:rPr>
                          <m:t>𝐻</m:t>
                        </m:r>
                      </m:e>
                      <m:sub>
                        <m:r>
                          <a:rPr lang="en-US" altLang="zh-CN" sz="2400" b="0" i="1" dirty="0" smtClean="0">
                            <a:latin typeface="Cambria Math" panose="02040503050406030204" pitchFamily="18" charset="0"/>
                            <a:ea typeface="宋体" panose="02010600030101010101" pitchFamily="2" charset="-122"/>
                          </a:rPr>
                          <m:t>2</m:t>
                        </m:r>
                      </m:sub>
                      <m:sup>
                        <m:r>
                          <a:rPr lang="en-US" altLang="zh-CN" sz="2400" b="0" i="1" dirty="0">
                            <a:latin typeface="Cambria Math" panose="02040503050406030204" pitchFamily="18" charset="0"/>
                            <a:ea typeface="宋体" panose="02010600030101010101" pitchFamily="2" charset="-122"/>
                          </a:rPr>
                          <m:t>′</m:t>
                        </m:r>
                      </m:sup>
                    </m:sSubSup>
                    <m:r>
                      <a:rPr lang="zh-CN" altLang="en-US" sz="2400" b="0" i="1" dirty="0" smtClean="0">
                        <a:latin typeface="Cambria Math" panose="02040503050406030204" pitchFamily="18" charset="0"/>
                        <a:ea typeface="宋体" panose="02010600030101010101" pitchFamily="2" charset="-122"/>
                      </a:rPr>
                      <m:t>连接</m:t>
                    </m:r>
                  </m:oMath>
                </a14:m>
                <a:r>
                  <a:rPr lang="zh-CN" altLang="en-US" sz="2400" b="0" dirty="0">
                    <a:effectLst/>
                    <a:ea typeface="宋体" panose="02010600030101010101" pitchFamily="2" charset="-122"/>
                  </a:rPr>
                  <a:t>起来，然后添加一个全连接层，并用</a:t>
                </a:r>
                <a:r>
                  <a:rPr lang="en-US" altLang="zh-CN" sz="2400" b="0" dirty="0" err="1">
                    <a:effectLst/>
                    <a:ea typeface="宋体" panose="02010600030101010101" pitchFamily="2" charset="-122"/>
                  </a:rPr>
                  <a:t>softmax</a:t>
                </a:r>
                <a:r>
                  <a:rPr lang="zh-CN" altLang="en-US" sz="2400" b="0" dirty="0">
                    <a:effectLst/>
                    <a:ea typeface="宋体" panose="02010600030101010101" pitchFamily="2" charset="-122"/>
                  </a:rPr>
                  <a:t>层进行分类。</a:t>
                </a:r>
                <a:endParaRPr lang="en-US" altLang="zh-CN" sz="2400" b="0" dirty="0">
                  <a:effectLst/>
                  <a:ea typeface="宋体" panose="02010600030101010101" pitchFamily="2" charset="-122"/>
                </a:endParaRPr>
              </a:p>
            </p:txBody>
          </p:sp>
        </mc:Choice>
        <mc:Fallback xmlns="">
          <p:sp>
            <p:nvSpPr>
              <p:cNvPr id="7" name="内容占位符 2">
                <a:extLst>
                  <a:ext uri="{FF2B5EF4-FFF2-40B4-BE49-F238E27FC236}">
                    <a16:creationId xmlns:a16="http://schemas.microsoft.com/office/drawing/2014/main" id="{667E321A-0F51-44D6-A2BF-E900B6C5821E}"/>
                  </a:ext>
                </a:extLst>
              </p:cNvPr>
              <p:cNvSpPr txBox="1">
                <a:spLocks noRot="1" noChangeAspect="1" noMove="1" noResize="1" noEditPoints="1" noAdjustHandles="1" noChangeArrowheads="1" noChangeShapeType="1" noTextEdit="1"/>
              </p:cNvSpPr>
              <p:nvPr/>
            </p:nvSpPr>
            <p:spPr bwMode="auto">
              <a:xfrm>
                <a:off x="71438" y="754028"/>
                <a:ext cx="9144000" cy="6061933"/>
              </a:xfrm>
              <a:prstGeom prst="rect">
                <a:avLst/>
              </a:prstGeom>
              <a:blipFill>
                <a:blip r:embed="rId3"/>
                <a:stretch>
                  <a:fillRect l="-1067"/>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04A2047-C476-403B-9746-B8E1058FA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212" y="1302460"/>
            <a:ext cx="3329788" cy="601644"/>
          </a:xfrm>
          <a:prstGeom prst="rect">
            <a:avLst/>
          </a:prstGeom>
        </p:spPr>
      </p:pic>
      <p:pic>
        <p:nvPicPr>
          <p:cNvPr id="8" name="图片 7">
            <a:extLst>
              <a:ext uri="{FF2B5EF4-FFF2-40B4-BE49-F238E27FC236}">
                <a16:creationId xmlns:a16="http://schemas.microsoft.com/office/drawing/2014/main" id="{34E59C7A-5617-457E-9573-2CB6299855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367" y="3110108"/>
            <a:ext cx="4747265" cy="1354735"/>
          </a:xfrm>
          <a:prstGeom prst="rect">
            <a:avLst/>
          </a:prstGeom>
        </p:spPr>
      </p:pic>
    </p:spTree>
    <p:extLst>
      <p:ext uri="{BB962C8B-B14F-4D97-AF65-F5344CB8AC3E}">
        <p14:creationId xmlns:p14="http://schemas.microsoft.com/office/powerpoint/2010/main" val="120034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实验一</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754028"/>
            <a:ext cx="9144000" cy="6061933"/>
          </a:xfrm>
          <a:prstGeom prst="rect">
            <a:avLst/>
          </a:prstGeom>
          <a:noFill/>
          <a:ln>
            <a:noFill/>
          </a:ln>
          <a:extLs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zh-CN" altLang="en-US" sz="2400" b="0" dirty="0">
                <a:ea typeface="宋体" panose="02010600030101010101" pitchFamily="2" charset="-122"/>
              </a:rPr>
              <a:t>将本文方法</a:t>
            </a:r>
            <a:r>
              <a:rPr lang="en-US" altLang="zh-CN" sz="2400" b="0" dirty="0">
                <a:ea typeface="宋体" panose="02010600030101010101" pitchFamily="2" charset="-122"/>
              </a:rPr>
              <a:t>R-BERT</a:t>
            </a:r>
            <a:r>
              <a:rPr lang="zh-CN" altLang="en-US" sz="2400" b="0" dirty="0">
                <a:ea typeface="宋体" panose="02010600030101010101" pitchFamily="2" charset="-122"/>
              </a:rPr>
              <a:t>与</a:t>
            </a:r>
            <a:r>
              <a:rPr lang="en-US" altLang="zh-CN" sz="2400" b="0" dirty="0">
                <a:ea typeface="宋体" panose="02010600030101010101" pitchFamily="2" charset="-122"/>
              </a:rPr>
              <a:t>SemEval-2010 Task 8</a:t>
            </a:r>
            <a:r>
              <a:rPr lang="zh-CN" altLang="en-US" sz="2400" b="0" dirty="0">
                <a:ea typeface="宋体" panose="02010600030101010101" pitchFamily="2" charset="-122"/>
              </a:rPr>
              <a:t>数据集最近发布的多种方法结果进行对比，包括</a:t>
            </a:r>
            <a:r>
              <a:rPr lang="en-US" altLang="zh-CN" sz="2400" b="0" dirty="0">
                <a:ea typeface="宋体" panose="02010600030101010101" pitchFamily="2" charset="-122"/>
              </a:rPr>
              <a:t>SVM</a:t>
            </a:r>
            <a:r>
              <a:rPr lang="zh-CN" altLang="en-US" sz="2400" b="0" dirty="0">
                <a:ea typeface="宋体" panose="02010600030101010101" pitchFamily="2" charset="-122"/>
              </a:rPr>
              <a:t>、</a:t>
            </a:r>
            <a:r>
              <a:rPr lang="en-US" altLang="zh-CN" sz="2400" b="0" dirty="0">
                <a:ea typeface="宋体" panose="02010600030101010101" pitchFamily="2" charset="-122"/>
              </a:rPr>
              <a:t>RNN</a:t>
            </a:r>
            <a:r>
              <a:rPr lang="zh-CN" altLang="en-US" sz="2400" b="0" dirty="0">
                <a:ea typeface="宋体" panose="02010600030101010101" pitchFamily="2" charset="-122"/>
              </a:rPr>
              <a:t>、</a:t>
            </a:r>
            <a:r>
              <a:rPr lang="en-US" altLang="zh-CN" sz="2400" b="0" dirty="0">
                <a:ea typeface="宋体" panose="02010600030101010101" pitchFamily="2" charset="-122"/>
              </a:rPr>
              <a:t>MVRNN</a:t>
            </a:r>
            <a:r>
              <a:rPr lang="zh-CN" altLang="en-US" sz="2400" b="0" dirty="0">
                <a:ea typeface="宋体" panose="02010600030101010101" pitchFamily="2" charset="-122"/>
              </a:rPr>
              <a:t>、</a:t>
            </a:r>
            <a:r>
              <a:rPr lang="en-US" altLang="zh-CN" sz="2400" b="0" dirty="0" err="1">
                <a:ea typeface="宋体" panose="02010600030101010101" pitchFamily="2" charset="-122"/>
              </a:rPr>
              <a:t>CNN+softmax</a:t>
            </a:r>
            <a:r>
              <a:rPr lang="zh-CN" altLang="en-US" sz="2400" b="0" dirty="0">
                <a:ea typeface="宋体" panose="02010600030101010101" pitchFamily="2" charset="-122"/>
              </a:rPr>
              <a:t>、</a:t>
            </a:r>
            <a:r>
              <a:rPr lang="en-US" altLang="zh-CN" sz="2400" b="0" dirty="0">
                <a:ea typeface="宋体" panose="02010600030101010101" pitchFamily="2" charset="-122"/>
              </a:rPr>
              <a:t>FCM</a:t>
            </a:r>
            <a:r>
              <a:rPr lang="zh-CN" altLang="en-US" sz="2400" b="0" dirty="0">
                <a:ea typeface="宋体" panose="02010600030101010101" pitchFamily="2" charset="-122"/>
              </a:rPr>
              <a:t>、</a:t>
            </a:r>
            <a:r>
              <a:rPr lang="en-US" altLang="zh-CN" sz="2400" b="0" dirty="0">
                <a:ea typeface="宋体" panose="02010600030101010101" pitchFamily="2" charset="-122"/>
              </a:rPr>
              <a:t>CR-CNN</a:t>
            </a:r>
            <a:r>
              <a:rPr lang="zh-CN" altLang="en-US" sz="2400" b="0" dirty="0">
                <a:ea typeface="宋体" panose="02010600030101010101" pitchFamily="2" charset="-122"/>
              </a:rPr>
              <a:t>、</a:t>
            </a:r>
            <a:r>
              <a:rPr lang="en-US" altLang="zh-CN" sz="2400" b="0" dirty="0">
                <a:ea typeface="宋体" panose="02010600030101010101" pitchFamily="2" charset="-122"/>
              </a:rPr>
              <a:t>Attention-CNN</a:t>
            </a:r>
            <a:r>
              <a:rPr lang="zh-CN" altLang="en-US" sz="2400" b="0" dirty="0">
                <a:ea typeface="宋体" panose="02010600030101010101" pitchFamily="2" charset="-122"/>
              </a:rPr>
              <a:t>。</a:t>
            </a:r>
            <a:endParaRPr lang="en-US" altLang="zh-CN" sz="2400" b="0" dirty="0">
              <a:ea typeface="宋体" panose="02010600030101010101" pitchFamily="2" charset="-122"/>
            </a:endParaRPr>
          </a:p>
          <a:p>
            <a:pPr marL="0" lvl="0" indent="0">
              <a:lnSpc>
                <a:spcPct val="150000"/>
              </a:lnSpc>
              <a:buNone/>
            </a:pPr>
            <a:r>
              <a:rPr lang="en-US" altLang="zh-CN" sz="2400" b="0" dirty="0">
                <a:ea typeface="宋体" panose="02010600030101010101" pitchFamily="2" charset="-122"/>
              </a:rPr>
              <a:t>  </a:t>
            </a:r>
            <a:endParaRPr lang="en-US" altLang="zh-CN" sz="2400" b="0" dirty="0">
              <a:effectLst/>
              <a:ea typeface="宋体" panose="02010600030101010101" pitchFamily="2" charset="-122"/>
            </a:endParaRPr>
          </a:p>
        </p:txBody>
      </p:sp>
      <p:pic>
        <p:nvPicPr>
          <p:cNvPr id="4" name="图片 3">
            <a:extLst>
              <a:ext uri="{FF2B5EF4-FFF2-40B4-BE49-F238E27FC236}">
                <a16:creationId xmlns:a16="http://schemas.microsoft.com/office/drawing/2014/main" id="{EEA8522D-96D9-4016-B71F-8921CE9C0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685" y="2489547"/>
            <a:ext cx="2774323" cy="4281189"/>
          </a:xfrm>
          <a:prstGeom prst="rect">
            <a:avLst/>
          </a:prstGeom>
        </p:spPr>
      </p:pic>
    </p:spTree>
    <p:extLst>
      <p:ext uri="{BB962C8B-B14F-4D97-AF65-F5344CB8AC3E}">
        <p14:creationId xmlns:p14="http://schemas.microsoft.com/office/powerpoint/2010/main" val="332828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实验二</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754028"/>
            <a:ext cx="9144000" cy="6061933"/>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zh-CN" altLang="en-US" sz="2400" b="0" dirty="0">
                <a:ea typeface="宋体" panose="02010600030101010101" pitchFamily="2" charset="-122"/>
              </a:rPr>
              <a:t>测试模型的组件对整个模型性能的影响</a:t>
            </a:r>
            <a:endParaRPr lang="en-US" altLang="zh-CN" sz="2400" b="0" dirty="0">
              <a:ea typeface="宋体" panose="02010600030101010101" pitchFamily="2" charset="-122"/>
            </a:endParaRPr>
          </a:p>
          <a:p>
            <a:pPr marL="0" lvl="0" indent="0">
              <a:lnSpc>
                <a:spcPct val="150000"/>
              </a:lnSpc>
              <a:buNone/>
            </a:pPr>
            <a:r>
              <a:rPr lang="en-US" altLang="zh-CN" sz="2400" b="0" dirty="0">
                <a:ea typeface="宋体" panose="02010600030101010101" pitchFamily="2" charset="-122"/>
              </a:rPr>
              <a:t>1.</a:t>
            </a:r>
            <a:r>
              <a:rPr lang="zh-CN" altLang="en-US" sz="2400" b="0" dirty="0">
                <a:ea typeface="宋体" panose="02010600030101010101" pitchFamily="2" charset="-122"/>
              </a:rPr>
              <a:t>丢弃两个实体周围特殊的令牌符号（＄，</a:t>
            </a:r>
            <a:r>
              <a:rPr lang="en-US" altLang="zh-CN" sz="2400" b="0" dirty="0">
                <a:ea typeface="宋体" panose="02010600030101010101" pitchFamily="2" charset="-122"/>
              </a:rPr>
              <a:t>#</a:t>
            </a:r>
            <a:r>
              <a:rPr lang="zh-CN" altLang="en-US" sz="2400" b="0" dirty="0">
                <a:ea typeface="宋体" panose="02010600030101010101" pitchFamily="2" charset="-122"/>
              </a:rPr>
              <a:t>），并且放弃两个实体的隐藏向量输出（</a:t>
            </a:r>
            <a:r>
              <a:rPr lang="en-US" altLang="zh-CN" sz="2400" b="0" dirty="0">
                <a:ea typeface="宋体" panose="02010600030101010101" pitchFamily="2" charset="-122"/>
              </a:rPr>
              <a:t>BERT-NO-SEP-NO-ENT</a:t>
            </a:r>
            <a:r>
              <a:rPr lang="zh-CN" altLang="en-US" sz="2400" b="0" dirty="0">
                <a:ea typeface="宋体" panose="02010600030101010101" pitchFamily="2" charset="-122"/>
              </a:rPr>
              <a:t>）；</a:t>
            </a:r>
            <a:endParaRPr lang="en-US" altLang="zh-CN" sz="2400" b="0" dirty="0">
              <a:ea typeface="宋体" panose="02010600030101010101" pitchFamily="2" charset="-122"/>
            </a:endParaRPr>
          </a:p>
          <a:p>
            <a:pPr marL="0" lvl="0" indent="0">
              <a:lnSpc>
                <a:spcPct val="150000"/>
              </a:lnSpc>
              <a:buNone/>
            </a:pPr>
            <a:r>
              <a:rPr lang="en-US" altLang="zh-CN" sz="2400" b="0" dirty="0">
                <a:ea typeface="宋体" panose="02010600030101010101" pitchFamily="2" charset="-122"/>
              </a:rPr>
              <a:t>2.</a:t>
            </a:r>
            <a:r>
              <a:rPr lang="zh-CN" altLang="en-US" sz="2400" b="0" dirty="0">
                <a:ea typeface="宋体" panose="02010600030101010101" pitchFamily="2" charset="-122"/>
              </a:rPr>
              <a:t>丢弃两个实体周围特殊的令牌符号（＄，</a:t>
            </a:r>
            <a:r>
              <a:rPr lang="en-US" altLang="zh-CN" sz="2400" b="0" dirty="0">
                <a:ea typeface="宋体" panose="02010600030101010101" pitchFamily="2" charset="-122"/>
              </a:rPr>
              <a:t>#</a:t>
            </a:r>
            <a:r>
              <a:rPr lang="zh-CN" altLang="en-US" sz="2400" b="0" dirty="0">
                <a:ea typeface="宋体" panose="02010600030101010101" pitchFamily="2" charset="-122"/>
              </a:rPr>
              <a:t>），但是保留两个实体的隐藏向量输出（</a:t>
            </a:r>
            <a:r>
              <a:rPr lang="en-US" altLang="zh-CN" sz="2400" b="0" dirty="0">
                <a:ea typeface="宋体" panose="02010600030101010101" pitchFamily="2" charset="-122"/>
              </a:rPr>
              <a:t>BERT-NO-SEP</a:t>
            </a:r>
            <a:r>
              <a:rPr lang="zh-CN" altLang="en-US" sz="2400" b="0" dirty="0">
                <a:ea typeface="宋体" panose="02010600030101010101" pitchFamily="2" charset="-122"/>
              </a:rPr>
              <a:t>）；</a:t>
            </a:r>
            <a:endParaRPr lang="en-US" altLang="zh-CN" sz="2400" b="0" dirty="0">
              <a:ea typeface="宋体" panose="02010600030101010101" pitchFamily="2" charset="-122"/>
            </a:endParaRPr>
          </a:p>
          <a:p>
            <a:pPr marL="0" lvl="0" indent="0">
              <a:lnSpc>
                <a:spcPct val="150000"/>
              </a:lnSpc>
              <a:buNone/>
            </a:pPr>
            <a:r>
              <a:rPr lang="en-US" altLang="zh-CN" sz="2400" b="0" dirty="0">
                <a:effectLst/>
                <a:ea typeface="宋体" panose="02010600030101010101" pitchFamily="2" charset="-122"/>
              </a:rPr>
              <a:t>3.</a:t>
            </a:r>
            <a:r>
              <a:rPr lang="zh-CN" altLang="en-US" sz="2400" b="0" dirty="0">
                <a:effectLst/>
                <a:ea typeface="宋体" panose="02010600030101010101" pitchFamily="2" charset="-122"/>
              </a:rPr>
              <a:t>丢弃两个实体的隐藏向量表示，但是保留特殊标记（</a:t>
            </a:r>
            <a:r>
              <a:rPr lang="en-US" altLang="zh-CN" sz="2400" b="0" dirty="0">
                <a:effectLst/>
                <a:ea typeface="宋体" panose="02010600030101010101" pitchFamily="2" charset="-122"/>
              </a:rPr>
              <a:t>BERT-NO-ENT</a:t>
            </a:r>
            <a:r>
              <a:rPr lang="zh-CN" altLang="en-US" sz="2400" b="0" dirty="0">
                <a:effectLst/>
                <a:ea typeface="宋体" panose="02010600030101010101" pitchFamily="2" charset="-122"/>
              </a:rPr>
              <a:t>）；</a:t>
            </a:r>
            <a:endParaRPr lang="en-US" altLang="zh-CN" sz="2400" b="0" dirty="0">
              <a:effectLst/>
              <a:ea typeface="宋体" panose="02010600030101010101" pitchFamily="2" charset="-122"/>
            </a:endParaRPr>
          </a:p>
        </p:txBody>
      </p:sp>
      <p:pic>
        <p:nvPicPr>
          <p:cNvPr id="5" name="图片 4">
            <a:extLst>
              <a:ext uri="{FF2B5EF4-FFF2-40B4-BE49-F238E27FC236}">
                <a16:creationId xmlns:a16="http://schemas.microsoft.com/office/drawing/2014/main" id="{E0C61216-F3FB-4722-A7F3-50932E6E4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858" y="4616935"/>
            <a:ext cx="4274117" cy="1869926"/>
          </a:xfrm>
          <a:prstGeom prst="rect">
            <a:avLst/>
          </a:prstGeom>
        </p:spPr>
      </p:pic>
    </p:spTree>
    <p:extLst>
      <p:ext uri="{BB962C8B-B14F-4D97-AF65-F5344CB8AC3E}">
        <p14:creationId xmlns:p14="http://schemas.microsoft.com/office/powerpoint/2010/main" val="285900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结论</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0" y="882104"/>
            <a:ext cx="9026262" cy="641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1.</a:t>
            </a:r>
            <a:r>
              <a:rPr kumimoji="1" lang="zh-CN" altLang="en-US" sz="2400" b="0" kern="0" dirty="0">
                <a:solidFill>
                  <a:srgbClr val="292929"/>
                </a:solidFill>
                <a:latin typeface="宋体" panose="02010600030101010101" pitchFamily="2" charset="-122"/>
                <a:ea typeface="宋体" panose="02010600030101010101" pitchFamily="2" charset="-122"/>
              </a:rPr>
              <a:t>本文提出了一种通过实体信息来丰富预训练模型</a:t>
            </a:r>
            <a:r>
              <a:rPr kumimoji="1" lang="en-US" altLang="zh-CN" sz="2400" b="0" kern="0" dirty="0">
                <a:solidFill>
                  <a:srgbClr val="292929"/>
                </a:solidFill>
                <a:latin typeface="宋体" panose="02010600030101010101" pitchFamily="2" charset="-122"/>
                <a:ea typeface="宋体" panose="02010600030101010101" pitchFamily="2" charset="-122"/>
              </a:rPr>
              <a:t>BERT</a:t>
            </a:r>
            <a:r>
              <a:rPr kumimoji="1" lang="zh-CN" altLang="en-US" sz="2400" b="0" kern="0" dirty="0">
                <a:solidFill>
                  <a:srgbClr val="292929"/>
                </a:solidFill>
                <a:latin typeface="宋体" panose="02010600030101010101" pitchFamily="2" charset="-122"/>
                <a:ea typeface="宋体" panose="02010600030101010101" pitchFamily="2" charset="-122"/>
              </a:rPr>
              <a:t>的关系分类方法；</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2.</a:t>
            </a:r>
            <a:r>
              <a:rPr kumimoji="1" lang="zh-CN" altLang="en-US" sz="2400" b="0" kern="0" dirty="0">
                <a:solidFill>
                  <a:srgbClr val="292929"/>
                </a:solidFill>
                <a:latin typeface="宋体" panose="02010600030101010101" pitchFamily="2" charset="-122"/>
                <a:ea typeface="宋体" panose="02010600030101010101" pitchFamily="2" charset="-122"/>
              </a:rPr>
              <a:t>为每个目标实体对添加特殊的标记，并利用句子向量和目标实体表示进行分类；</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3.</a:t>
            </a:r>
            <a:r>
              <a:rPr kumimoji="1" lang="zh-CN" altLang="en-US" sz="2400" b="0" kern="0" dirty="0">
                <a:solidFill>
                  <a:srgbClr val="292929"/>
                </a:solidFill>
                <a:latin typeface="宋体" panose="02010600030101010101" pitchFamily="2" charset="-122"/>
                <a:ea typeface="宋体" panose="02010600030101010101" pitchFamily="2" charset="-122"/>
              </a:rPr>
              <a:t>在</a:t>
            </a:r>
            <a:r>
              <a:rPr kumimoji="1" lang="en-US" altLang="zh-CN" sz="2400" b="0" kern="0" dirty="0">
                <a:solidFill>
                  <a:srgbClr val="292929"/>
                </a:solidFill>
                <a:latin typeface="宋体" panose="02010600030101010101" pitchFamily="2" charset="-122"/>
                <a:ea typeface="宋体" panose="02010600030101010101" pitchFamily="2" charset="-122"/>
              </a:rPr>
              <a:t>SenEval-2010</a:t>
            </a:r>
            <a:r>
              <a:rPr kumimoji="1" lang="zh-CN" altLang="en-US" sz="2400" b="0" kern="0" dirty="0">
                <a:solidFill>
                  <a:srgbClr val="292929"/>
                </a:solidFill>
                <a:latin typeface="宋体" panose="02010600030101010101" pitchFamily="2" charset="-122"/>
                <a:ea typeface="宋体" panose="02010600030101010101" pitchFamily="2" charset="-122"/>
              </a:rPr>
              <a:t>基准数据集上进行实验，取得的结果显著优于最前沿的方法，一个可能的未来工作是将该模型扩展到远程监督。</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8188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进度</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0" y="882104"/>
            <a:ext cx="9026262"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1.</a:t>
            </a:r>
            <a:r>
              <a:rPr kumimoji="1" lang="zh-CN" altLang="en-US" sz="2400" b="0" kern="0" dirty="0">
                <a:solidFill>
                  <a:srgbClr val="292929"/>
                </a:solidFill>
                <a:latin typeface="宋体" panose="02010600030101010101" pitchFamily="2" charset="-122"/>
                <a:ea typeface="宋体" panose="02010600030101010101" pitchFamily="2" charset="-122"/>
              </a:rPr>
              <a:t>项目进度</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  </a:t>
            </a:r>
            <a:r>
              <a:rPr kumimoji="1" lang="zh-CN" altLang="en-US" sz="2400" b="0" kern="0" dirty="0">
                <a:solidFill>
                  <a:srgbClr val="292929"/>
                </a:solidFill>
                <a:latin typeface="宋体" panose="02010600030101010101" pitchFamily="2" charset="-122"/>
                <a:ea typeface="宋体" panose="02010600030101010101" pitchFamily="2" charset="-122"/>
              </a:rPr>
              <a:t>初步实现根据任免表更新数据库的功能；</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  </a:t>
            </a:r>
            <a:r>
              <a:rPr kumimoji="1" lang="zh-CN" altLang="en-US" sz="2400" b="0" kern="0" dirty="0">
                <a:solidFill>
                  <a:srgbClr val="292929"/>
                </a:solidFill>
                <a:latin typeface="宋体" panose="02010600030101010101" pitchFamily="2" charset="-122"/>
                <a:ea typeface="宋体" panose="02010600030101010101" pitchFamily="2" charset="-122"/>
              </a:rPr>
              <a:t>问题：无法根据</a:t>
            </a:r>
            <a:r>
              <a:rPr kumimoji="1" lang="en-US" altLang="zh-CN" sz="2400" b="0" kern="0" dirty="0">
                <a:solidFill>
                  <a:srgbClr val="292929"/>
                </a:solidFill>
                <a:latin typeface="宋体" panose="02010600030101010101" pitchFamily="2" charset="-122"/>
                <a:ea typeface="宋体" panose="02010600030101010101" pitchFamily="2" charset="-122"/>
              </a:rPr>
              <a:t>duty</a:t>
            </a:r>
            <a:r>
              <a:rPr kumimoji="1" lang="zh-CN" altLang="en-US" sz="2400" b="0" kern="0" dirty="0">
                <a:solidFill>
                  <a:srgbClr val="292929"/>
                </a:solidFill>
                <a:latin typeface="宋体" panose="02010600030101010101" pitchFamily="2" charset="-122"/>
                <a:ea typeface="宋体" panose="02010600030101010101" pitchFamily="2" charset="-122"/>
              </a:rPr>
              <a:t>获取到相应的</a:t>
            </a:r>
            <a:r>
              <a:rPr kumimoji="1" lang="en-US" altLang="zh-CN" sz="2400" b="0" kern="0" dirty="0">
                <a:solidFill>
                  <a:srgbClr val="292929"/>
                </a:solidFill>
                <a:latin typeface="宋体" panose="02010600030101010101" pitchFamily="2" charset="-122"/>
                <a:ea typeface="宋体" panose="02010600030101010101" pitchFamily="2" charset="-122"/>
              </a:rPr>
              <a:t>department</a:t>
            </a:r>
            <a:r>
              <a:rPr kumimoji="1" lang="zh-CN" altLang="en-US" sz="2400" b="0" kern="0" dirty="0">
                <a:solidFill>
                  <a:srgbClr val="292929"/>
                </a:solidFill>
                <a:latin typeface="宋体" panose="02010600030101010101" pitchFamily="2" charset="-122"/>
                <a:ea typeface="宋体" panose="02010600030101010101" pitchFamily="2" charset="-122"/>
              </a:rPr>
              <a:t>；</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        </a:t>
            </a:r>
            <a:r>
              <a:rPr kumimoji="1" lang="zh-CN" altLang="en-US" sz="2400" b="0" kern="0" dirty="0">
                <a:solidFill>
                  <a:srgbClr val="292929"/>
                </a:solidFill>
                <a:latin typeface="宋体" panose="02010600030101010101" pitchFamily="2" charset="-122"/>
                <a:ea typeface="宋体" panose="02010600030101010101" pitchFamily="2" charset="-122"/>
              </a:rPr>
              <a:t>表格填写不规范；</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        </a:t>
            </a:r>
          </a:p>
          <a:p>
            <a:pPr marL="0" lvl="0" indent="0">
              <a:lnSpc>
                <a:spcPct val="150000"/>
              </a:lnSpc>
              <a:buNone/>
              <a:defRPr/>
            </a:pP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2.</a:t>
            </a:r>
            <a:r>
              <a:rPr kumimoji="1" lang="zh-CN" altLang="en-US" sz="2400" b="0" kern="0" dirty="0">
                <a:solidFill>
                  <a:srgbClr val="292929"/>
                </a:solidFill>
                <a:latin typeface="宋体" panose="02010600030101010101" pitchFamily="2" charset="-122"/>
                <a:ea typeface="宋体" panose="02010600030101010101" pitchFamily="2" charset="-122"/>
              </a:rPr>
              <a:t>论文进度</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7132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2" name="矩形 1">
            <a:extLst>
              <a:ext uri="{FF2B5EF4-FFF2-40B4-BE49-F238E27FC236}">
                <a16:creationId xmlns:a16="http://schemas.microsoft.com/office/drawing/2014/main" id="{0B66215B-C0B2-4C05-AB3B-F18BFCDB2707}"/>
              </a:ext>
            </a:extLst>
          </p:cNvPr>
          <p:cNvSpPr/>
          <p:nvPr/>
        </p:nvSpPr>
        <p:spPr>
          <a:xfrm>
            <a:off x="645459" y="1310658"/>
            <a:ext cx="7670202" cy="1754326"/>
          </a:xfrm>
          <a:prstGeom prst="rect">
            <a:avLst/>
          </a:prstGeom>
        </p:spPr>
        <p:txBody>
          <a:bodyPr wrap="square">
            <a:spAutoFit/>
          </a:bodyPr>
          <a:lstStyle/>
          <a:p>
            <a:pPr algn="ctr"/>
            <a:r>
              <a:rPr lang="en-US" altLang="zh-CN" sz="3600" b="0" i="0" u="none" strike="noStrike" baseline="0" dirty="0">
                <a:latin typeface="Times New Roman" panose="02020603050405020304" pitchFamily="18" charset="0"/>
                <a:cs typeface="Times New Roman" panose="02020603050405020304" pitchFamily="18" charset="0"/>
              </a:rPr>
              <a:t>Enriching Pre-trained Language Model with Entity Information for</a:t>
            </a:r>
          </a:p>
          <a:p>
            <a:pPr algn="ctr"/>
            <a:r>
              <a:rPr lang="en-US" altLang="zh-CN" sz="3600" b="0" i="0" u="none" strike="noStrike" baseline="0" dirty="0">
                <a:latin typeface="Times New Roman" panose="02020603050405020304" pitchFamily="18" charset="0"/>
                <a:cs typeface="Times New Roman" panose="02020603050405020304" pitchFamily="18" charset="0"/>
              </a:rPr>
              <a:t>Relation Classification</a:t>
            </a:r>
            <a:endParaRPr lang="zh-CN" altLang="en-US" sz="36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F085FCD-9481-4FEC-A3A0-BCA6A520AA66}"/>
              </a:ext>
            </a:extLst>
          </p:cNvPr>
          <p:cNvSpPr/>
          <p:nvPr/>
        </p:nvSpPr>
        <p:spPr>
          <a:xfrm>
            <a:off x="1021977" y="3774510"/>
            <a:ext cx="7100046" cy="461665"/>
          </a:xfrm>
          <a:prstGeom prst="rect">
            <a:avLst/>
          </a:prstGeom>
        </p:spPr>
        <p:txBody>
          <a:bodyPr wrap="square">
            <a:spAutoFit/>
          </a:bodyPr>
          <a:lstStyle/>
          <a:p>
            <a:pPr algn="ctr"/>
            <a:r>
              <a:rPr lang="en-US" altLang="zh-CN" sz="2400" b="0" i="0" u="none" strike="noStrike" baseline="0" dirty="0" err="1">
                <a:latin typeface="Times New Roman" panose="02020603050405020304" pitchFamily="18" charset="0"/>
                <a:cs typeface="Times New Roman" panose="02020603050405020304" pitchFamily="18" charset="0"/>
              </a:rPr>
              <a:t>Shanchan</a:t>
            </a:r>
            <a:r>
              <a:rPr lang="en-US" altLang="zh-CN" sz="2400" b="0" i="0" u="none" strike="noStrike" baseline="0" dirty="0">
                <a:latin typeface="Times New Roman" panose="02020603050405020304" pitchFamily="18" charset="0"/>
                <a:cs typeface="Times New Roman" panose="02020603050405020304" pitchFamily="18" charset="0"/>
              </a:rPr>
              <a:t> Wu, </a:t>
            </a:r>
            <a:r>
              <a:rPr lang="en-US" altLang="zh-CN" sz="2400" b="0" i="0" u="none" strike="noStrike" baseline="0" dirty="0" err="1">
                <a:latin typeface="Times New Roman" panose="02020603050405020304" pitchFamily="18" charset="0"/>
                <a:cs typeface="Times New Roman" panose="02020603050405020304" pitchFamily="18" charset="0"/>
              </a:rPr>
              <a:t>Yifan</a:t>
            </a:r>
            <a:r>
              <a:rPr lang="en-US" altLang="zh-CN" sz="2400" b="0" i="0" u="none" strike="noStrike" baseline="0" dirty="0">
                <a:latin typeface="Times New Roman" panose="02020603050405020304" pitchFamily="18" charset="0"/>
                <a:cs typeface="Times New Roman" panose="02020603050405020304" pitchFamily="18" charset="0"/>
              </a:rPr>
              <a:t> He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5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背景</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940084"/>
            <a:ext cx="8869678" cy="5300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en-US" altLang="zh-CN" sz="2400" b="0" dirty="0">
                <a:effectLst/>
                <a:latin typeface="宋体" panose="02010600030101010101" pitchFamily="2" charset="-122"/>
                <a:ea typeface="宋体" panose="02010600030101010101" pitchFamily="2" charset="-122"/>
              </a:rPr>
              <a:t>1.</a:t>
            </a:r>
            <a:r>
              <a:rPr lang="zh-CN" altLang="en-US" sz="2400" b="0" dirty="0">
                <a:effectLst/>
                <a:latin typeface="宋体" panose="02010600030101010101" pitchFamily="2" charset="-122"/>
                <a:ea typeface="宋体" panose="02010600030101010101" pitchFamily="2" charset="-122"/>
              </a:rPr>
              <a:t>目前，深度神经网络</a:t>
            </a:r>
            <a:r>
              <a:rPr lang="zh-CN" altLang="en-US" sz="2400" b="0" dirty="0">
                <a:latin typeface="宋体" panose="02010600030101010101" pitchFamily="2" charset="-122"/>
                <a:ea typeface="宋体" panose="02010600030101010101" pitchFamily="2" charset="-122"/>
              </a:rPr>
              <a:t>已经广泛应用在关系分类任务中。其中，通常会使用一些来自词法资源的特征方法来解决，比如</a:t>
            </a:r>
            <a:r>
              <a:rPr lang="en-US" altLang="zh-CN" sz="2400" b="0" dirty="0">
                <a:latin typeface="宋体" panose="02010600030101010101" pitchFamily="2" charset="-122"/>
                <a:ea typeface="宋体" panose="02010600030101010101" pitchFamily="2" charset="-122"/>
              </a:rPr>
              <a:t>Word-Net</a:t>
            </a:r>
            <a:r>
              <a:rPr lang="zh-CN" altLang="en-US" sz="2400" b="0" dirty="0">
                <a:latin typeface="宋体" panose="02010600030101010101" pitchFamily="2" charset="-122"/>
                <a:ea typeface="宋体" panose="02010600030101010101" pitchFamily="2" charset="-122"/>
              </a:rPr>
              <a:t>或</a:t>
            </a:r>
            <a:r>
              <a:rPr lang="en-US" altLang="zh-CN" sz="2400" b="0" dirty="0">
                <a:latin typeface="宋体" panose="02010600030101010101" pitchFamily="2" charset="-122"/>
                <a:ea typeface="宋体" panose="02010600030101010101" pitchFamily="2" charset="-122"/>
              </a:rPr>
              <a:t>NLP</a:t>
            </a:r>
            <a:r>
              <a:rPr lang="zh-CN" altLang="en-US" sz="2400" b="0" dirty="0">
                <a:latin typeface="宋体" panose="02010600030101010101" pitchFamily="2" charset="-122"/>
                <a:ea typeface="宋体" panose="02010600030101010101" pitchFamily="2" charset="-122"/>
              </a:rPr>
              <a:t>工具；</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pPr>
            <a:r>
              <a:rPr lang="en-US" altLang="zh-CN" sz="2400" b="0" dirty="0">
                <a:effectLst/>
                <a:latin typeface="宋体" panose="02010600030101010101" pitchFamily="2" charset="-122"/>
                <a:ea typeface="宋体" panose="02010600030101010101" pitchFamily="2" charset="-122"/>
              </a:rPr>
              <a:t>2.</a:t>
            </a:r>
            <a:r>
              <a:rPr lang="zh-CN" altLang="en-US" sz="2400" b="0" dirty="0">
                <a:effectLst/>
                <a:latin typeface="宋体" panose="02010600030101010101" pitchFamily="2" charset="-122"/>
                <a:ea typeface="宋体" panose="02010600030101010101" pitchFamily="2" charset="-122"/>
              </a:rPr>
              <a:t>实验证明，预训练语言模型对自然语言处理任务的改进效果卓著。其中，</a:t>
            </a:r>
            <a:r>
              <a:rPr lang="en-US" altLang="zh-CN" sz="2400" b="0" dirty="0">
                <a:effectLst/>
                <a:latin typeface="宋体" panose="02010600030101010101" pitchFamily="2" charset="-122"/>
                <a:ea typeface="宋体" panose="02010600030101010101" pitchFamily="2" charset="-122"/>
              </a:rPr>
              <a:t>BERT</a:t>
            </a:r>
            <a:r>
              <a:rPr lang="zh-CN" altLang="en-US" sz="2400" b="0" dirty="0">
                <a:effectLst/>
                <a:latin typeface="宋体" panose="02010600030101010101" pitchFamily="2" charset="-122"/>
                <a:ea typeface="宋体" panose="02010600030101010101" pitchFamily="2" charset="-122"/>
              </a:rPr>
              <a:t>模型已经应用于多个自然语言处理任务并在</a:t>
            </a:r>
            <a:r>
              <a:rPr lang="en-US" altLang="zh-CN" sz="2400" b="0" dirty="0">
                <a:effectLst/>
                <a:latin typeface="宋体" panose="02010600030101010101" pitchFamily="2" charset="-122"/>
                <a:ea typeface="宋体" panose="02010600030101010101" pitchFamily="2" charset="-122"/>
              </a:rPr>
              <a:t>11</a:t>
            </a:r>
            <a:r>
              <a:rPr lang="zh-CN" altLang="en-US" sz="2400" b="0" dirty="0">
                <a:effectLst/>
                <a:latin typeface="宋体" panose="02010600030101010101" pitchFamily="2" charset="-122"/>
                <a:ea typeface="宋体" panose="02010600030101010101" pitchFamily="2" charset="-122"/>
              </a:rPr>
              <a:t>个任务中取得了最先进的水平；</a:t>
            </a:r>
            <a:endParaRPr lang="en-US" altLang="zh-CN" sz="2400" b="0" dirty="0">
              <a:effectLst/>
              <a:latin typeface="宋体" panose="02010600030101010101" pitchFamily="2" charset="-122"/>
              <a:ea typeface="宋体" panose="02010600030101010101" pitchFamily="2" charset="-122"/>
            </a:endParaRPr>
          </a:p>
          <a:p>
            <a:pPr marL="0" lvl="0" indent="0">
              <a:lnSpc>
                <a:spcPct val="150000"/>
              </a:lnSpc>
              <a:buNone/>
            </a:pPr>
            <a:r>
              <a:rPr lang="en-US" altLang="zh-CN" sz="2400" b="0" dirty="0">
                <a:latin typeface="宋体" panose="02010600030101010101" pitchFamily="2" charset="-122"/>
                <a:ea typeface="宋体" panose="02010600030101010101" pitchFamily="2" charset="-122"/>
              </a:rPr>
              <a:t>3.</a:t>
            </a:r>
            <a:r>
              <a:rPr lang="zh-CN" altLang="en-US" sz="2400" b="0" dirty="0">
                <a:latin typeface="宋体" panose="02010600030101010101" pitchFamily="2" charset="-122"/>
                <a:ea typeface="宋体" panose="02010600030101010101" pitchFamily="2" charset="-122"/>
              </a:rPr>
              <a:t>关系分类不仅依赖于整个句子的信息，还依赖特定目标实体的信息。在此之前，</a:t>
            </a:r>
            <a:r>
              <a:rPr lang="en-US" altLang="zh-CN" sz="2400" b="0" dirty="0">
                <a:latin typeface="宋体" panose="02010600030101010101" pitchFamily="2" charset="-122"/>
                <a:ea typeface="宋体" panose="02010600030101010101" pitchFamily="2" charset="-122"/>
              </a:rPr>
              <a:t>BERT</a:t>
            </a:r>
            <a:r>
              <a:rPr lang="zh-CN" altLang="en-US" sz="2400" b="0" dirty="0">
                <a:latin typeface="宋体" panose="02010600030101010101" pitchFamily="2" charset="-122"/>
                <a:ea typeface="宋体" panose="02010600030101010101" pitchFamily="2" charset="-122"/>
              </a:rPr>
              <a:t>模型并没有应用到关系分类任务中。因此，本文采用此模型展开实验。</a:t>
            </a:r>
            <a:endParaRPr lang="en-US" altLang="zh-CN" sz="2400" b="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02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相关工作</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96066"/>
            <a:ext cx="9144000" cy="6061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en-US" altLang="zh-CN" sz="2400" b="0" dirty="0">
                <a:effectLst/>
                <a:ea typeface="宋体" panose="02010600030101010101" pitchFamily="2" charset="-122"/>
              </a:rPr>
              <a:t>1.MVRNN</a:t>
            </a:r>
            <a:r>
              <a:rPr lang="zh-CN" altLang="en-US" sz="2400" b="0" dirty="0">
                <a:ea typeface="宋体" panose="02010600030101010101" pitchFamily="2" charset="-122"/>
              </a:rPr>
              <a:t>将递归神经网络应用于关系分类。它们为解析树中的每个节点分配一个矩阵向量表示，并根据解析树的语法结构自底向上计算完整句子的表示；</a:t>
            </a:r>
            <a:endParaRPr lang="en-US" altLang="zh-CN" sz="2400" b="0" dirty="0">
              <a:ea typeface="宋体" panose="02010600030101010101" pitchFamily="2" charset="-122"/>
            </a:endParaRPr>
          </a:p>
          <a:p>
            <a:pPr marL="0" lvl="0" indent="0">
              <a:lnSpc>
                <a:spcPct val="150000"/>
              </a:lnSpc>
              <a:buNone/>
            </a:pPr>
            <a:r>
              <a:rPr lang="en-US" altLang="zh-CN" sz="2400" b="0" dirty="0">
                <a:effectLst/>
                <a:ea typeface="宋体" panose="02010600030101010101" pitchFamily="2" charset="-122"/>
              </a:rPr>
              <a:t>2.CNN</a:t>
            </a:r>
            <a:r>
              <a:rPr lang="zh-CN" altLang="en-US" sz="2400" b="0" dirty="0">
                <a:effectLst/>
                <a:ea typeface="宋体" panose="02010600030101010101" pitchFamily="2" charset="-122"/>
              </a:rPr>
              <a:t>模型是将单词嵌入和位置特征相结合作为输入，再和词汇特征连接成一个向量，送入</a:t>
            </a:r>
            <a:r>
              <a:rPr lang="en-US" altLang="zh-CN" sz="2400" b="0" dirty="0" err="1">
                <a:effectLst/>
                <a:ea typeface="宋体" panose="02010600030101010101" pitchFamily="2" charset="-122"/>
              </a:rPr>
              <a:t>softmax</a:t>
            </a:r>
            <a:r>
              <a:rPr lang="zh-CN" altLang="en-US" sz="2400" b="0" dirty="0">
                <a:effectLst/>
                <a:ea typeface="宋体" panose="02010600030101010101" pitchFamily="2" charset="-122"/>
              </a:rPr>
              <a:t>层进行预测。</a:t>
            </a:r>
            <a:endParaRPr lang="en-US" altLang="zh-CN" sz="2400" b="0" dirty="0">
              <a:effectLst/>
              <a:ea typeface="宋体" panose="02010600030101010101" pitchFamily="2" charset="-122"/>
            </a:endParaRPr>
          </a:p>
          <a:p>
            <a:pPr marL="0" lvl="0" indent="0">
              <a:lnSpc>
                <a:spcPct val="150000"/>
              </a:lnSpc>
              <a:buNone/>
            </a:pPr>
            <a:r>
              <a:rPr lang="en-US" altLang="zh-CN" sz="2400" b="0" dirty="0">
                <a:ea typeface="宋体" panose="02010600030101010101" pitchFamily="2" charset="-122"/>
              </a:rPr>
              <a:t>3.Wang</a:t>
            </a:r>
            <a:r>
              <a:rPr lang="zh-CN" altLang="en-US" sz="2400" b="0" dirty="0">
                <a:ea typeface="宋体" panose="02010600030101010101" pitchFamily="2" charset="-122"/>
              </a:rPr>
              <a:t>等人提出一种具有两级注意力机制的卷积神经网络体系结构，以捕获异构上下文中的模式，对关系进行分类。</a:t>
            </a:r>
            <a:endParaRPr lang="en-US" altLang="zh-CN" sz="2400" b="0" dirty="0">
              <a:ea typeface="宋体" panose="02010600030101010101" pitchFamily="2" charset="-122"/>
            </a:endParaRPr>
          </a:p>
          <a:p>
            <a:pPr marL="0" lvl="0" indent="0">
              <a:lnSpc>
                <a:spcPct val="150000"/>
              </a:lnSpc>
              <a:buNone/>
            </a:pPr>
            <a:r>
              <a:rPr lang="en-US" altLang="zh-CN" sz="2400" b="0" dirty="0">
                <a:effectLst/>
                <a:ea typeface="宋体" panose="02010600030101010101" pitchFamily="2" charset="-122"/>
              </a:rPr>
              <a:t>4.</a:t>
            </a:r>
            <a:r>
              <a:rPr lang="zh-CN" altLang="en-US" sz="2400" b="0" dirty="0">
                <a:effectLst/>
                <a:ea typeface="宋体" panose="02010600030101010101" pitchFamily="2" charset="-122"/>
              </a:rPr>
              <a:t>基于远程监督的关系分类和规则数据的关系分类区别在于前者可能包含有大量的噪声数据。本文主要研究无噪声标签的关系分类问题。</a:t>
            </a:r>
            <a:endParaRPr lang="en-US" altLang="zh-CN" sz="2400" b="0" dirty="0">
              <a:effectLst/>
              <a:ea typeface="宋体" panose="02010600030101010101" pitchFamily="2" charset="-122"/>
            </a:endParaRPr>
          </a:p>
        </p:txBody>
      </p:sp>
    </p:spTree>
    <p:extLst>
      <p:ext uri="{BB962C8B-B14F-4D97-AF65-F5344CB8AC3E}">
        <p14:creationId xmlns:p14="http://schemas.microsoft.com/office/powerpoint/2010/main" val="406398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BERT</a:t>
            </a: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693464"/>
            <a:ext cx="8869678" cy="6266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en-US" altLang="zh-CN" sz="2400" b="0" dirty="0">
                <a:effectLst/>
                <a:ea typeface="宋体" panose="02010600030101010101" pitchFamily="2" charset="-122"/>
              </a:rPr>
              <a:t>BERT</a:t>
            </a:r>
            <a:r>
              <a:rPr lang="zh-CN" altLang="en-US" sz="2400" b="0" dirty="0">
                <a:effectLst/>
                <a:ea typeface="宋体" panose="02010600030101010101" pitchFamily="2" charset="-122"/>
              </a:rPr>
              <a:t>模型框架有两个步骤：预训练和微调。</a:t>
            </a:r>
            <a:endParaRPr lang="en-US" altLang="zh-CN" sz="2400" b="0" dirty="0">
              <a:effectLst/>
              <a:ea typeface="宋体" panose="02010600030101010101" pitchFamily="2" charset="-122"/>
            </a:endParaRPr>
          </a:p>
          <a:p>
            <a:pPr marL="0" lvl="0" indent="0">
              <a:lnSpc>
                <a:spcPct val="150000"/>
              </a:lnSpc>
              <a:buNone/>
            </a:pPr>
            <a:endParaRPr lang="en-US" altLang="zh-CN" sz="2400" b="0" dirty="0">
              <a:effectLst/>
              <a:ea typeface="宋体" panose="02010600030101010101" pitchFamily="2" charset="-122"/>
            </a:endParaRPr>
          </a:p>
          <a:p>
            <a:pPr marL="0" lvl="0" indent="0">
              <a:lnSpc>
                <a:spcPct val="150000"/>
              </a:lnSpc>
              <a:buNone/>
            </a:pPr>
            <a:endParaRPr lang="en-US" altLang="zh-CN" sz="2400" b="0" dirty="0">
              <a:ea typeface="宋体" panose="02010600030101010101" pitchFamily="2" charset="-122"/>
            </a:endParaRPr>
          </a:p>
          <a:p>
            <a:pPr marL="0" lvl="0" indent="0">
              <a:lnSpc>
                <a:spcPct val="150000"/>
              </a:lnSpc>
              <a:buNone/>
            </a:pPr>
            <a:endParaRPr lang="en-US" altLang="zh-CN" sz="2400" b="0" dirty="0">
              <a:effectLst/>
              <a:ea typeface="宋体" panose="02010600030101010101" pitchFamily="2" charset="-122"/>
            </a:endParaRPr>
          </a:p>
          <a:p>
            <a:pPr marL="0" lvl="0" indent="0">
              <a:lnSpc>
                <a:spcPct val="150000"/>
              </a:lnSpc>
              <a:buNone/>
            </a:pPr>
            <a:endParaRPr lang="en-US" altLang="zh-CN" sz="2400" b="0" dirty="0">
              <a:ea typeface="宋体" panose="02010600030101010101" pitchFamily="2" charset="-122"/>
            </a:endParaRPr>
          </a:p>
          <a:p>
            <a:pPr marL="0" lvl="0" indent="0">
              <a:lnSpc>
                <a:spcPct val="150000"/>
              </a:lnSpc>
              <a:buNone/>
            </a:pPr>
            <a:endParaRPr lang="en-US" altLang="zh-CN" sz="2400" b="0" dirty="0">
              <a:effectLst/>
              <a:ea typeface="宋体" panose="02010600030101010101" pitchFamily="2" charset="-122"/>
            </a:endParaRPr>
          </a:p>
          <a:p>
            <a:pPr marL="0" lvl="0" indent="0">
              <a:lnSpc>
                <a:spcPct val="150000"/>
              </a:lnSpc>
              <a:buNone/>
            </a:pPr>
            <a:endParaRPr lang="en-US" altLang="zh-CN" sz="2400" b="0" dirty="0">
              <a:ea typeface="宋体" panose="02010600030101010101" pitchFamily="2" charset="-122"/>
            </a:endParaRPr>
          </a:p>
          <a:p>
            <a:pPr marL="0" lvl="0" indent="0">
              <a:lnSpc>
                <a:spcPct val="150000"/>
              </a:lnSpc>
              <a:buNone/>
            </a:pPr>
            <a:r>
              <a:rPr lang="en-US" altLang="zh-CN" sz="2400" b="0" dirty="0">
                <a:effectLst/>
                <a:ea typeface="宋体" panose="02010600030101010101" pitchFamily="2" charset="-122"/>
              </a:rPr>
              <a:t>  BERT</a:t>
            </a:r>
            <a:r>
              <a:rPr lang="zh-CN" altLang="en-US" sz="2400" b="0" dirty="0">
                <a:effectLst/>
                <a:ea typeface="宋体" panose="02010600030101010101" pitchFamily="2" charset="-122"/>
              </a:rPr>
              <a:t>模型架构是一个多层双向</a:t>
            </a:r>
            <a:r>
              <a:rPr lang="en-US" altLang="zh-CN" sz="2400" b="0" dirty="0">
                <a:effectLst/>
                <a:ea typeface="宋体" panose="02010600030101010101" pitchFamily="2" charset="-122"/>
              </a:rPr>
              <a:t>Transformer</a:t>
            </a:r>
            <a:r>
              <a:rPr lang="zh-CN" altLang="en-US" sz="2400" b="0" dirty="0">
                <a:effectLst/>
                <a:ea typeface="宋体" panose="02010600030101010101" pitchFamily="2" charset="-122"/>
              </a:rPr>
              <a:t>编码器，而</a:t>
            </a:r>
            <a:r>
              <a:rPr lang="en-US" altLang="zh-CN" sz="2400" b="0" dirty="0">
                <a:effectLst/>
                <a:ea typeface="宋体" panose="02010600030101010101" pitchFamily="2" charset="-122"/>
              </a:rPr>
              <a:t>GPT Transformer</a:t>
            </a:r>
            <a:r>
              <a:rPr lang="zh-CN" altLang="en-US" sz="2400" b="0" dirty="0">
                <a:effectLst/>
                <a:ea typeface="宋体" panose="02010600030101010101" pitchFamily="2" charset="-122"/>
              </a:rPr>
              <a:t>使用的是受限的自注意力机制，每个令牌只能关注左侧的上下文。</a:t>
            </a:r>
            <a:endParaRPr lang="en-US" altLang="zh-CN" sz="2400" b="0" dirty="0">
              <a:effectLst/>
              <a:ea typeface="宋体" panose="02010600030101010101" pitchFamily="2" charset="-122"/>
            </a:endParaRPr>
          </a:p>
          <a:p>
            <a:pPr marL="0" lvl="0" indent="0">
              <a:lnSpc>
                <a:spcPct val="150000"/>
              </a:lnSpc>
              <a:buNone/>
            </a:pPr>
            <a:endParaRPr lang="en-US" altLang="zh-CN" sz="2400" b="0" dirty="0">
              <a:effectLst/>
              <a:ea typeface="宋体" panose="02010600030101010101" pitchFamily="2" charset="-122"/>
            </a:endParaRPr>
          </a:p>
        </p:txBody>
      </p:sp>
      <p:pic>
        <p:nvPicPr>
          <p:cNvPr id="4" name="图片 3">
            <a:extLst>
              <a:ext uri="{FF2B5EF4-FFF2-40B4-BE49-F238E27FC236}">
                <a16:creationId xmlns:a16="http://schemas.microsoft.com/office/drawing/2014/main" id="{FB484B8A-C906-4064-BFBE-DDA85D90F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38" y="1409251"/>
            <a:ext cx="8391077" cy="3326786"/>
          </a:xfrm>
          <a:prstGeom prst="rect">
            <a:avLst/>
          </a:prstGeom>
        </p:spPr>
      </p:pic>
    </p:spTree>
    <p:extLst>
      <p:ext uri="{BB962C8B-B14F-4D97-AF65-F5344CB8AC3E}">
        <p14:creationId xmlns:p14="http://schemas.microsoft.com/office/powerpoint/2010/main" val="256537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BERT</a:t>
            </a: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a:t>
            </a: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693464"/>
                <a:ext cx="8869678" cy="6266733"/>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endParaRPr lang="en-US" altLang="zh-CN" sz="2400" b="0" dirty="0">
                  <a:effectLst/>
                  <a:ea typeface="宋体" panose="02010600030101010101" pitchFamily="2" charset="-122"/>
                </a:endParaRPr>
              </a:p>
              <a:p>
                <a:pPr marL="0" lvl="0" indent="0">
                  <a:lnSpc>
                    <a:spcPct val="150000"/>
                  </a:lnSpc>
                  <a:buNone/>
                </a:pPr>
                <a:endParaRPr lang="en-US" altLang="zh-CN" sz="2400" b="0" dirty="0">
                  <a:ea typeface="宋体" panose="02010600030101010101" pitchFamily="2" charset="-122"/>
                </a:endParaRPr>
              </a:p>
              <a:p>
                <a:pPr marL="0" lvl="0" indent="0">
                  <a:lnSpc>
                    <a:spcPct val="150000"/>
                  </a:lnSpc>
                  <a:buNone/>
                </a:pPr>
                <a:endParaRPr lang="en-US" altLang="zh-CN" sz="2400" b="0" dirty="0">
                  <a:effectLst/>
                  <a:ea typeface="宋体" panose="02010600030101010101" pitchFamily="2" charset="-122"/>
                </a:endParaRPr>
              </a:p>
              <a:p>
                <a:pPr marL="0" lvl="0" indent="0">
                  <a:lnSpc>
                    <a:spcPct val="150000"/>
                  </a:lnSpc>
                  <a:buNone/>
                </a:pPr>
                <a:endParaRPr lang="en-US" altLang="zh-CN" sz="2400" b="0" dirty="0">
                  <a:ea typeface="宋体" panose="02010600030101010101" pitchFamily="2" charset="-122"/>
                </a:endParaRPr>
              </a:p>
              <a:p>
                <a:pPr marL="0" lvl="0" indent="0">
                  <a:lnSpc>
                    <a:spcPct val="150000"/>
                  </a:lnSpc>
                  <a:buNone/>
                </a:pPr>
                <a:endParaRPr lang="en-US" altLang="zh-CN" sz="2400" b="0" dirty="0">
                  <a:effectLst/>
                  <a:ea typeface="宋体" panose="02010600030101010101" pitchFamily="2" charset="-122"/>
                </a:endParaRPr>
              </a:p>
              <a:p>
                <a:pPr marL="0" lvl="0" indent="0">
                  <a:lnSpc>
                    <a:spcPct val="150000"/>
                  </a:lnSpc>
                  <a:buNone/>
                </a:pPr>
                <a:r>
                  <a:rPr lang="zh-CN" altLang="en-US" sz="2400" b="0" dirty="0">
                    <a:effectLst/>
                    <a:ea typeface="宋体" panose="02010600030101010101" pitchFamily="2" charset="-122"/>
                  </a:rPr>
                  <a:t>句子序列输入表示：首先用一个特殊的标记</a:t>
                </a:r>
                <a:r>
                  <a:rPr lang="en-US" altLang="zh-CN" sz="2400" b="0" dirty="0">
                    <a:ea typeface="宋体" panose="02010600030101010101" pitchFamily="2" charset="-122"/>
                  </a:rPr>
                  <a:t>[SEP]</a:t>
                </a:r>
                <a:r>
                  <a:rPr lang="zh-CN" altLang="en-US" sz="2400" b="0" dirty="0">
                    <a:ea typeface="宋体" panose="02010600030101010101" pitchFamily="2" charset="-122"/>
                  </a:rPr>
                  <a:t>作为分隔符；其次，添加一个嵌入来表示每一个令牌属于哪一个句子，对于一个给定的令牌，它的输入表示是由相应的令牌、段和位置嵌入的总和构成的；</a:t>
                </a:r>
                <a:endParaRPr lang="en-US" altLang="zh-CN" sz="2400" b="0" dirty="0">
                  <a:ea typeface="宋体" panose="02010600030101010101" pitchFamily="2" charset="-122"/>
                </a:endParaRPr>
              </a:p>
              <a:p>
                <a:pPr marL="0" lvl="0" indent="0">
                  <a:lnSpc>
                    <a:spcPct val="150000"/>
                  </a:lnSpc>
                  <a:buNone/>
                </a:pPr>
                <a:r>
                  <a:rPr lang="en-US" altLang="zh-CN" sz="2400" b="0" dirty="0">
                    <a:ea typeface="宋体" panose="02010600030101010101" pitchFamily="2" charset="-122"/>
                  </a:rPr>
                  <a:t>[CLS]</a:t>
                </a:r>
                <a:r>
                  <a:rPr lang="zh-CN" altLang="en-US" sz="2400" b="0" dirty="0">
                    <a:ea typeface="宋体" panose="02010600030101010101" pitchFamily="2" charset="-122"/>
                  </a:rPr>
                  <a:t>最终输出表示为</a:t>
                </a:r>
                <a:r>
                  <a:rPr lang="en-US" altLang="zh-CN" sz="2400" b="0" dirty="0">
                    <a:ea typeface="宋体" panose="02010600030101010101" pitchFamily="2" charset="-122"/>
                  </a:rPr>
                  <a:t>C</a:t>
                </a:r>
                <a:r>
                  <a:rPr lang="zh-CN" altLang="en-US" sz="2400" b="0" dirty="0">
                    <a:ea typeface="宋体" panose="02010600030101010101" pitchFamily="2" charset="-122"/>
                  </a:rPr>
                  <a:t>，第</a:t>
                </a:r>
                <a:r>
                  <a:rPr lang="en-US" altLang="zh-CN" sz="2400" b="0" dirty="0" err="1">
                    <a:ea typeface="宋体" panose="02010600030101010101" pitchFamily="2" charset="-122"/>
                  </a:rPr>
                  <a:t>i</a:t>
                </a:r>
                <a:r>
                  <a:rPr lang="zh-CN" altLang="en-US" sz="2400" b="0" dirty="0">
                    <a:ea typeface="宋体" panose="02010600030101010101" pitchFamily="2" charset="-122"/>
                  </a:rPr>
                  <a:t>个令牌的最终输出向量表示为</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rPr>
                        </m:ctrlPr>
                      </m:sSubPr>
                      <m:e>
                        <m:r>
                          <m:rPr>
                            <m:sty m:val="p"/>
                          </m:rPr>
                          <a:rPr lang="en-US" altLang="zh-CN" sz="2400" b="0" i="1">
                            <a:latin typeface="Cambria Math" panose="02040503050406030204" pitchFamily="18" charset="0"/>
                            <a:ea typeface="宋体" panose="02010600030101010101" pitchFamily="2" charset="-122"/>
                          </a:rPr>
                          <m:t>T</m:t>
                        </m:r>
                      </m:e>
                      <m:sub>
                        <m:r>
                          <a:rPr lang="en-US" altLang="zh-CN" sz="2400" b="0" i="1" smtClean="0">
                            <a:latin typeface="Cambria Math" panose="02040503050406030204" pitchFamily="18" charset="0"/>
                            <a:ea typeface="宋体" panose="02010600030101010101" pitchFamily="2" charset="-122"/>
                          </a:rPr>
                          <m:t>𝑖</m:t>
                        </m:r>
                      </m:sub>
                    </m:sSub>
                    <m:r>
                      <a:rPr lang="zh-CN" altLang="en-US" sz="2400" b="0" i="1">
                        <a:latin typeface="Cambria Math" panose="02040503050406030204" pitchFamily="18" charset="0"/>
                        <a:ea typeface="宋体" panose="02010600030101010101" pitchFamily="2" charset="-122"/>
                      </a:rPr>
                      <m:t>。</m:t>
                    </m:r>
                    <m:r>
                      <a:rPr lang="en-US" altLang="zh-CN" sz="2400" b="0" i="1">
                        <a:latin typeface="Cambria Math" panose="02040503050406030204" pitchFamily="18" charset="0"/>
                        <a:ea typeface="宋体" panose="02010600030101010101" pitchFamily="2" charset="-122"/>
                      </a:rPr>
                      <m:t> </m:t>
                    </m:r>
                  </m:oMath>
                </a14:m>
                <a:endParaRPr lang="en-US" altLang="zh-CN" sz="2400" b="0" dirty="0">
                  <a:effectLst/>
                  <a:ea typeface="宋体" panose="02010600030101010101" pitchFamily="2" charset="-122"/>
                </a:endParaRPr>
              </a:p>
            </p:txBody>
          </p:sp>
        </mc:Choice>
        <mc:Fallback xmlns="">
          <p:sp>
            <p:nvSpPr>
              <p:cNvPr id="7" name="内容占位符 2">
                <a:extLst>
                  <a:ext uri="{FF2B5EF4-FFF2-40B4-BE49-F238E27FC236}">
                    <a16:creationId xmlns:a16="http://schemas.microsoft.com/office/drawing/2014/main" id="{667E321A-0F51-44D6-A2BF-E900B6C5821E}"/>
                  </a:ext>
                </a:extLst>
              </p:cNvPr>
              <p:cNvSpPr txBox="1">
                <a:spLocks noRot="1" noChangeAspect="1" noMove="1" noResize="1" noEditPoints="1" noAdjustHandles="1" noChangeArrowheads="1" noChangeShapeType="1" noTextEdit="1"/>
              </p:cNvSpPr>
              <p:nvPr/>
            </p:nvSpPr>
            <p:spPr bwMode="auto">
              <a:xfrm>
                <a:off x="71438" y="693464"/>
                <a:ext cx="8869678" cy="6266733"/>
              </a:xfrm>
              <a:prstGeom prst="rect">
                <a:avLst/>
              </a:prstGeom>
              <a:blipFill>
                <a:blip r:embed="rId3"/>
                <a:stretch>
                  <a:fillRect l="-1100" r="-756"/>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9C9208F-2321-48E9-B954-A89A48E7E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821" y="1060972"/>
            <a:ext cx="8362483" cy="2532081"/>
          </a:xfrm>
          <a:prstGeom prst="rect">
            <a:avLst/>
          </a:prstGeom>
        </p:spPr>
      </p:pic>
    </p:spTree>
    <p:extLst>
      <p:ext uri="{BB962C8B-B14F-4D97-AF65-F5344CB8AC3E}">
        <p14:creationId xmlns:p14="http://schemas.microsoft.com/office/powerpoint/2010/main" val="23929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BERT</a:t>
            </a: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693464"/>
            <a:ext cx="8869678" cy="6266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zh-CN" altLang="en-US" sz="2400" b="0" dirty="0">
                <a:effectLst/>
                <a:ea typeface="宋体" panose="02010600030101010101" pitchFamily="2" charset="-122"/>
              </a:rPr>
              <a:t>预训练：没有使用传统的从左到右或者从右到左的语言模型来预训练</a:t>
            </a:r>
            <a:r>
              <a:rPr lang="en-US" altLang="zh-CN" sz="2400" b="0" dirty="0">
                <a:effectLst/>
                <a:ea typeface="宋体" panose="02010600030101010101" pitchFamily="2" charset="-122"/>
              </a:rPr>
              <a:t>BERT</a:t>
            </a:r>
            <a:r>
              <a:rPr lang="zh-CN" altLang="en-US" sz="2400" b="0" dirty="0">
                <a:ea typeface="宋体" panose="02010600030101010101" pitchFamily="2" charset="-122"/>
              </a:rPr>
              <a:t>，而是使用两个无监督任务。</a:t>
            </a:r>
            <a:endParaRPr lang="en-US" altLang="zh-CN" sz="2400" b="0" dirty="0">
              <a:ea typeface="宋体" panose="02010600030101010101" pitchFamily="2" charset="-122"/>
            </a:endParaRPr>
          </a:p>
          <a:p>
            <a:pPr marL="0" lvl="0" indent="0">
              <a:lnSpc>
                <a:spcPct val="150000"/>
              </a:lnSpc>
              <a:buNone/>
            </a:pPr>
            <a:r>
              <a:rPr lang="en-US" altLang="zh-CN" sz="2400" b="0" dirty="0">
                <a:effectLst/>
                <a:ea typeface="宋体" panose="02010600030101010101" pitchFamily="2" charset="-122"/>
              </a:rPr>
              <a:t>Masked LM</a:t>
            </a:r>
            <a:r>
              <a:rPr lang="zh-CN" altLang="en-US" sz="2400" b="0" dirty="0">
                <a:effectLst/>
                <a:ea typeface="宋体" panose="02010600030101010101" pitchFamily="2" charset="-122"/>
              </a:rPr>
              <a:t>：为了训练深度双向表示模型，只需要随机屏蔽一定比例的输入令牌，然后预测这些被屏蔽的令牌，这一过程称为</a:t>
            </a:r>
            <a:r>
              <a:rPr lang="en-US" altLang="zh-CN" sz="2400" b="0" dirty="0">
                <a:effectLst/>
                <a:ea typeface="宋体" panose="02010600030101010101" pitchFamily="2" charset="-122"/>
              </a:rPr>
              <a:t>MLM</a:t>
            </a:r>
            <a:r>
              <a:rPr lang="zh-CN" altLang="en-US" sz="2400" b="0" dirty="0">
                <a:effectLst/>
                <a:ea typeface="宋体" panose="02010600030101010101" pitchFamily="2" charset="-122"/>
              </a:rPr>
              <a:t>，与掩码令牌对应的最终隐藏向量被输入到词汇表的输出</a:t>
            </a:r>
            <a:r>
              <a:rPr lang="en-US" altLang="zh-CN" sz="2400" b="0" dirty="0" err="1">
                <a:effectLst/>
                <a:ea typeface="宋体" panose="02010600030101010101" pitchFamily="2" charset="-122"/>
              </a:rPr>
              <a:t>softmax</a:t>
            </a:r>
            <a:r>
              <a:rPr lang="zh-CN" altLang="en-US" sz="2400" b="0" dirty="0">
                <a:effectLst/>
                <a:ea typeface="宋体" panose="02010600030101010101" pitchFamily="2" charset="-122"/>
              </a:rPr>
              <a:t>中；</a:t>
            </a:r>
            <a:endParaRPr lang="en-US" altLang="zh-CN" sz="2400" b="0" dirty="0">
              <a:effectLst/>
              <a:ea typeface="宋体" panose="02010600030101010101" pitchFamily="2" charset="-122"/>
            </a:endParaRPr>
          </a:p>
          <a:p>
            <a:pPr marL="0" lvl="0" indent="0">
              <a:lnSpc>
                <a:spcPct val="150000"/>
              </a:lnSpc>
              <a:buNone/>
            </a:pPr>
            <a:r>
              <a:rPr lang="en-US" altLang="zh-CN" sz="2400" b="0" dirty="0">
                <a:ea typeface="宋体" panose="02010600030101010101" pitchFamily="2" charset="-122"/>
              </a:rPr>
              <a:t>NSP</a:t>
            </a:r>
            <a:r>
              <a:rPr lang="zh-CN" altLang="en-US" sz="2400" b="0" dirty="0">
                <a:ea typeface="宋体" panose="02010600030101010101" pitchFamily="2" charset="-122"/>
              </a:rPr>
              <a:t>（</a:t>
            </a:r>
            <a:r>
              <a:rPr lang="en-US" altLang="zh-CN" sz="2400" b="0" dirty="0">
                <a:ea typeface="宋体" panose="02010600030101010101" pitchFamily="2" charset="-122"/>
              </a:rPr>
              <a:t>Next Sentence Prediction</a:t>
            </a:r>
            <a:r>
              <a:rPr lang="zh-CN" altLang="en-US" sz="2400" b="0" dirty="0">
                <a:ea typeface="宋体" panose="02010600030101010101" pitchFamily="2" charset="-122"/>
              </a:rPr>
              <a:t>）：知识问答和自然语言推理任务，都是基于对两个句子之间关系的理解，语言模型并不能直接捕捉到这些关系。为了训练一个理解句子关系的模型，预先训练一个可以从任何语料库中生成的二值化下一个句子的预测任务。</a:t>
            </a:r>
            <a:endParaRPr lang="en-US" altLang="zh-CN" sz="2400" b="0" dirty="0">
              <a:effectLst/>
              <a:ea typeface="宋体" panose="02010600030101010101" pitchFamily="2" charset="-122"/>
            </a:endParaRPr>
          </a:p>
          <a:p>
            <a:pPr marL="0" lvl="0" indent="0">
              <a:lnSpc>
                <a:spcPct val="150000"/>
              </a:lnSpc>
              <a:buNone/>
            </a:pPr>
            <a:endParaRPr lang="en-US" altLang="zh-CN" sz="2400" b="0" dirty="0">
              <a:effectLst/>
              <a:ea typeface="宋体" panose="02010600030101010101" pitchFamily="2" charset="-122"/>
            </a:endParaRPr>
          </a:p>
        </p:txBody>
      </p:sp>
    </p:spTree>
    <p:extLst>
      <p:ext uri="{BB962C8B-B14F-4D97-AF65-F5344CB8AC3E}">
        <p14:creationId xmlns:p14="http://schemas.microsoft.com/office/powerpoint/2010/main" val="276771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BERT</a:t>
            </a: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693464"/>
            <a:ext cx="8869678" cy="6266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zh-CN" altLang="en-US" sz="2400" b="0" dirty="0">
                <a:effectLst/>
                <a:ea typeface="宋体" panose="02010600030101010101" pitchFamily="2" charset="-122"/>
              </a:rPr>
              <a:t>微调：无论任务涉及单个文本还是文本对，自注意力机制允许</a:t>
            </a:r>
            <a:r>
              <a:rPr lang="en-US" altLang="zh-CN" sz="2400" b="0" dirty="0">
                <a:effectLst/>
                <a:ea typeface="宋体" panose="02010600030101010101" pitchFamily="2" charset="-122"/>
              </a:rPr>
              <a:t>BERT</a:t>
            </a:r>
            <a:r>
              <a:rPr lang="zh-CN" altLang="en-US" sz="2400" b="0" dirty="0">
                <a:effectLst/>
                <a:ea typeface="宋体" panose="02010600030101010101" pitchFamily="2" charset="-122"/>
              </a:rPr>
              <a:t>模型通过交换适当的输入和输出来模拟下游任务。对于每个任务，只需要将特定于任务的输入和输出插入</a:t>
            </a:r>
            <a:r>
              <a:rPr lang="en-US" altLang="zh-CN" sz="2400" b="0" dirty="0">
                <a:effectLst/>
                <a:ea typeface="宋体" panose="02010600030101010101" pitchFamily="2" charset="-122"/>
              </a:rPr>
              <a:t>BERT</a:t>
            </a:r>
            <a:r>
              <a:rPr lang="zh-CN" altLang="en-US" sz="2400" b="0" dirty="0">
                <a:effectLst/>
                <a:ea typeface="宋体" panose="02010600030101010101" pitchFamily="2" charset="-122"/>
              </a:rPr>
              <a:t>模型中，并对所有参数进行端到端的微调。</a:t>
            </a:r>
            <a:endParaRPr lang="en-US" altLang="zh-CN" sz="2400" b="0" dirty="0">
              <a:effectLst/>
              <a:ea typeface="宋体" panose="02010600030101010101" pitchFamily="2" charset="-122"/>
            </a:endParaRPr>
          </a:p>
        </p:txBody>
      </p:sp>
    </p:spTree>
    <p:extLst>
      <p:ext uri="{BB962C8B-B14F-4D97-AF65-F5344CB8AC3E}">
        <p14:creationId xmlns:p14="http://schemas.microsoft.com/office/powerpoint/2010/main" val="21481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本文方法</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844071"/>
            <a:ext cx="8869678" cy="470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endParaRPr lang="en-US" altLang="zh-CN" sz="2400" b="0" dirty="0">
              <a:effectLst/>
              <a:ea typeface="宋体" panose="02010600030101010101" pitchFamily="2" charset="-122"/>
            </a:endParaRPr>
          </a:p>
        </p:txBody>
      </p:sp>
      <p:pic>
        <p:nvPicPr>
          <p:cNvPr id="4" name="图片 3">
            <a:extLst>
              <a:ext uri="{FF2B5EF4-FFF2-40B4-BE49-F238E27FC236}">
                <a16:creationId xmlns:a16="http://schemas.microsoft.com/office/drawing/2014/main" id="{F8A4F7D7-ABB1-4C7B-A266-0DD4F39D9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1" y="1129351"/>
            <a:ext cx="8869678" cy="5108486"/>
          </a:xfrm>
          <a:prstGeom prst="rect">
            <a:avLst/>
          </a:prstGeom>
        </p:spPr>
      </p:pic>
    </p:spTree>
    <p:extLst>
      <p:ext uri="{BB962C8B-B14F-4D97-AF65-F5344CB8AC3E}">
        <p14:creationId xmlns:p14="http://schemas.microsoft.com/office/powerpoint/2010/main" val="1682746570"/>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方正粗宋简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white">
        <a:gradFill>
          <a:gsLst>
            <a:gs pos="53200">
              <a:srgbClr val="EE8326"/>
            </a:gs>
            <a:gs pos="0">
              <a:schemeClr val="accent6">
                <a:shade val="51000"/>
                <a:satMod val="130000"/>
              </a:schemeClr>
            </a:gs>
            <a:gs pos="80000">
              <a:schemeClr val="accent6">
                <a:shade val="93000"/>
                <a:satMod val="130000"/>
              </a:schemeClr>
            </a:gs>
            <a:gs pos="100000">
              <a:schemeClr val="accent6">
                <a:shade val="94000"/>
                <a:satMod val="135000"/>
              </a:schemeClr>
            </a:gs>
          </a:gsLst>
        </a:gradFill>
        <a:ln>
          <a:headEnd/>
          <a:tailEnd/>
        </a:ln>
      </a:spPr>
      <a:bodyPr anchor="ctr"/>
      <a:lstStyle>
        <a:defPPr algn="ctr">
          <a:lnSpc>
            <a:spcPts val="2000"/>
          </a:lnSpc>
          <a:defRPr sz="2000" dirty="0">
            <a:solidFill>
              <a:schemeClr val="bg1"/>
            </a:solidFill>
            <a:latin typeface="黑体" pitchFamily="49" charset="-122"/>
            <a:ea typeface="黑体" pitchFamily="49" charset="-122"/>
          </a:defRPr>
        </a:defPPr>
      </a:lstStyle>
      <a:style>
        <a:lnRef idx="1">
          <a:schemeClr val="accent6"/>
        </a:lnRef>
        <a:fillRef idx="3">
          <a:schemeClr val="accent6"/>
        </a:fillRef>
        <a:effectRef idx="2">
          <a:schemeClr val="accent6"/>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19108</TotalTime>
  <Words>1112</Words>
  <Application>Microsoft Office PowerPoint</Application>
  <PresentationFormat>全屏显示(4:3)</PresentationFormat>
  <Paragraphs>83</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黑体</vt:lpstr>
      <vt:lpstr>宋体</vt:lpstr>
      <vt:lpstr>微软雅黑</vt:lpstr>
      <vt:lpstr>Arial</vt:lpstr>
      <vt:lpstr>Calibri</vt:lpstr>
      <vt:lpstr>Cambria Math</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 J</dc:creator>
  <cp:lastModifiedBy>逸飞 高</cp:lastModifiedBy>
  <cp:revision>1722</cp:revision>
  <dcterms:created xsi:type="dcterms:W3CDTF">2018-05-22T03:03:49Z</dcterms:created>
  <dcterms:modified xsi:type="dcterms:W3CDTF">2021-04-01T14:03:53Z</dcterms:modified>
</cp:coreProperties>
</file>