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handoutMasterIdLst>
    <p:handoutMasterId r:id="rId25"/>
  </p:handoutMasterIdLst>
  <p:sldIdLst>
    <p:sldId id="257" r:id="rId3"/>
    <p:sldId id="258" r:id="rId4"/>
    <p:sldId id="263" r:id="rId5"/>
    <p:sldId id="259" r:id="rId6"/>
    <p:sldId id="260" r:id="rId7"/>
    <p:sldId id="261" r:id="rId8"/>
    <p:sldId id="264" r:id="rId9"/>
    <p:sldId id="265" r:id="rId10"/>
    <p:sldId id="266" r:id="rId11"/>
    <p:sldId id="267" r:id="rId12"/>
    <p:sldId id="268" r:id="rId13"/>
    <p:sldId id="276" r:id="rId14"/>
    <p:sldId id="270" r:id="rId15"/>
    <p:sldId id="287" r:id="rId16"/>
    <p:sldId id="296" r:id="rId17"/>
    <p:sldId id="288" r:id="rId18"/>
    <p:sldId id="281" r:id="rId19"/>
    <p:sldId id="282" r:id="rId20"/>
    <p:sldId id="284" r:id="rId21"/>
    <p:sldId id="285" r:id="rId22"/>
    <p:sldId id="286" r:id="rId23"/>
  </p:sldIdLst>
  <p:sldSz cx="9144000" cy="6858000" type="screen4x3"/>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6">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1440" y="62"/>
      </p:cViewPr>
      <p:guideLst>
        <p:guide orient="horz" pos="1996"/>
        <p:guide pos="286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大家好，今天我来给大家介绍一篇</a:t>
            </a:r>
            <a:r>
              <a:rPr lang="en-US" altLang="zh-CN"/>
              <a:t>3w2017</a:t>
            </a:r>
            <a:r>
              <a:rPr lang="zh-CN" altLang="en-US"/>
              <a:t>的文章，主要内容是在单词和字符的级别上利用神经网络做知识库问答。作者是德国波恩大学的，这个大学在问答上有多好文章。之前丁博做的</a:t>
            </a:r>
            <a:r>
              <a:rPr lang="en-US" altLang="zh-CN"/>
              <a:t>EARL</a:t>
            </a:r>
            <a:r>
              <a:rPr lang="zh-CN" altLang="en-US"/>
              <a:t>那篇文章也是波恩大学的。</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这里展示了</a:t>
            </a:r>
            <a:r>
              <a:rPr lang="en-US" altLang="zh-CN"/>
              <a:t>REPw</a:t>
            </a:r>
            <a:r>
              <a:rPr lang="zh-CN" altLang="en-US"/>
              <a:t>模型的构造。</a:t>
            </a:r>
          </a:p>
          <a:p>
            <a:r>
              <a:rPr lang="zh-CN" altLang="en-US"/>
              <a:t>对于词向量的表示我们从两个级别考虑：</a:t>
            </a:r>
          </a:p>
          <a:p>
            <a:r>
              <a:rPr lang="zh-CN" altLang="en-US"/>
              <a:t>单词级别：采用已经训练好的</a:t>
            </a:r>
            <a:r>
              <a:rPr lang="en-US" altLang="zh-CN"/>
              <a:t>GloVe</a:t>
            </a:r>
            <a:r>
              <a:rPr lang="zh-CN" altLang="en-US"/>
              <a:t>词向量，其中包括</a:t>
            </a:r>
            <a:r>
              <a:rPr lang="en-US" altLang="zh-CN"/>
              <a:t>40w</a:t>
            </a:r>
            <a:r>
              <a:rPr lang="zh-CN" altLang="en-US"/>
              <a:t>条词向量</a:t>
            </a:r>
          </a:p>
          <a:p>
            <a:r>
              <a:rPr lang="zh-CN" altLang="en-US"/>
              <a:t>字母级别：同样利用</a:t>
            </a:r>
            <a:r>
              <a:rPr lang="en-US" altLang="zh-CN"/>
              <a:t>GRU</a:t>
            </a:r>
            <a:r>
              <a:rPr lang="zh-CN" altLang="en-US"/>
              <a:t>，每个时刻将单词的每个单字母向量做</a:t>
            </a:r>
            <a:r>
              <a:rPr lang="en-US" altLang="zh-CN"/>
              <a:t>embedding</a:t>
            </a:r>
            <a:r>
              <a:rPr lang="zh-CN" altLang="en-US"/>
              <a:t>，然后依次作为输入加入</a:t>
            </a:r>
            <a:r>
              <a:rPr lang="en-US" altLang="zh-CN"/>
              <a:t>GRU</a:t>
            </a:r>
            <a:r>
              <a:rPr lang="zh-CN" altLang="en-US"/>
              <a:t>，最后得到的隐含层向量就是字母级别的词向量。</a:t>
            </a:r>
          </a:p>
          <a:p>
            <a:r>
              <a:rPr lang="zh-CN" altLang="en-US"/>
              <a:t>字符级别的构造可以增强其对</a:t>
            </a:r>
            <a:r>
              <a:rPr lang="en-US" altLang="zh-CN"/>
              <a:t>OOV</a:t>
            </a:r>
            <a:r>
              <a:rPr lang="zh-CN" altLang="en-US"/>
              <a:t>词汇的处理能力。但是他们只是针对于每个单词来做，因此不能和其他单词连接起来，利用他们的语义关系</a:t>
            </a:r>
          </a:p>
          <a:p>
            <a:r>
              <a:rPr lang="zh-CN" altLang="en-US"/>
              <a:t>单词级别就是能利用语义关系</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ym typeface="+mn-ea"/>
              </a:rPr>
              <a:t>主语表示也是考虑两个级别：</a:t>
            </a:r>
          </a:p>
          <a:p>
            <a:r>
              <a:rPr lang="zh-CN" altLang="en-US" b="1" dirty="0">
                <a:sym typeface="+mn-ea"/>
              </a:rPr>
              <a:t>实体名表示</a:t>
            </a:r>
            <a:r>
              <a:rPr lang="zh-CN" altLang="en-US" dirty="0">
                <a:sym typeface="+mn-ea"/>
              </a:rPr>
              <a:t>：因为存在大量</a:t>
            </a:r>
            <a:r>
              <a:rPr lang="en-US" altLang="zh-CN" dirty="0">
                <a:sym typeface="+mn-ea"/>
              </a:rPr>
              <a:t>OOV</a:t>
            </a:r>
            <a:r>
              <a:rPr lang="zh-CN" altLang="en-US" dirty="0">
                <a:sym typeface="+mn-ea"/>
              </a:rPr>
              <a:t>词汇（</a:t>
            </a:r>
            <a:r>
              <a:rPr lang="en-US" altLang="zh-CN" dirty="0">
                <a:sym typeface="+mn-ea"/>
              </a:rPr>
              <a:t>out of vacalubary</a:t>
            </a:r>
            <a:r>
              <a:rPr lang="zh-CN" altLang="en-US" dirty="0">
                <a:sym typeface="+mn-ea"/>
              </a:rPr>
              <a:t>），使用</a:t>
            </a:r>
            <a:r>
              <a:rPr lang="zh-CN" altLang="en-US" dirty="0">
                <a:solidFill>
                  <a:srgbClr val="FF0000"/>
                </a:solidFill>
                <a:sym typeface="+mn-ea"/>
              </a:rPr>
              <a:t>字母级别</a:t>
            </a:r>
            <a:r>
              <a:rPr lang="zh-CN" altLang="en-US" dirty="0">
                <a:sym typeface="+mn-ea"/>
              </a:rPr>
              <a:t>表示；</a:t>
            </a:r>
          </a:p>
          <a:p>
            <a:pPr>
              <a:lnSpc>
                <a:spcPct val="120000"/>
              </a:lnSpc>
            </a:pPr>
            <a:r>
              <a:rPr lang="zh-CN" altLang="en-US" b="1" dirty="0">
                <a:sym typeface="+mn-ea"/>
              </a:rPr>
              <a:t>类型名表示</a:t>
            </a:r>
            <a:r>
              <a:rPr lang="zh-CN" altLang="en-US" dirty="0">
                <a:sym typeface="+mn-ea"/>
              </a:rPr>
              <a:t>：</a:t>
            </a:r>
            <a:r>
              <a:rPr lang="en-US" altLang="zh-CN" dirty="0">
                <a:sym typeface="+mn-ea"/>
              </a:rPr>
              <a:t>OOV</a:t>
            </a:r>
            <a:r>
              <a:rPr lang="zh-CN" altLang="en-US" dirty="0">
                <a:sym typeface="+mn-ea"/>
              </a:rPr>
              <a:t>词汇较少，直接始用</a:t>
            </a:r>
            <a:r>
              <a:rPr lang="en-US" altLang="zh-CN" dirty="0" err="1">
                <a:sym typeface="+mn-ea"/>
              </a:rPr>
              <a:t>GloVe</a:t>
            </a:r>
            <a:r>
              <a:rPr lang="zh-CN" altLang="en-US" dirty="0">
                <a:sym typeface="+mn-ea"/>
              </a:rPr>
              <a:t>进行</a:t>
            </a:r>
            <a:r>
              <a:rPr lang="zh-CN" altLang="en-US" dirty="0">
                <a:solidFill>
                  <a:srgbClr val="FF0000"/>
                </a:solidFill>
                <a:sym typeface="+mn-ea"/>
              </a:rPr>
              <a:t>单词级别</a:t>
            </a:r>
            <a:r>
              <a:rPr lang="zh-CN" altLang="en-US" dirty="0">
                <a:sym typeface="+mn-ea"/>
              </a:rPr>
              <a:t>表示；</a:t>
            </a:r>
            <a:endParaRPr lang="zh-CN" altLang="en-US" dirty="0">
              <a:solidFill>
                <a:srgbClr val="FF0000"/>
              </a:solidFill>
              <a:latin typeface="Microsoft YaHei UI" panose="020B0503020204020204" pitchFamily="34" charset="-122"/>
              <a:ea typeface="Microsoft YaHei UI" panose="020B0503020204020204" pitchFamily="34" charset="-122"/>
              <a:sym typeface="+mn-ea"/>
            </a:endParaRPr>
          </a:p>
          <a:p>
            <a:r>
              <a:rPr lang="zh-CN" altLang="en-US" dirty="0">
                <a:latin typeface="Microsoft YaHei UI" panose="020B0503020204020204" pitchFamily="34" charset="-122"/>
                <a:ea typeface="Microsoft YaHei UI" panose="020B0503020204020204" pitchFamily="34" charset="-122"/>
                <a:sym typeface="+mn-ea"/>
              </a:rPr>
              <a:t>实体</a:t>
            </a:r>
            <a:r>
              <a:rPr lang="en-US" altLang="zh-CN" dirty="0">
                <a:latin typeface="Microsoft YaHei UI" panose="020B0503020204020204" pitchFamily="34" charset="-122"/>
                <a:ea typeface="Microsoft YaHei UI" panose="020B0503020204020204" pitchFamily="34" charset="-122"/>
                <a:sym typeface="+mn-ea"/>
              </a:rPr>
              <a:t>label</a:t>
            </a:r>
            <a:r>
              <a:rPr lang="zh-CN" altLang="en-US" dirty="0">
                <a:latin typeface="Microsoft YaHei UI" panose="020B0503020204020204" pitchFamily="34" charset="-122"/>
                <a:ea typeface="Microsoft YaHei UI" panose="020B0503020204020204" pitchFamily="34" charset="-122"/>
                <a:sym typeface="+mn-ea"/>
              </a:rPr>
              <a:t>通过</a:t>
            </a:r>
            <a:r>
              <a:rPr lang="en-US" altLang="zh-CN" dirty="0">
                <a:solidFill>
                  <a:srgbClr val="FF0000"/>
                </a:solidFill>
                <a:latin typeface="Microsoft YaHei UI" panose="020B0503020204020204" pitchFamily="34" charset="-122"/>
                <a:ea typeface="Microsoft YaHei UI" panose="020B0503020204020204" pitchFamily="34" charset="-122"/>
                <a:sym typeface="+mn-ea"/>
              </a:rPr>
              <a:t>type.object.name</a:t>
            </a:r>
            <a:r>
              <a:rPr lang="zh-CN" altLang="en-US" dirty="0">
                <a:latin typeface="Microsoft YaHei UI" panose="020B0503020204020204" pitchFamily="34" charset="-122"/>
                <a:ea typeface="Microsoft YaHei UI" panose="020B0503020204020204" pitchFamily="34" charset="-122"/>
                <a:sym typeface="+mn-ea"/>
              </a:rPr>
              <a:t>得到。然后送入字符级的训练模型，</a:t>
            </a:r>
          </a:p>
          <a:p>
            <a:r>
              <a:rPr lang="zh-CN" altLang="en-US" dirty="0">
                <a:latin typeface="Microsoft YaHei UI" panose="020B0503020204020204" pitchFamily="34" charset="-122"/>
                <a:ea typeface="Microsoft YaHei UI" panose="020B0503020204020204" pitchFamily="34" charset="-122"/>
                <a:sym typeface="+mn-ea"/>
              </a:rPr>
              <a:t>类型</a:t>
            </a:r>
            <a:r>
              <a:rPr lang="en-US" altLang="zh-CN" dirty="0">
                <a:latin typeface="Microsoft YaHei UI" panose="020B0503020204020204" pitchFamily="34" charset="-122"/>
                <a:ea typeface="Microsoft YaHei UI" panose="020B0503020204020204" pitchFamily="34" charset="-122"/>
                <a:sym typeface="+mn-ea"/>
              </a:rPr>
              <a:t>label</a:t>
            </a:r>
            <a:r>
              <a:rPr lang="zh-CN" altLang="en-US" dirty="0">
                <a:latin typeface="Microsoft YaHei UI" panose="020B0503020204020204" pitchFamily="34" charset="-122"/>
                <a:ea typeface="Microsoft YaHei UI" panose="020B0503020204020204" pitchFamily="34" charset="-122"/>
                <a:sym typeface="+mn-ea"/>
              </a:rPr>
              <a:t>通过</a:t>
            </a:r>
            <a:r>
              <a:rPr lang="en-US" altLang="zh-CN" dirty="0" err="1">
                <a:solidFill>
                  <a:srgbClr val="FF0000"/>
                </a:solidFill>
                <a:latin typeface="Microsoft YaHei UI" panose="020B0503020204020204" pitchFamily="34" charset="-122"/>
                <a:ea typeface="Microsoft YaHei UI" panose="020B0503020204020204" pitchFamily="34" charset="-122"/>
                <a:sym typeface="+mn-ea"/>
              </a:rPr>
              <a:t>common.topic.notable_types</a:t>
            </a:r>
            <a:r>
              <a:rPr lang="zh-CN" altLang="en-US" dirty="0">
                <a:latin typeface="Microsoft YaHei UI" panose="020B0503020204020204" pitchFamily="34" charset="-122"/>
                <a:ea typeface="Microsoft YaHei UI" panose="020B0503020204020204" pitchFamily="34" charset="-122"/>
                <a:sym typeface="+mn-ea"/>
              </a:rPr>
              <a:t>，以及</a:t>
            </a:r>
            <a:r>
              <a:rPr lang="en-US" altLang="zh-CN" dirty="0">
                <a:solidFill>
                  <a:srgbClr val="FF0000"/>
                </a:solidFill>
                <a:latin typeface="Microsoft YaHei UI" panose="020B0503020204020204" pitchFamily="34" charset="-122"/>
                <a:ea typeface="Microsoft YaHei UI" panose="020B0503020204020204" pitchFamily="34" charset="-122"/>
                <a:sym typeface="+mn-ea"/>
              </a:rPr>
              <a:t>type.object.name</a:t>
            </a:r>
            <a:r>
              <a:rPr lang="zh-CN" altLang="en-US" dirty="0">
                <a:latin typeface="Microsoft YaHei UI" panose="020B0503020204020204" pitchFamily="34" charset="-122"/>
                <a:ea typeface="Microsoft YaHei UI" panose="020B0503020204020204" pitchFamily="34" charset="-122"/>
                <a:sym typeface="+mn-ea"/>
              </a:rPr>
              <a:t>得到；</a:t>
            </a:r>
            <a:endParaRPr lang="zh-CN" altLang="en-US" dirty="0">
              <a:latin typeface="Microsoft YaHei UI" panose="020B0503020204020204" pitchFamily="34" charset="-122"/>
              <a:ea typeface="Microsoft YaHei UI" panose="020B0503020204020204" pitchFamily="34" charset="-122"/>
            </a:endParaRPr>
          </a:p>
          <a:p>
            <a:endParaRPr lang="zh-CN" altLang="en-US" dirty="0">
              <a:solidFill>
                <a:srgbClr val="FF0000"/>
              </a:solidFill>
              <a:latin typeface="Microsoft YaHei UI" panose="020B0503020204020204" pitchFamily="34" charset="-122"/>
              <a:ea typeface="Microsoft YaHei UI" panose="020B0503020204020204" pitchFamily="34" charset="-122"/>
              <a:sym typeface="+mn-ea"/>
            </a:endParaRPr>
          </a:p>
          <a:p>
            <a:endParaRPr lang="zh-CN" altLang="en-US" dirty="0">
              <a:solidFill>
                <a:srgbClr val="FF0000"/>
              </a:solidFill>
              <a:latin typeface="Microsoft YaHei UI" panose="020B0503020204020204" pitchFamily="34" charset="-122"/>
              <a:ea typeface="Microsoft YaHei UI" panose="020B0503020204020204" pitchFamily="34" charset="-122"/>
            </a:endParaRPr>
          </a:p>
          <a:p>
            <a:endParaRPr lang="en-US" altLang="zh-CN" dirty="0"/>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将谓语</a:t>
            </a:r>
            <a:r>
              <a:rPr lang="en-US" altLang="zh-CN"/>
              <a:t>URI</a:t>
            </a:r>
            <a:r>
              <a:rPr lang="zh-CN" altLang="en-US"/>
              <a:t>切分成各个单词，并利用</a:t>
            </a:r>
            <a:r>
              <a:rPr lang="en-US" altLang="zh-CN"/>
              <a:t>GloVe</a:t>
            </a:r>
            <a:r>
              <a:rPr lang="zh-CN" altLang="en-US"/>
              <a:t>转化为词向量，依次加入</a:t>
            </a:r>
            <a:r>
              <a:rPr lang="en-US" altLang="zh-CN"/>
              <a:t>GRU</a:t>
            </a:r>
            <a:r>
              <a:rPr lang="zh-CN" altLang="en-US"/>
              <a:t>，训练得到谓语特征向量。只用了单词级别</a:t>
            </a:r>
          </a:p>
          <a:p>
            <a:r>
              <a:rPr lang="zh-CN" altLang="en-US">
                <a:sym typeface="+mn-ea"/>
              </a:rPr>
              <a:t>有了这些数据之后，我们就可以通过计算余弦相似度的方式计算 问题表示向量 和 每个候选（实体、关系）对的匹配分数。从而通过这些分数判断最佳候选。</a:t>
            </a:r>
            <a:endParaRPr lang="zh-CN" altLang="en-US"/>
          </a:p>
          <a:p>
            <a:r>
              <a:rPr lang="zh-CN" altLang="en-US">
                <a:sym typeface="+mn-ea"/>
              </a:rPr>
              <a:t>但是，如果我们计算</a:t>
            </a:r>
            <a:r>
              <a:rPr lang="en-US" altLang="zh-CN">
                <a:sym typeface="+mn-ea"/>
              </a:rPr>
              <a:t>KG</a:t>
            </a:r>
            <a:r>
              <a:rPr lang="zh-CN" altLang="en-US">
                <a:sym typeface="+mn-ea"/>
              </a:rPr>
              <a:t>上所有的实体关系之间的分数，这是非常暴力的，因此我们考虑一个小的子集，子集内的实体和关系最可能是给定问句的正确候选项。接下来我们看一下如何生成候选集合。</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a:t>
            </a:r>
            <a:r>
              <a:rPr lang="en-US" altLang="zh-CN"/>
              <a:t>Freebase</a:t>
            </a:r>
            <a:r>
              <a:rPr lang="zh-CN" altLang="en-US"/>
              <a:t>中的</a:t>
            </a:r>
            <a:r>
              <a:rPr lang="en-US" altLang="zh-CN"/>
              <a:t>type.object.name</a:t>
            </a:r>
            <a:r>
              <a:rPr lang="zh-CN" altLang="en-US"/>
              <a:t>属性，获得所有实体</a:t>
            </a:r>
            <a:r>
              <a:rPr lang="en-US" altLang="zh-CN"/>
              <a:t>label</a:t>
            </a:r>
            <a:r>
              <a:rPr lang="zh-CN" altLang="en-US"/>
              <a:t>的集合；</a:t>
            </a:r>
          </a:p>
          <a:p>
            <a:r>
              <a:rPr lang="zh-CN" altLang="en-US"/>
              <a:t>得到问句中长度在</a:t>
            </a:r>
            <a:r>
              <a:rPr lang="en-US" altLang="zh-CN"/>
              <a:t>[1,L]</a:t>
            </a:r>
            <a:r>
              <a:rPr lang="zh-CN" altLang="en-US"/>
              <a:t>区间内的</a:t>
            </a:r>
            <a:r>
              <a:rPr lang="en-US" altLang="zh-CN"/>
              <a:t>n-gram</a:t>
            </a:r>
            <a:r>
              <a:rPr lang="zh-CN" altLang="en-US"/>
              <a:t>集合，通过</a:t>
            </a:r>
            <a:r>
              <a:rPr lang="en-US" altLang="zh-CN"/>
              <a:t>label</a:t>
            </a:r>
            <a:r>
              <a:rPr lang="zh-CN" altLang="en-US"/>
              <a:t>集合在</a:t>
            </a:r>
            <a:r>
              <a:rPr lang="en-US" altLang="zh-CN"/>
              <a:t>n-gram</a:t>
            </a:r>
            <a:r>
              <a:rPr lang="zh-CN" altLang="en-US"/>
              <a:t>集合中生成主语后续集。</a:t>
            </a:r>
          </a:p>
          <a:p>
            <a:r>
              <a:rPr lang="zh-CN" altLang="en-US"/>
              <a:t>（因为这里涉及</a:t>
            </a:r>
            <a:r>
              <a:rPr lang="en-US" altLang="zh-CN"/>
              <a:t>freebase</a:t>
            </a:r>
            <a:r>
              <a:rPr lang="zh-CN" altLang="en-US"/>
              <a:t>的一些东西，而我现在做的是</a:t>
            </a:r>
            <a:r>
              <a:rPr lang="en-US" altLang="zh-CN"/>
              <a:t>dbpedia</a:t>
            </a:r>
            <a:r>
              <a:rPr lang="zh-CN" altLang="en-US"/>
              <a:t>的，所以这部分我就没有仔细看）</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候选谓词的生成这里给了两种方法：</a:t>
            </a:r>
          </a:p>
          <a:p>
            <a:r>
              <a:rPr lang="zh-CN" altLang="en-US" dirty="0">
                <a:sym typeface="+mn-ea"/>
              </a:rPr>
              <a:t>第一种是基于</a:t>
            </a:r>
            <a:r>
              <a:rPr lang="en-US" altLang="zh-CN" dirty="0">
                <a:sym typeface="+mn-ea"/>
              </a:rPr>
              <a:t>top</a:t>
            </a:r>
            <a:r>
              <a:rPr lang="zh-CN" altLang="en-US" dirty="0">
                <a:sym typeface="+mn-ea"/>
              </a:rPr>
              <a:t>候选主语实体的方法：</a:t>
            </a:r>
          </a:p>
          <a:p>
            <a:r>
              <a:rPr lang="zh-CN" altLang="en-US" dirty="0">
                <a:sym typeface="+mn-ea"/>
              </a:rPr>
              <a:t>只将</a:t>
            </a:r>
            <a:r>
              <a:rPr lang="en-US" altLang="zh-CN" dirty="0">
                <a:solidFill>
                  <a:srgbClr val="FF0000"/>
                </a:solidFill>
                <a:sym typeface="+mn-ea"/>
              </a:rPr>
              <a:t>top</a:t>
            </a:r>
            <a:r>
              <a:rPr lang="zh-CN" altLang="en-US" dirty="0">
                <a:solidFill>
                  <a:srgbClr val="FF0000"/>
                </a:solidFill>
                <a:sym typeface="+mn-ea"/>
              </a:rPr>
              <a:t>候选主语</a:t>
            </a:r>
            <a:r>
              <a:rPr lang="zh-CN" altLang="en-US" dirty="0">
                <a:sym typeface="+mn-ea"/>
              </a:rPr>
              <a:t>在知识图谱中出现过的三元组中的谓语加入位于候选集；也就是说知识图谱中，所有以</a:t>
            </a:r>
            <a:r>
              <a:rPr lang="en-US" altLang="zh-CN" dirty="0">
                <a:sym typeface="+mn-ea"/>
              </a:rPr>
              <a:t>top</a:t>
            </a:r>
            <a:r>
              <a:rPr lang="zh-CN" altLang="en-US" dirty="0">
                <a:sym typeface="+mn-ea"/>
              </a:rPr>
              <a:t>候选主语作为主语的三元组，把他们的谓语加到候选集合中。但是这样的话</a:t>
            </a:r>
            <a:r>
              <a:rPr lang="zh-CN" altLang="en-US" dirty="0">
                <a:solidFill>
                  <a:srgbClr val="FF0000"/>
                </a:solidFill>
                <a:latin typeface="Microsoft YaHei UI" panose="020B0503020204020204" pitchFamily="34" charset="-122"/>
                <a:ea typeface="Microsoft YaHei UI" panose="020B0503020204020204" pitchFamily="34" charset="-122"/>
                <a:sym typeface="+mn-ea"/>
              </a:rPr>
              <a:t>如果主语选择错误，影响巨大</a:t>
            </a:r>
            <a:endParaRPr lang="zh-CN" altLang="en-US" dirty="0">
              <a:solidFill>
                <a:srgbClr val="FF0000"/>
              </a:solidFill>
              <a:latin typeface="Microsoft YaHei UI" panose="020B0503020204020204" pitchFamily="34" charset="-122"/>
              <a:ea typeface="Microsoft YaHei UI" panose="020B0503020204020204" pitchFamily="34" charset="-122"/>
            </a:endParaRPr>
          </a:p>
          <a:p>
            <a:r>
              <a:rPr lang="zh-CN" altLang="en-US" dirty="0">
                <a:sym typeface="+mn-ea"/>
              </a:rPr>
              <a:t>基于</a:t>
            </a:r>
            <a:r>
              <a:rPr lang="en-US" altLang="zh-CN" dirty="0">
                <a:sym typeface="+mn-ea"/>
              </a:rPr>
              <a:t>top</a:t>
            </a:r>
            <a:r>
              <a:rPr lang="zh-CN" altLang="en-US" dirty="0">
                <a:sym typeface="+mn-ea"/>
              </a:rPr>
              <a:t> </a:t>
            </a:r>
            <a:r>
              <a:rPr lang="en-US" altLang="zh-CN" dirty="0">
                <a:sym typeface="+mn-ea"/>
              </a:rPr>
              <a:t>subject label</a:t>
            </a:r>
            <a:r>
              <a:rPr lang="zh-CN" altLang="en-US" dirty="0">
                <a:sym typeface="+mn-ea"/>
              </a:rPr>
              <a:t>：</a:t>
            </a:r>
            <a:endParaRPr lang="zh-CN" altLang="en-US"/>
          </a:p>
          <a:p>
            <a:r>
              <a:rPr lang="zh-CN" altLang="en-US" dirty="0">
                <a:sym typeface="+mn-ea"/>
              </a:rPr>
              <a:t>考虑主语候选集中</a:t>
            </a:r>
            <a:r>
              <a:rPr lang="zh-CN" altLang="en-US" dirty="0">
                <a:solidFill>
                  <a:srgbClr val="FF0000"/>
                </a:solidFill>
                <a:sym typeface="+mn-ea"/>
              </a:rPr>
              <a:t>与</a:t>
            </a:r>
            <a:r>
              <a:rPr lang="en-US" altLang="zh-CN" dirty="0">
                <a:solidFill>
                  <a:srgbClr val="FF0000"/>
                </a:solidFill>
                <a:sym typeface="+mn-ea"/>
              </a:rPr>
              <a:t>top</a:t>
            </a:r>
            <a:r>
              <a:rPr lang="zh-CN" altLang="en-US" dirty="0">
                <a:solidFill>
                  <a:srgbClr val="FF0000"/>
                </a:solidFill>
                <a:sym typeface="+mn-ea"/>
              </a:rPr>
              <a:t>主语的</a:t>
            </a:r>
            <a:r>
              <a:rPr lang="en-US" altLang="zh-CN" dirty="0">
                <a:solidFill>
                  <a:srgbClr val="FF0000"/>
                </a:solidFill>
                <a:sym typeface="+mn-ea"/>
              </a:rPr>
              <a:t>label</a:t>
            </a:r>
            <a:r>
              <a:rPr lang="zh-CN" altLang="en-US" dirty="0">
                <a:solidFill>
                  <a:srgbClr val="FF0000"/>
                </a:solidFill>
                <a:sym typeface="+mn-ea"/>
              </a:rPr>
              <a:t>相同的实体</a:t>
            </a:r>
            <a:r>
              <a:rPr lang="zh-CN" altLang="en-US" dirty="0">
                <a:sym typeface="+mn-ea"/>
              </a:rPr>
              <a:t>，将这些实体在知识图谱中出现过的三元组中的谓语，都加入候选集；</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第一种方法：先生成主语候选集合，然后计算每个实体的分数，取其中的</a:t>
            </a:r>
            <a:r>
              <a:rPr lang="en-US" altLang="zh-CN"/>
              <a:t>top-one</a:t>
            </a:r>
            <a:r>
              <a:rPr lang="zh-CN" altLang="en-US"/>
              <a:t>作为预测结果，然后根据这个</a:t>
            </a:r>
            <a:r>
              <a:rPr lang="en-US" altLang="zh-CN"/>
              <a:t>top </a:t>
            </a:r>
            <a:r>
              <a:rPr lang="zh-CN" altLang="en-US"/>
              <a:t>主语 </a:t>
            </a:r>
            <a:r>
              <a:rPr lang="en-US" altLang="zh-CN"/>
              <a:t>entity </a:t>
            </a:r>
            <a:r>
              <a:rPr lang="zh-CN" altLang="en-US"/>
              <a:t>去生成谓词候选集合。再计算谓词的分数，取</a:t>
            </a:r>
            <a:r>
              <a:rPr lang="en-US" altLang="zh-CN"/>
              <a:t>top-one</a:t>
            </a:r>
            <a:r>
              <a:rPr lang="zh-CN" altLang="en-US"/>
              <a:t>。</a:t>
            </a:r>
          </a:p>
          <a:p>
            <a:r>
              <a:rPr lang="zh-CN" altLang="en-US"/>
              <a:t>第二种方法：</a:t>
            </a:r>
            <a:r>
              <a:rPr lang="zh-CN" altLang="en-US">
                <a:sym typeface="+mn-ea"/>
              </a:rPr>
              <a:t>先生成主语候选集合，然后计算每个实体的分数，根据</a:t>
            </a:r>
            <a:r>
              <a:rPr lang="en-US" altLang="zh-CN">
                <a:sym typeface="+mn-ea"/>
              </a:rPr>
              <a:t>top </a:t>
            </a:r>
            <a:r>
              <a:rPr lang="zh-CN" altLang="en-US">
                <a:sym typeface="+mn-ea"/>
              </a:rPr>
              <a:t>主语 </a:t>
            </a:r>
            <a:r>
              <a:rPr lang="en-US" altLang="zh-CN">
                <a:sym typeface="+mn-ea"/>
              </a:rPr>
              <a:t>label</a:t>
            </a:r>
            <a:r>
              <a:rPr lang="zh-CN" altLang="en-US">
                <a:sym typeface="+mn-ea"/>
              </a:rPr>
              <a:t>生成谓词候选集合，再计算谓词的分数，取</a:t>
            </a:r>
            <a:r>
              <a:rPr lang="en-US" altLang="zh-CN">
                <a:sym typeface="+mn-ea"/>
              </a:rPr>
              <a:t>top-one</a:t>
            </a:r>
            <a:r>
              <a:rPr lang="zh-CN" altLang="en-US">
                <a:sym typeface="+mn-ea"/>
              </a:rPr>
              <a:t>。然后</a:t>
            </a:r>
            <a:r>
              <a:rPr lang="zh-CN" altLang="en-US" dirty="0">
                <a:solidFill>
                  <a:srgbClr val="FF0000"/>
                </a:solidFill>
                <a:latin typeface="Microsoft YaHei UI" panose="020B0503020204020204" pitchFamily="34" charset="-122"/>
                <a:ea typeface="Microsoft YaHei UI" panose="020B0503020204020204" pitchFamily="34" charset="-122"/>
                <a:sym typeface="+mn-ea"/>
              </a:rPr>
              <a:t>通过生成的谓语候选集，对主语候选集剪枝，去掉没有与任何一个候选谓语出现在同一个三元组的主语；然后再从这个经过过滤的主语集合中选出</a:t>
            </a:r>
            <a:r>
              <a:rPr lang="en-US" altLang="zh-CN" dirty="0">
                <a:solidFill>
                  <a:srgbClr val="FF0000"/>
                </a:solidFill>
                <a:latin typeface="Microsoft YaHei UI" panose="020B0503020204020204" pitchFamily="34" charset="-122"/>
                <a:ea typeface="Microsoft YaHei UI" panose="020B0503020204020204" pitchFamily="34" charset="-122"/>
                <a:sym typeface="+mn-ea"/>
              </a:rPr>
              <a:t>topscoring</a:t>
            </a:r>
            <a:r>
              <a:rPr lang="zh-CN" altLang="en-US" dirty="0">
                <a:solidFill>
                  <a:srgbClr val="FF0000"/>
                </a:solidFill>
                <a:latin typeface="Microsoft YaHei UI" panose="020B0503020204020204" pitchFamily="34" charset="-122"/>
                <a:ea typeface="Microsoft YaHei UI" panose="020B0503020204020204" pitchFamily="34" charset="-122"/>
                <a:sym typeface="+mn-ea"/>
              </a:rPr>
              <a:t>的主语作为正确的预测主语。</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然后训练的时候，损失函数用的这么一个函数，负采样的时候对主语和谓语分别用了下边的两个公式，这部分感兴趣的可以去看看原论文。</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训练的章节它主要就是</a:t>
            </a:r>
          </a:p>
          <a:p>
            <a:r>
              <a:rPr lang="zh-CN" altLang="en-US"/>
              <a:t>问句向量</a:t>
            </a:r>
            <a:r>
              <a:rPr lang="en-US" altLang="zh-CN"/>
              <a:t>400</a:t>
            </a:r>
            <a:r>
              <a:rPr lang="zh-CN" altLang="en-US"/>
              <a:t>维，主语向量</a:t>
            </a:r>
            <a:r>
              <a:rPr lang="en-US" altLang="zh-CN"/>
              <a:t>200</a:t>
            </a:r>
            <a:r>
              <a:rPr lang="zh-CN" altLang="en-US"/>
              <a:t>，谓语向量</a:t>
            </a:r>
            <a:r>
              <a:rPr lang="en-US" altLang="zh-CN"/>
              <a:t>100</a:t>
            </a:r>
          </a:p>
          <a:p>
            <a:r>
              <a:rPr lang="zh-CN" altLang="en-US"/>
              <a:t>利用</a:t>
            </a:r>
            <a:r>
              <a:rPr lang="en-US" altLang="zh-CN"/>
              <a:t>100</a:t>
            </a:r>
            <a:r>
              <a:rPr lang="zh-CN" altLang="en-US"/>
              <a:t>维</a:t>
            </a:r>
            <a:r>
              <a:rPr lang="en-US" altLang="zh-CN"/>
              <a:t>GloVe word-embedding</a:t>
            </a:r>
            <a:r>
              <a:rPr lang="zh-CN" altLang="en-US"/>
              <a:t>向量，以及</a:t>
            </a:r>
            <a:r>
              <a:rPr lang="en-US" altLang="zh-CN"/>
              <a:t>50</a:t>
            </a:r>
            <a:r>
              <a:rPr lang="zh-CN" altLang="en-US"/>
              <a:t>维的</a:t>
            </a:r>
            <a:r>
              <a:rPr lang="en-US" altLang="zh-CN"/>
              <a:t>character-embedding</a:t>
            </a:r>
            <a:r>
              <a:rPr lang="zh-CN" altLang="en-US"/>
              <a:t>向量</a:t>
            </a:r>
          </a:p>
          <a:p>
            <a:r>
              <a:rPr lang="en-US" altLang="zh-CN"/>
              <a:t>batchsize = 100</a:t>
            </a:r>
          </a:p>
          <a:p>
            <a:r>
              <a:rPr lang="zh-CN" altLang="en-US"/>
              <a:t>学习率</a:t>
            </a:r>
            <a:r>
              <a:rPr lang="en-US" altLang="zh-CN"/>
              <a:t>0.1</a:t>
            </a:r>
          </a:p>
          <a:p>
            <a:endParaRPr lang="en-US" altLang="zh-CN"/>
          </a:p>
          <a:p>
            <a:r>
              <a:rPr lang="zh-CN" altLang="en-US"/>
              <a:t>采用</a:t>
            </a:r>
            <a:r>
              <a:rPr lang="en-US" altLang="zh-CN"/>
              <a:t>simplequestion</a:t>
            </a:r>
            <a:r>
              <a:rPr lang="zh-CN" altLang="en-US"/>
              <a:t>数据集，包含</a:t>
            </a:r>
            <a:r>
              <a:rPr lang="en-US" altLang="zh-CN"/>
              <a:t>10w</a:t>
            </a:r>
            <a:r>
              <a:rPr lang="zh-CN" altLang="en-US"/>
              <a:t>条简单问句，以及对应</a:t>
            </a:r>
            <a:r>
              <a:rPr lang="en-US" altLang="zh-CN"/>
              <a:t>Freebase</a:t>
            </a:r>
            <a:r>
              <a:rPr lang="zh-CN" altLang="en-US"/>
              <a:t>三元组提供答案</a:t>
            </a:r>
          </a:p>
          <a:p>
            <a:r>
              <a:rPr lang="zh-CN" altLang="en-US"/>
              <a:t>将数据集切分，</a:t>
            </a:r>
            <a:r>
              <a:rPr lang="en-US" altLang="zh-CN"/>
              <a:t>712</a:t>
            </a:r>
            <a:r>
              <a:rPr lang="zh-CN" altLang="en-US"/>
              <a:t>的比例，训练接</a:t>
            </a:r>
            <a:r>
              <a:rPr lang="en-US" altLang="zh-CN"/>
              <a:t>75910</a:t>
            </a:r>
            <a:r>
              <a:rPr lang="zh-CN" altLang="en-US"/>
              <a:t>条，验证集</a:t>
            </a:r>
            <a:r>
              <a:rPr lang="en-US" altLang="zh-CN"/>
              <a:t>10845</a:t>
            </a:r>
            <a:r>
              <a:rPr lang="zh-CN" altLang="en-US"/>
              <a:t>条，测试集</a:t>
            </a:r>
            <a:r>
              <a:rPr lang="en-US" altLang="zh-CN"/>
              <a:t>21687</a:t>
            </a:r>
            <a:r>
              <a:rPr lang="zh-CN" altLang="en-US"/>
              <a:t>条，</a:t>
            </a:r>
          </a:p>
          <a:p>
            <a:r>
              <a:rPr lang="zh-CN" altLang="en-US"/>
              <a:t>对三元组的搜索建立在</a:t>
            </a:r>
            <a:r>
              <a:rPr lang="en-US" altLang="zh-CN"/>
              <a:t>Freebase</a:t>
            </a:r>
            <a:r>
              <a:rPr lang="zh-CN" altLang="en-US"/>
              <a:t>的子图</a:t>
            </a:r>
            <a:r>
              <a:rPr lang="en-US" altLang="zh-CN"/>
              <a:t>FB2M</a:t>
            </a:r>
            <a:r>
              <a:rPr lang="zh-CN" altLang="en-US"/>
              <a:t>上，包含</a:t>
            </a:r>
            <a:r>
              <a:rPr lang="en-US" altLang="zh-CN"/>
              <a:t>200w</a:t>
            </a:r>
            <a:r>
              <a:rPr lang="zh-CN" altLang="en-US"/>
              <a:t>实体和</a:t>
            </a:r>
            <a:r>
              <a:rPr lang="en-US" altLang="zh-CN"/>
              <a:t>6701</a:t>
            </a:r>
            <a:r>
              <a:rPr lang="zh-CN" altLang="en-US"/>
              <a:t>种关系</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rgbClr val="FF0000"/>
                </a:solidFill>
                <a:latin typeface="Microsoft YaHei UI" panose="020B0503020204020204" pitchFamily="34" charset="-122"/>
                <a:ea typeface="Microsoft YaHei UI" panose="020B0503020204020204" pitchFamily="34" charset="-122"/>
                <a:sym typeface="+mn-ea"/>
              </a:rPr>
              <a:t>准确率就是计算对于数据集中的每个问题，都有对应的正确的主语谓语对，如果预测的和这个相同就为</a:t>
            </a:r>
            <a:r>
              <a:rPr lang="en-US" altLang="zh-CN" dirty="0">
                <a:solidFill>
                  <a:srgbClr val="FF0000"/>
                </a:solidFill>
                <a:latin typeface="Microsoft YaHei UI" panose="020B0503020204020204" pitchFamily="34" charset="-122"/>
                <a:ea typeface="Microsoft YaHei UI" panose="020B0503020204020204" pitchFamily="34" charset="-122"/>
                <a:sym typeface="+mn-ea"/>
              </a:rPr>
              <a:t>1</a:t>
            </a:r>
            <a:r>
              <a:rPr lang="zh-CN" altLang="en-US" dirty="0">
                <a:solidFill>
                  <a:srgbClr val="FF0000"/>
                </a:solidFill>
                <a:latin typeface="Microsoft YaHei UI" panose="020B0503020204020204" pitchFamily="34" charset="-122"/>
                <a:ea typeface="Microsoft YaHei UI" panose="020B0503020204020204" pitchFamily="34" charset="-122"/>
                <a:sym typeface="+mn-ea"/>
              </a:rPr>
              <a:t>，不同为</a:t>
            </a:r>
            <a:r>
              <a:rPr lang="en-US" altLang="zh-CN" dirty="0">
                <a:solidFill>
                  <a:srgbClr val="FF0000"/>
                </a:solidFill>
                <a:latin typeface="Microsoft YaHei UI" panose="020B0503020204020204" pitchFamily="34" charset="-122"/>
                <a:ea typeface="Microsoft YaHei UI" panose="020B0503020204020204" pitchFamily="34" charset="-122"/>
                <a:sym typeface="+mn-ea"/>
              </a:rPr>
              <a:t>0</a:t>
            </a:r>
            <a:r>
              <a:rPr lang="zh-CN" altLang="en-US" dirty="0">
                <a:solidFill>
                  <a:srgbClr val="FF0000"/>
                </a:solidFill>
                <a:latin typeface="Microsoft YaHei UI" panose="020B0503020204020204" pitchFamily="34" charset="-122"/>
                <a:ea typeface="Microsoft YaHei UI" panose="020B0503020204020204" pitchFamily="34" charset="-122"/>
                <a:sym typeface="+mn-ea"/>
              </a:rPr>
              <a:t>。</a:t>
            </a:r>
          </a:p>
          <a:p>
            <a:r>
              <a:rPr lang="zh-CN" altLang="en-US" dirty="0">
                <a:solidFill>
                  <a:srgbClr val="FF0000"/>
                </a:solidFill>
                <a:latin typeface="Microsoft YaHei UI" panose="020B0503020204020204" pitchFamily="34" charset="-122"/>
                <a:ea typeface="Microsoft YaHei UI" panose="020B0503020204020204" pitchFamily="34" charset="-122"/>
                <a:sym typeface="+mn-ea"/>
              </a:rPr>
              <a:t>最上面的图表不同的参数下的召回率（在生成候选集时预期的正确实体出现的次数，</a:t>
            </a:r>
            <a:r>
              <a:rPr lang="en-US" altLang="zh-CN" dirty="0">
                <a:sym typeface="+mn-ea"/>
              </a:rPr>
              <a:t>Recall</a:t>
            </a:r>
            <a:r>
              <a:rPr lang="zh-CN" altLang="en-US" dirty="0">
                <a:sym typeface="+mn-ea"/>
              </a:rPr>
              <a:t> </a:t>
            </a:r>
            <a:r>
              <a:rPr lang="en-US" altLang="zh-CN" dirty="0">
                <a:sym typeface="+mn-ea"/>
              </a:rPr>
              <a:t>= </a:t>
            </a:r>
            <a:r>
              <a:rPr lang="zh-CN" altLang="en-US" dirty="0">
                <a:sym typeface="+mn-ea"/>
              </a:rPr>
              <a:t>候选集中正确的主语数</a:t>
            </a:r>
            <a:r>
              <a:rPr lang="en-US" altLang="zh-CN" dirty="0">
                <a:sym typeface="+mn-ea"/>
              </a:rPr>
              <a:t>/ </a:t>
            </a:r>
            <a:r>
              <a:rPr lang="zh-CN" altLang="en-US" dirty="0">
                <a:sym typeface="+mn-ea"/>
              </a:rPr>
              <a:t>主语总数</a:t>
            </a:r>
            <a:r>
              <a:rPr lang="zh-CN" altLang="en-US" dirty="0">
                <a:solidFill>
                  <a:srgbClr val="FF0000"/>
                </a:solidFill>
                <a:latin typeface="Microsoft YaHei UI" panose="020B0503020204020204" pitchFamily="34" charset="-122"/>
                <a:ea typeface="Microsoft YaHei UI" panose="020B0503020204020204" pitchFamily="34" charset="-122"/>
                <a:sym typeface="+mn-ea"/>
              </a:rPr>
              <a:t>）。</a:t>
            </a:r>
            <a:endParaRPr lang="en-US" altLang="zh-CN" dirty="0">
              <a:solidFill>
                <a:srgbClr val="FF0000"/>
              </a:solidFill>
              <a:latin typeface="Microsoft YaHei UI" panose="020B0503020204020204" pitchFamily="34" charset="-122"/>
              <a:ea typeface="Microsoft YaHei UI" panose="020B0503020204020204" pitchFamily="34" charset="-122"/>
              <a:sym typeface="+mn-ea"/>
            </a:endParaRPr>
          </a:p>
          <a:p>
            <a:r>
              <a:rPr lang="en-US" altLang="zh-CN" dirty="0">
                <a:solidFill>
                  <a:srgbClr val="FF0000"/>
                </a:solidFill>
                <a:latin typeface="Microsoft YaHei UI" panose="020B0503020204020204" pitchFamily="34" charset="-122"/>
                <a:ea typeface="Microsoft YaHei UI" panose="020B0503020204020204" pitchFamily="34" charset="-122"/>
                <a:sym typeface="+mn-ea"/>
              </a:rPr>
              <a:t>Candidates</a:t>
            </a:r>
            <a:r>
              <a:rPr lang="zh-CN" altLang="en-US" dirty="0">
                <a:solidFill>
                  <a:srgbClr val="FF0000"/>
                </a:solidFill>
                <a:latin typeface="Microsoft YaHei UI" panose="020B0503020204020204" pitchFamily="34" charset="-122"/>
                <a:ea typeface="Microsoft YaHei UI" panose="020B0503020204020204" pitchFamily="34" charset="-122"/>
                <a:sym typeface="+mn-ea"/>
              </a:rPr>
              <a:t>：多个实体匹配同一个</a:t>
            </a:r>
            <a:r>
              <a:rPr lang="en-US" altLang="zh-CN" dirty="0">
                <a:solidFill>
                  <a:srgbClr val="FF0000"/>
                </a:solidFill>
                <a:latin typeface="Microsoft YaHei UI" panose="020B0503020204020204" pitchFamily="34" charset="-122"/>
                <a:ea typeface="Microsoft YaHei UI" panose="020B0503020204020204" pitchFamily="34" charset="-122"/>
                <a:sym typeface="+mn-ea"/>
              </a:rPr>
              <a:t>n-gram</a:t>
            </a:r>
            <a:r>
              <a:rPr lang="zh-CN" altLang="en-US" dirty="0">
                <a:solidFill>
                  <a:srgbClr val="FF0000"/>
                </a:solidFill>
                <a:latin typeface="Microsoft YaHei UI" panose="020B0503020204020204" pitchFamily="34" charset="-122"/>
                <a:ea typeface="Microsoft YaHei UI" panose="020B0503020204020204" pitchFamily="34" charset="-122"/>
                <a:sym typeface="+mn-ea"/>
              </a:rPr>
              <a:t>，按照充当主语次数排序选取前</a:t>
            </a:r>
            <a:r>
              <a:rPr lang="en-US" altLang="zh-CN" dirty="0">
                <a:solidFill>
                  <a:srgbClr val="FF0000"/>
                </a:solidFill>
                <a:latin typeface="Microsoft YaHei UI" panose="020B0503020204020204" pitchFamily="34" charset="-122"/>
                <a:ea typeface="Microsoft YaHei UI" panose="020B0503020204020204" pitchFamily="34" charset="-122"/>
                <a:sym typeface="+mn-ea"/>
              </a:rPr>
              <a:t>m</a:t>
            </a:r>
            <a:r>
              <a:rPr lang="zh-CN" altLang="en-US" dirty="0">
                <a:solidFill>
                  <a:srgbClr val="FF0000"/>
                </a:solidFill>
                <a:latin typeface="Microsoft YaHei UI" panose="020B0503020204020204" pitchFamily="34" charset="-122"/>
                <a:ea typeface="Microsoft YaHei UI" panose="020B0503020204020204" pitchFamily="34" charset="-122"/>
                <a:sym typeface="+mn-ea"/>
              </a:rPr>
              <a:t>个</a:t>
            </a:r>
            <a:endParaRPr lang="zh-CN" altLang="en-US" dirty="0">
              <a:solidFill>
                <a:srgbClr val="FF0000"/>
              </a:solidFill>
              <a:latin typeface="Microsoft YaHei UI" panose="020B0503020204020204" pitchFamily="34" charset="-122"/>
              <a:ea typeface="Microsoft YaHei UI" panose="020B0503020204020204" pitchFamily="34" charset="-122"/>
            </a:endParaRPr>
          </a:p>
          <a:p>
            <a:r>
              <a:rPr lang="en-US" altLang="zh-CN"/>
              <a:t>Partial matches</a:t>
            </a:r>
            <a:r>
              <a:rPr lang="zh-CN" altLang="en-US"/>
              <a:t>：</a:t>
            </a:r>
            <a:r>
              <a:rPr lang="zh-CN" altLang="en-US" dirty="0">
                <a:solidFill>
                  <a:srgbClr val="FF0000"/>
                </a:solidFill>
                <a:latin typeface="Microsoft YaHei UI" panose="020B0503020204020204" pitchFamily="34" charset="-122"/>
                <a:ea typeface="Microsoft YaHei UI" panose="020B0503020204020204" pitchFamily="34" charset="-122"/>
                <a:sym typeface="+mn-ea"/>
              </a:rPr>
              <a:t>编辑距离是否不超过</a:t>
            </a:r>
            <a:r>
              <a:rPr lang="en-US" altLang="zh-CN" dirty="0">
                <a:solidFill>
                  <a:srgbClr val="FF0000"/>
                </a:solidFill>
                <a:latin typeface="Microsoft YaHei UI" panose="020B0503020204020204" pitchFamily="34" charset="-122"/>
                <a:ea typeface="Microsoft YaHei UI" panose="020B0503020204020204" pitchFamily="34" charset="-122"/>
                <a:sym typeface="+mn-ea"/>
              </a:rPr>
              <a:t>1</a:t>
            </a:r>
          </a:p>
          <a:p>
            <a:r>
              <a:rPr lang="zh-CN" altLang="en-US" dirty="0">
                <a:solidFill>
                  <a:srgbClr val="FF0000"/>
                </a:solidFill>
                <a:latin typeface="Microsoft YaHei UI" panose="020B0503020204020204" pitchFamily="34" charset="-122"/>
                <a:ea typeface="Microsoft YaHei UI" panose="020B0503020204020204" pitchFamily="34" charset="-122"/>
                <a:sym typeface="+mn-ea"/>
              </a:rPr>
              <a:t>结果显示 部分匹配 也就是编辑距离为</a:t>
            </a:r>
            <a:r>
              <a:rPr lang="en-US" altLang="zh-CN" dirty="0">
                <a:solidFill>
                  <a:srgbClr val="FF0000"/>
                </a:solidFill>
                <a:latin typeface="Microsoft YaHei UI" panose="020B0503020204020204" pitchFamily="34" charset="-122"/>
                <a:ea typeface="Microsoft YaHei UI" panose="020B0503020204020204" pitchFamily="34" charset="-122"/>
                <a:sym typeface="+mn-ea"/>
              </a:rPr>
              <a:t>1</a:t>
            </a:r>
            <a:r>
              <a:rPr lang="zh-CN" altLang="en-US" dirty="0">
                <a:solidFill>
                  <a:srgbClr val="FF0000"/>
                </a:solidFill>
                <a:latin typeface="Microsoft YaHei UI" panose="020B0503020204020204" pitchFamily="34" charset="-122"/>
                <a:ea typeface="Microsoft YaHei UI" panose="020B0503020204020204" pitchFamily="34" charset="-122"/>
                <a:sym typeface="+mn-ea"/>
              </a:rPr>
              <a:t>的 </a:t>
            </a:r>
            <a:r>
              <a:rPr lang="en-US" altLang="zh-CN" dirty="0">
                <a:solidFill>
                  <a:srgbClr val="FF0000"/>
                </a:solidFill>
                <a:latin typeface="Microsoft YaHei UI" panose="020B0503020204020204" pitchFamily="34" charset="-122"/>
                <a:ea typeface="Microsoft YaHei UI" panose="020B0503020204020204" pitchFamily="34" charset="-122"/>
                <a:sym typeface="+mn-ea"/>
              </a:rPr>
              <a:t>n-gram</a:t>
            </a:r>
            <a:r>
              <a:rPr lang="zh-CN" altLang="en-US" dirty="0">
                <a:solidFill>
                  <a:srgbClr val="FF0000"/>
                </a:solidFill>
                <a:latin typeface="Microsoft YaHei UI" panose="020B0503020204020204" pitchFamily="34" charset="-122"/>
                <a:ea typeface="Microsoft YaHei UI" panose="020B0503020204020204" pitchFamily="34" charset="-122"/>
                <a:sym typeface="+mn-ea"/>
              </a:rPr>
              <a:t>匹配</a:t>
            </a:r>
            <a:r>
              <a:rPr lang="en-US" altLang="zh-CN" dirty="0">
                <a:solidFill>
                  <a:srgbClr val="FF0000"/>
                </a:solidFill>
                <a:latin typeface="Microsoft YaHei UI" panose="020B0503020204020204" pitchFamily="34" charset="-122"/>
                <a:ea typeface="Microsoft YaHei UI" panose="020B0503020204020204" pitchFamily="34" charset="-122"/>
                <a:sym typeface="+mn-ea"/>
              </a:rPr>
              <a:t> </a:t>
            </a:r>
            <a:r>
              <a:rPr lang="zh-CN" altLang="en-US" dirty="0">
                <a:solidFill>
                  <a:srgbClr val="FF0000"/>
                </a:solidFill>
                <a:latin typeface="Microsoft YaHei UI" panose="020B0503020204020204" pitchFamily="34" charset="-122"/>
                <a:ea typeface="Microsoft YaHei UI" panose="020B0503020204020204" pitchFamily="34" charset="-122"/>
                <a:sym typeface="+mn-ea"/>
              </a:rPr>
              <a:t>能将召回率提高最高</a:t>
            </a:r>
            <a:r>
              <a:rPr lang="en-US" altLang="zh-CN" dirty="0">
                <a:solidFill>
                  <a:srgbClr val="FF0000"/>
                </a:solidFill>
                <a:latin typeface="Microsoft YaHei UI" panose="020B0503020204020204" pitchFamily="34" charset="-122"/>
                <a:ea typeface="Microsoft YaHei UI" panose="020B0503020204020204" pitchFamily="34" charset="-122"/>
                <a:sym typeface="+mn-ea"/>
              </a:rPr>
              <a:t>2</a:t>
            </a:r>
            <a:r>
              <a:rPr lang="zh-CN" altLang="en-US" dirty="0">
                <a:solidFill>
                  <a:srgbClr val="FF0000"/>
                </a:solidFill>
                <a:latin typeface="Microsoft YaHei UI" panose="020B0503020204020204" pitchFamily="34" charset="-122"/>
                <a:ea typeface="Microsoft YaHei UI" panose="020B0503020204020204" pitchFamily="34" charset="-122"/>
                <a:sym typeface="+mn-ea"/>
              </a:rPr>
              <a:t>个点</a:t>
            </a:r>
            <a:endParaRPr lang="en-US" altLang="zh-CN" dirty="0">
              <a:solidFill>
                <a:srgbClr val="FF0000"/>
              </a:solidFill>
              <a:latin typeface="Microsoft YaHei UI" panose="020B0503020204020204" pitchFamily="34" charset="-122"/>
              <a:ea typeface="Microsoft YaHei UI" panose="020B0503020204020204" pitchFamily="34" charset="-122"/>
              <a:sym typeface="+mn-ea"/>
            </a:endParaRPr>
          </a:p>
          <a:p>
            <a:endParaRPr lang="zh-CN" altLang="en-US" dirty="0">
              <a:solidFill>
                <a:srgbClr val="FF0000"/>
              </a:solidFill>
              <a:latin typeface="Microsoft YaHei UI" panose="020B0503020204020204" pitchFamily="34" charset="-122"/>
              <a:ea typeface="Microsoft YaHei UI" panose="020B0503020204020204" pitchFamily="34" charset="-122"/>
            </a:endParaRPr>
          </a:p>
          <a:p>
            <a:r>
              <a:rPr lang="zh-CN" altLang="en-US" dirty="0">
                <a:solidFill>
                  <a:srgbClr val="FF0000"/>
                </a:solidFill>
                <a:latin typeface="Microsoft YaHei UI" panose="020B0503020204020204" pitchFamily="34" charset="-122"/>
                <a:ea typeface="Microsoft YaHei UI" panose="020B0503020204020204" pitchFamily="34" charset="-122"/>
              </a:rPr>
              <a:t>图二观察的是候选集数量和是否在关系排序后对主语集合进行剪枝 对 准确率的影响。</a:t>
            </a:r>
          </a:p>
          <a:p>
            <a:r>
              <a:rPr lang="en-US" altLang="zh-CN"/>
              <a:t>Subject pruning</a:t>
            </a:r>
            <a:r>
              <a:rPr lang="zh-CN" altLang="en-US"/>
              <a:t>：</a:t>
            </a:r>
            <a:r>
              <a:rPr lang="zh-CN" altLang="en-US" dirty="0">
                <a:solidFill>
                  <a:srgbClr val="FF0000"/>
                </a:solidFill>
                <a:latin typeface="Microsoft YaHei UI" panose="020B0503020204020204" pitchFamily="34" charset="-122"/>
                <a:ea typeface="Microsoft YaHei UI" panose="020B0503020204020204" pitchFamily="34" charset="-122"/>
                <a:sym typeface="+mn-ea"/>
              </a:rPr>
              <a:t>根据谓语候选集对主语候选集剪枝。</a:t>
            </a:r>
          </a:p>
          <a:p>
            <a:r>
              <a:rPr lang="en-US" altLang="zh-CN" dirty="0">
                <a:solidFill>
                  <a:srgbClr val="FF0000"/>
                </a:solidFill>
                <a:latin typeface="Microsoft YaHei UI" panose="020B0503020204020204" pitchFamily="34" charset="-122"/>
                <a:ea typeface="Microsoft YaHei UI" panose="020B0503020204020204" pitchFamily="34" charset="-122"/>
                <a:sym typeface="+mn-ea"/>
              </a:rPr>
              <a:t>candidate</a:t>
            </a:r>
            <a:r>
              <a:rPr lang="zh-CN" altLang="en-US" dirty="0">
                <a:solidFill>
                  <a:srgbClr val="FF0000"/>
                </a:solidFill>
                <a:latin typeface="Microsoft YaHei UI" panose="020B0503020204020204" pitchFamily="34" charset="-122"/>
                <a:ea typeface="Microsoft YaHei UI" panose="020B0503020204020204" pitchFamily="34" charset="-122"/>
                <a:sym typeface="+mn-ea"/>
              </a:rPr>
              <a:t>的数量的影响：数量大，候选集合生成过程的</a:t>
            </a:r>
            <a:r>
              <a:rPr lang="en-US" altLang="zh-CN" dirty="0">
                <a:solidFill>
                  <a:srgbClr val="FF0000"/>
                </a:solidFill>
                <a:latin typeface="Microsoft YaHei UI" panose="020B0503020204020204" pitchFamily="34" charset="-122"/>
                <a:ea typeface="Microsoft YaHei UI" panose="020B0503020204020204" pitchFamily="34" charset="-122"/>
                <a:sym typeface="+mn-ea"/>
              </a:rPr>
              <a:t>recall</a:t>
            </a:r>
            <a:r>
              <a:rPr lang="zh-CN" altLang="en-US" dirty="0">
                <a:solidFill>
                  <a:srgbClr val="FF0000"/>
                </a:solidFill>
                <a:latin typeface="Microsoft YaHei UI" panose="020B0503020204020204" pitchFamily="34" charset="-122"/>
                <a:ea typeface="Microsoft YaHei UI" panose="020B0503020204020204" pitchFamily="34" charset="-122"/>
                <a:sym typeface="+mn-ea"/>
              </a:rPr>
              <a:t>就大，准确率就上升。可以看到是否剪枝也可以提升大约</a:t>
            </a:r>
            <a:r>
              <a:rPr lang="en-US" altLang="zh-CN" dirty="0">
                <a:solidFill>
                  <a:srgbClr val="FF0000"/>
                </a:solidFill>
                <a:latin typeface="Microsoft YaHei UI" panose="020B0503020204020204" pitchFamily="34" charset="-122"/>
                <a:ea typeface="Microsoft YaHei UI" panose="020B0503020204020204" pitchFamily="34" charset="-122"/>
                <a:sym typeface="+mn-ea"/>
              </a:rPr>
              <a:t>1</a:t>
            </a:r>
            <a:r>
              <a:rPr lang="zh-CN" altLang="en-US" dirty="0">
                <a:solidFill>
                  <a:srgbClr val="FF0000"/>
                </a:solidFill>
                <a:latin typeface="Microsoft YaHei UI" panose="020B0503020204020204" pitchFamily="34" charset="-122"/>
                <a:ea typeface="Microsoft YaHei UI" panose="020B0503020204020204" pitchFamily="34" charset="-122"/>
                <a:sym typeface="+mn-ea"/>
              </a:rPr>
              <a:t>个点。</a:t>
            </a:r>
          </a:p>
          <a:p>
            <a:endParaRPr lang="zh-CN" altLang="en-US" dirty="0">
              <a:solidFill>
                <a:srgbClr val="FF0000"/>
              </a:solidFill>
              <a:latin typeface="Microsoft YaHei UI" panose="020B0503020204020204" pitchFamily="34" charset="-122"/>
              <a:ea typeface="Microsoft YaHei UI" panose="020B0503020204020204" pitchFamily="34" charset="-122"/>
              <a:sym typeface="+mn-ea"/>
            </a:endParaRPr>
          </a:p>
          <a:p>
            <a:r>
              <a:rPr lang="zh-CN" altLang="en-US" dirty="0">
                <a:solidFill>
                  <a:srgbClr val="FF0000"/>
                </a:solidFill>
                <a:latin typeface="Microsoft YaHei UI" panose="020B0503020204020204" pitchFamily="34" charset="-122"/>
                <a:ea typeface="Microsoft YaHei UI" panose="020B0503020204020204" pitchFamily="34" charset="-122"/>
                <a:sym typeface="+mn-ea"/>
              </a:rPr>
              <a:t>最后这个表格</a:t>
            </a:r>
            <a:r>
              <a:rPr lang="zh-CN" altLang="en-US" dirty="0"/>
              <a:t>是加的一个辅助实验，如果单纯地从主语候选实体列表 和 其对应的</a:t>
            </a:r>
            <a:r>
              <a:rPr lang="en-US" altLang="zh-CN" dirty="0"/>
              <a:t>outgoing</a:t>
            </a:r>
            <a:r>
              <a:rPr lang="zh-CN" altLang="en-US" dirty="0"/>
              <a:t>关系列表中挑选主语谓语，那么 可以看到表现是非常差的。也就是说，找到正确的主语谓语对，不能只根据基于</a:t>
            </a:r>
            <a:r>
              <a:rPr lang="en-US" altLang="zh-CN" dirty="0"/>
              <a:t>N-gram</a:t>
            </a:r>
            <a:r>
              <a:rPr lang="zh-CN" altLang="en-US" dirty="0"/>
              <a:t>的搜索来得到可以接受的结果。</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lnSpc>
                <a:spcPct val="150000"/>
              </a:lnSpc>
              <a:buFont typeface="Arial" panose="020B0604020202020204" pitchFamily="34" charset="0"/>
              <a:buChar char="•"/>
            </a:pPr>
            <a:r>
              <a:rPr lang="zh-CN" altLang="en-US" dirty="0">
                <a:solidFill>
                  <a:srgbClr val="FF0000"/>
                </a:solidFill>
                <a:sym typeface="+mn-ea"/>
              </a:rPr>
              <a:t>候选集丢失：</a:t>
            </a:r>
            <a:r>
              <a:rPr lang="zh-CN" altLang="en-US" dirty="0">
                <a:sym typeface="+mn-ea"/>
              </a:rPr>
              <a:t>“</a:t>
            </a:r>
            <a:r>
              <a:rPr lang="en-US" altLang="zh-CN" dirty="0">
                <a:sym typeface="+mn-ea"/>
              </a:rPr>
              <a:t>which group recorded </a:t>
            </a:r>
            <a:r>
              <a:rPr lang="en-US" altLang="zh-CN" dirty="0" err="1">
                <a:sym typeface="+mn-ea"/>
              </a:rPr>
              <a:t>tokyo</a:t>
            </a:r>
            <a:r>
              <a:rPr lang="zh-CN" altLang="en-US" dirty="0">
                <a:sym typeface="+mn-ea"/>
              </a:rPr>
              <a:t>？”中“</a:t>
            </a:r>
            <a:r>
              <a:rPr lang="en-US" altLang="zh-CN" dirty="0" err="1">
                <a:sym typeface="+mn-ea"/>
              </a:rPr>
              <a:t>tokyo</a:t>
            </a:r>
            <a:r>
              <a:rPr lang="zh-CN" altLang="en-US" dirty="0">
                <a:sym typeface="+mn-ea"/>
              </a:rPr>
              <a:t>”具有上百种可能的候选实体；</a:t>
            </a:r>
            <a:endParaRPr lang="en-US" altLang="zh-CN" dirty="0"/>
          </a:p>
          <a:p>
            <a:pPr marL="342900" indent="-342900">
              <a:lnSpc>
                <a:spcPct val="150000"/>
              </a:lnSpc>
              <a:buFont typeface="Arial" panose="020B0604020202020204" pitchFamily="34" charset="0"/>
              <a:buChar char="•"/>
            </a:pPr>
            <a:r>
              <a:rPr lang="zh-CN" altLang="en-US" dirty="0">
                <a:solidFill>
                  <a:srgbClr val="FF0000"/>
                </a:solidFill>
                <a:sym typeface="+mn-ea"/>
              </a:rPr>
              <a:t>不可分辨性：</a:t>
            </a:r>
            <a:r>
              <a:rPr lang="zh-CN" altLang="en-US" dirty="0">
                <a:sym typeface="+mn-ea"/>
              </a:rPr>
              <a:t>预测的实体与正确的实体有相同</a:t>
            </a:r>
            <a:r>
              <a:rPr lang="en-US" altLang="zh-CN" dirty="0">
                <a:sym typeface="+mn-ea"/>
              </a:rPr>
              <a:t>label</a:t>
            </a:r>
            <a:r>
              <a:rPr lang="zh-CN" altLang="en-US" dirty="0">
                <a:sym typeface="+mn-ea"/>
              </a:rPr>
              <a:t>，相同</a:t>
            </a:r>
            <a:r>
              <a:rPr lang="en-US" altLang="zh-CN" dirty="0">
                <a:sym typeface="+mn-ea"/>
              </a:rPr>
              <a:t>type</a:t>
            </a:r>
            <a:r>
              <a:rPr lang="zh-CN" altLang="en-US" dirty="0">
                <a:sym typeface="+mn-ea"/>
              </a:rPr>
              <a:t>，不可分辨，“</a:t>
            </a:r>
            <a:r>
              <a:rPr lang="en-US" altLang="zh-CN" dirty="0">
                <a:sym typeface="+mn-ea"/>
              </a:rPr>
              <a:t>what song was on the recording Indiana</a:t>
            </a:r>
            <a:r>
              <a:rPr lang="zh-CN" altLang="en-US" dirty="0">
                <a:sym typeface="+mn-ea"/>
              </a:rPr>
              <a:t>？”，期待的实体</a:t>
            </a:r>
            <a:r>
              <a:rPr lang="en-US" altLang="zh-CN" dirty="0">
                <a:sym typeface="+mn-ea"/>
              </a:rPr>
              <a:t>label</a:t>
            </a:r>
            <a:r>
              <a:rPr lang="zh-CN" altLang="en-US" dirty="0">
                <a:sym typeface="+mn-ea"/>
              </a:rPr>
              <a:t>为“</a:t>
            </a:r>
            <a:r>
              <a:rPr lang="en-US" altLang="zh-CN" dirty="0" err="1">
                <a:sym typeface="+mn-ea"/>
              </a:rPr>
              <a:t>indiana</a:t>
            </a:r>
            <a:r>
              <a:rPr lang="zh-CN" altLang="en-US" dirty="0">
                <a:sym typeface="+mn-ea"/>
              </a:rPr>
              <a:t>”，类型</a:t>
            </a:r>
            <a:r>
              <a:rPr lang="en-US" altLang="zh-CN" dirty="0">
                <a:sym typeface="+mn-ea"/>
              </a:rPr>
              <a:t>label</a:t>
            </a:r>
            <a:r>
              <a:rPr lang="zh-CN" altLang="en-US" dirty="0">
                <a:sym typeface="+mn-ea"/>
              </a:rPr>
              <a:t>为“</a:t>
            </a:r>
            <a:r>
              <a:rPr lang="en-US" altLang="zh-CN" dirty="0">
                <a:sym typeface="+mn-ea"/>
              </a:rPr>
              <a:t>musical recording</a:t>
            </a:r>
            <a:r>
              <a:rPr lang="zh-CN" altLang="en-US" dirty="0">
                <a:sym typeface="+mn-ea"/>
              </a:rPr>
              <a:t>”，满足同样要求的实体有很多；</a:t>
            </a:r>
            <a:endParaRPr lang="en-US" altLang="zh-CN" dirty="0"/>
          </a:p>
          <a:p>
            <a:pPr marL="342900" indent="-342900">
              <a:lnSpc>
                <a:spcPct val="150000"/>
              </a:lnSpc>
              <a:buFont typeface="Arial" panose="020B0604020202020204" pitchFamily="34" charset="0"/>
              <a:buChar char="•"/>
            </a:pPr>
            <a:r>
              <a:rPr lang="zh-CN" altLang="en-US" dirty="0">
                <a:solidFill>
                  <a:srgbClr val="FF0000"/>
                </a:solidFill>
                <a:sym typeface="+mn-ea"/>
              </a:rPr>
              <a:t>硬歧义：</a:t>
            </a:r>
            <a:r>
              <a:rPr lang="zh-CN" altLang="en-US" dirty="0">
                <a:sym typeface="+mn-ea"/>
              </a:rPr>
              <a:t>相同的</a:t>
            </a:r>
            <a:r>
              <a:rPr lang="en-US" altLang="zh-CN" dirty="0">
                <a:sym typeface="+mn-ea"/>
              </a:rPr>
              <a:t>label</a:t>
            </a:r>
            <a:r>
              <a:rPr lang="zh-CN" altLang="en-US" dirty="0">
                <a:sym typeface="+mn-ea"/>
              </a:rPr>
              <a:t>，不同的</a:t>
            </a:r>
            <a:r>
              <a:rPr lang="en-US" altLang="zh-CN" dirty="0">
                <a:sym typeface="+mn-ea"/>
              </a:rPr>
              <a:t>type</a:t>
            </a:r>
            <a:r>
              <a:rPr lang="zh-CN" altLang="en-US" dirty="0">
                <a:sym typeface="+mn-ea"/>
              </a:rPr>
              <a:t>，“</a:t>
            </a:r>
            <a:r>
              <a:rPr lang="en-US" altLang="zh-CN" dirty="0">
                <a:sym typeface="+mn-ea"/>
              </a:rPr>
              <a:t>where was </a:t>
            </a:r>
            <a:r>
              <a:rPr lang="en-US" altLang="zh-CN" dirty="0" err="1">
                <a:sym typeface="+mn-ea"/>
              </a:rPr>
              <a:t>eddie</a:t>
            </a:r>
            <a:r>
              <a:rPr lang="en-US" altLang="zh-CN" dirty="0">
                <a:sym typeface="+mn-ea"/>
              </a:rPr>
              <a:t> smith born</a:t>
            </a:r>
            <a:r>
              <a:rPr lang="zh-CN" altLang="en-US" dirty="0">
                <a:sym typeface="+mn-ea"/>
              </a:rPr>
              <a:t>？”，有两个叫</a:t>
            </a:r>
            <a:r>
              <a:rPr lang="en-US" altLang="zh-CN" dirty="0">
                <a:sym typeface="+mn-ea"/>
              </a:rPr>
              <a:t>Eddie smith</a:t>
            </a:r>
            <a:r>
              <a:rPr lang="zh-CN" altLang="en-US" dirty="0">
                <a:sym typeface="+mn-ea"/>
              </a:rPr>
              <a:t>的实体；</a:t>
            </a:r>
            <a:endParaRPr lang="en-US" altLang="zh-CN" dirty="0"/>
          </a:p>
          <a:p>
            <a:pPr marL="342900" indent="-342900">
              <a:lnSpc>
                <a:spcPct val="150000"/>
              </a:lnSpc>
              <a:buFont typeface="Arial" panose="020B0604020202020204" pitchFamily="34" charset="0"/>
              <a:buChar char="•"/>
            </a:pPr>
            <a:r>
              <a:rPr lang="zh-CN" altLang="en-US" dirty="0">
                <a:solidFill>
                  <a:srgbClr val="FF0000"/>
                </a:solidFill>
                <a:sym typeface="+mn-ea"/>
              </a:rPr>
              <a:t>软歧义：</a:t>
            </a:r>
            <a:r>
              <a:rPr lang="zh-CN" altLang="en-US" dirty="0">
                <a:sym typeface="+mn-ea"/>
              </a:rPr>
              <a:t>相同的</a:t>
            </a:r>
            <a:r>
              <a:rPr lang="en-US" altLang="zh-CN" dirty="0">
                <a:sym typeface="+mn-ea"/>
              </a:rPr>
              <a:t>label</a:t>
            </a:r>
            <a:r>
              <a:rPr lang="zh-CN" altLang="en-US" dirty="0">
                <a:sym typeface="+mn-ea"/>
              </a:rPr>
              <a:t>，不同的</a:t>
            </a:r>
            <a:r>
              <a:rPr lang="en-US" altLang="zh-CN" dirty="0">
                <a:sym typeface="+mn-ea"/>
              </a:rPr>
              <a:t>type</a:t>
            </a:r>
            <a:r>
              <a:rPr lang="zh-CN" altLang="en-US" dirty="0">
                <a:sym typeface="+mn-ea"/>
              </a:rPr>
              <a:t>，相较于硬歧义，问句给出了信息用于消歧；</a:t>
            </a:r>
            <a:endParaRPr lang="en-US" altLang="zh-CN" dirty="0"/>
          </a:p>
          <a:p>
            <a:pPr marL="342900" indent="-342900">
              <a:lnSpc>
                <a:spcPct val="150000"/>
              </a:lnSpc>
              <a:buFont typeface="Arial" panose="020B0604020202020204" pitchFamily="34" charset="0"/>
              <a:buChar char="•"/>
            </a:pPr>
            <a:r>
              <a:rPr lang="zh-CN" altLang="en-US" dirty="0">
                <a:solidFill>
                  <a:srgbClr val="FF0000"/>
                </a:solidFill>
                <a:sym typeface="+mn-ea"/>
              </a:rPr>
              <a:t>主语</a:t>
            </a:r>
            <a:r>
              <a:rPr lang="en-US" altLang="zh-CN" dirty="0">
                <a:solidFill>
                  <a:srgbClr val="FF0000"/>
                </a:solidFill>
                <a:sym typeface="+mn-ea"/>
              </a:rPr>
              <a:t>mention</a:t>
            </a:r>
            <a:r>
              <a:rPr lang="zh-CN" altLang="en-US" dirty="0">
                <a:solidFill>
                  <a:srgbClr val="FF0000"/>
                </a:solidFill>
                <a:sym typeface="+mn-ea"/>
              </a:rPr>
              <a:t>错误：</a:t>
            </a:r>
            <a:r>
              <a:rPr lang="zh-CN" altLang="en-US" dirty="0">
                <a:sym typeface="+mn-ea"/>
              </a:rPr>
              <a:t>“</a:t>
            </a:r>
            <a:r>
              <a:rPr lang="en-US" altLang="zh-CN" dirty="0">
                <a:sym typeface="+mn-ea"/>
              </a:rPr>
              <a:t>who directed the show </a:t>
            </a:r>
            <a:r>
              <a:rPr lang="en-US" altLang="zh-CN" dirty="0" err="1">
                <a:sym typeface="+mn-ea"/>
              </a:rPr>
              <a:t>dancin</a:t>
            </a:r>
            <a:r>
              <a:rPr lang="en-US" altLang="zh-CN" dirty="0">
                <a:sym typeface="+mn-ea"/>
              </a:rPr>
              <a:t>‘ homer</a:t>
            </a:r>
            <a:r>
              <a:rPr lang="zh-CN" altLang="en-US" dirty="0">
                <a:sym typeface="+mn-ea"/>
              </a:rPr>
              <a:t>？”中，找到的实体</a:t>
            </a:r>
            <a:r>
              <a:rPr lang="en-US" altLang="zh-CN" dirty="0">
                <a:sym typeface="+mn-ea"/>
              </a:rPr>
              <a:t>label</a:t>
            </a:r>
            <a:r>
              <a:rPr lang="zh-CN" altLang="en-US" dirty="0">
                <a:sym typeface="+mn-ea"/>
              </a:rPr>
              <a:t>为“</a:t>
            </a:r>
            <a:r>
              <a:rPr lang="en-US" altLang="zh-CN" dirty="0">
                <a:sym typeface="+mn-ea"/>
              </a:rPr>
              <a:t>The show</a:t>
            </a:r>
            <a:r>
              <a:rPr lang="zh-CN" altLang="en-US" dirty="0">
                <a:sym typeface="+mn-ea"/>
              </a:rPr>
              <a:t>”，类型</a:t>
            </a:r>
            <a:r>
              <a:rPr lang="en-US" altLang="zh-CN" dirty="0">
                <a:sym typeface="+mn-ea"/>
              </a:rPr>
              <a:t>label</a:t>
            </a:r>
            <a:r>
              <a:rPr lang="zh-CN" altLang="en-US" dirty="0">
                <a:sym typeface="+mn-ea"/>
              </a:rPr>
              <a:t>为“</a:t>
            </a:r>
            <a:r>
              <a:rPr lang="en-US" altLang="zh-CN" dirty="0">
                <a:sym typeface="+mn-ea"/>
              </a:rPr>
              <a:t>film</a:t>
            </a:r>
            <a:r>
              <a:rPr lang="zh-CN" altLang="en-US" dirty="0">
                <a:sym typeface="+mn-ea"/>
              </a:rPr>
              <a:t>”，实际上正确的实体</a:t>
            </a:r>
            <a:r>
              <a:rPr lang="en-US" altLang="zh-CN" dirty="0">
                <a:sym typeface="+mn-ea"/>
              </a:rPr>
              <a:t>label</a:t>
            </a:r>
            <a:r>
              <a:rPr lang="zh-CN" altLang="en-US" dirty="0">
                <a:sym typeface="+mn-ea"/>
              </a:rPr>
              <a:t>为“</a:t>
            </a:r>
            <a:r>
              <a:rPr lang="en-US" altLang="zh-CN" dirty="0" err="1">
                <a:sym typeface="+mn-ea"/>
              </a:rPr>
              <a:t>Dancin</a:t>
            </a:r>
            <a:r>
              <a:rPr lang="zh-CN" altLang="en-US" dirty="0">
                <a:sym typeface="+mn-ea"/>
              </a:rPr>
              <a:t>’ </a:t>
            </a:r>
            <a:r>
              <a:rPr lang="en-US" altLang="zh-CN" dirty="0">
                <a:sym typeface="+mn-ea"/>
              </a:rPr>
              <a:t>Homer</a:t>
            </a:r>
            <a:r>
              <a:rPr lang="zh-CN" altLang="en-US" dirty="0">
                <a:sym typeface="+mn-ea"/>
              </a:rPr>
              <a:t>”，类型</a:t>
            </a:r>
            <a:r>
              <a:rPr lang="en-US" altLang="zh-CN" dirty="0">
                <a:sym typeface="+mn-ea"/>
              </a:rPr>
              <a:t>type</a:t>
            </a:r>
            <a:r>
              <a:rPr lang="zh-CN" altLang="en-US" dirty="0">
                <a:sym typeface="+mn-ea"/>
              </a:rPr>
              <a:t>为“</a:t>
            </a:r>
            <a:r>
              <a:rPr lang="en-US" altLang="zh-CN" dirty="0" err="1">
                <a:sym typeface="+mn-ea"/>
              </a:rPr>
              <a:t>tv</a:t>
            </a:r>
            <a:r>
              <a:rPr lang="en-US" altLang="zh-CN" dirty="0">
                <a:sym typeface="+mn-ea"/>
              </a:rPr>
              <a:t> episode</a:t>
            </a:r>
            <a:r>
              <a:rPr lang="zh-CN" altLang="en-US" dirty="0">
                <a:sym typeface="+mn-ea"/>
              </a:rPr>
              <a:t>”；</a:t>
            </a:r>
            <a:endParaRPr lang="en-US" altLang="zh-CN" dirty="0"/>
          </a:p>
          <a:p>
            <a:pPr marL="342900" indent="-342900">
              <a:lnSpc>
                <a:spcPct val="150000"/>
              </a:lnSpc>
              <a:buFont typeface="Arial" panose="020B0604020202020204" pitchFamily="34" charset="0"/>
              <a:buChar char="•"/>
            </a:pPr>
            <a:r>
              <a:rPr lang="zh-CN" altLang="en-US" dirty="0">
                <a:solidFill>
                  <a:srgbClr val="FF0000"/>
                </a:solidFill>
                <a:sym typeface="+mn-ea"/>
              </a:rPr>
              <a:t>谓语错误：</a:t>
            </a:r>
            <a:r>
              <a:rPr lang="zh-CN" altLang="en-US" dirty="0">
                <a:sym typeface="+mn-ea"/>
              </a:rPr>
              <a:t>主语正确，找到错误的谓语；</a:t>
            </a:r>
            <a:endParaRPr lang="en-US" altLang="zh-CN" dirty="0">
              <a:solidFill>
                <a:srgbClr val="FF0000"/>
              </a:solidFill>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首先看一下</a:t>
            </a:r>
            <a:r>
              <a:rPr lang="en-US" altLang="zh-CN"/>
              <a:t>introduction</a:t>
            </a:r>
            <a:r>
              <a:rPr lang="zh-CN" altLang="en-US"/>
              <a:t>。现有的问答系统大多依赖于各种拆分出来的部分的方法，比如像分词、实体识别、实体消歧、关系映射等一系列步骤。但是他们大多存在一些问题：比如说词汇缺失，自然语言问句中的表示形式和知识库中我们所真正想要映射到</a:t>
            </a:r>
            <a:r>
              <a:rPr lang="en-US" altLang="zh-CN"/>
              <a:t>uri</a:t>
            </a:r>
            <a:r>
              <a:rPr lang="zh-CN" altLang="en-US"/>
              <a:t>是有很大差别的；再比如一词多义，</a:t>
            </a:r>
            <a:r>
              <a:rPr lang="en-US"/>
              <a:t>president of country</a:t>
            </a:r>
            <a:r>
              <a:rPr lang="zh-CN" altLang="en-US"/>
              <a:t>或者</a:t>
            </a:r>
            <a:r>
              <a:rPr lang="en-US" altLang="zh-CN"/>
              <a:t>company </a:t>
            </a:r>
            <a:r>
              <a:rPr lang="zh-CN" altLang="en-US"/>
              <a:t>他们是两个不同的概念；再者，对于给定一个知识库，我们很多时候是无法预知一个问题是否是可以回答的。</a:t>
            </a:r>
          </a:p>
          <a:p>
            <a:r>
              <a:rPr lang="zh-CN" altLang="en-US"/>
              <a:t>因此本文提出一种端到端的解决简单问答的方法。</a:t>
            </a:r>
            <a:endParaRPr lang="en-US"/>
          </a:p>
          <a:p>
            <a:r>
              <a:rPr lang="zh-CN" altLang="en-US"/>
              <a:t>本文只针对简单问句：只包含一个事实的问句。</a:t>
            </a:r>
          </a:p>
          <a:p>
            <a:r>
              <a:rPr lang="zh-CN" altLang="en-US"/>
              <a:t>对于问答任务而言，实际是在给定一个自然语言问句</a:t>
            </a:r>
            <a:r>
              <a:rPr lang="en-US" altLang="zh-CN"/>
              <a:t>q={w1...wT}</a:t>
            </a:r>
            <a:r>
              <a:rPr lang="zh-CN" altLang="en-US"/>
              <a:t>的情况下，找到一个对应的三元组</a:t>
            </a:r>
            <a:r>
              <a:rPr lang="en-US" altLang="zh-CN"/>
              <a:t>(s,p,o)</a:t>
            </a:r>
            <a:r>
              <a:rPr lang="zh-CN" altLang="en-US"/>
              <a:t>，其中宾语</a:t>
            </a:r>
            <a:r>
              <a:rPr lang="en-US" altLang="zh-CN"/>
              <a:t>o</a:t>
            </a:r>
            <a:r>
              <a:rPr lang="zh-CN" altLang="en-US"/>
              <a:t>为问题</a:t>
            </a:r>
            <a:r>
              <a:rPr lang="en-US" altLang="zh-CN"/>
              <a:t>q</a:t>
            </a:r>
            <a:r>
              <a:rPr lang="zh-CN" altLang="en-US"/>
              <a:t>对应的答案。而这个任务的重点在于找到问题</a:t>
            </a:r>
            <a:r>
              <a:rPr lang="en-US" altLang="zh-CN"/>
              <a:t>q</a:t>
            </a:r>
            <a:r>
              <a:rPr lang="zh-CN" altLang="en-US"/>
              <a:t>在知识图谱</a:t>
            </a:r>
            <a:r>
              <a:rPr lang="en-US" altLang="zh-CN"/>
              <a:t>KG</a:t>
            </a:r>
            <a:r>
              <a:rPr lang="zh-CN" altLang="en-US"/>
              <a:t>中对应的主语实体</a:t>
            </a:r>
            <a:r>
              <a:rPr lang="en-US" altLang="zh-CN"/>
              <a:t>s</a:t>
            </a:r>
            <a:r>
              <a:rPr lang="zh-CN" altLang="en-US"/>
              <a:t>和谓语关系</a:t>
            </a:r>
            <a:r>
              <a:rPr lang="en-US" altLang="zh-CN"/>
              <a:t>p</a:t>
            </a:r>
            <a:r>
              <a:rPr lang="zh-CN" altLang="en-US"/>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lnSpc>
                <a:spcPct val="150000"/>
              </a:lnSpc>
              <a:buFont typeface="Arial" panose="020B0604020202020204" pitchFamily="34" charset="0"/>
              <a:buChar char="•"/>
            </a:pPr>
            <a:r>
              <a:rPr lang="zh-CN" altLang="en-US" dirty="0">
                <a:sym typeface="+mn-ea"/>
              </a:rPr>
              <a:t>本文提供了一种</a:t>
            </a:r>
            <a:r>
              <a:rPr lang="zh-CN" altLang="en-US" dirty="0">
                <a:solidFill>
                  <a:srgbClr val="FF0000"/>
                </a:solidFill>
                <a:sym typeface="+mn-ea"/>
              </a:rPr>
              <a:t>端到端</a:t>
            </a:r>
            <a:r>
              <a:rPr lang="zh-CN" altLang="en-US" dirty="0">
                <a:sym typeface="+mn-ea"/>
              </a:rPr>
              <a:t>的，基于</a:t>
            </a:r>
            <a:r>
              <a:rPr lang="zh-CN" altLang="en-US" dirty="0">
                <a:solidFill>
                  <a:srgbClr val="FF0000"/>
                </a:solidFill>
                <a:sym typeface="+mn-ea"/>
              </a:rPr>
              <a:t>神经网络</a:t>
            </a:r>
            <a:r>
              <a:rPr lang="zh-CN" altLang="en-US" dirty="0">
                <a:sym typeface="+mn-ea"/>
              </a:rPr>
              <a:t>的方法，用于回答知识图谱上的</a:t>
            </a:r>
            <a:r>
              <a:rPr lang="zh-CN" altLang="en-US" dirty="0">
                <a:solidFill>
                  <a:srgbClr val="FF0000"/>
                </a:solidFill>
                <a:sym typeface="+mn-ea"/>
              </a:rPr>
              <a:t>简单问题</a:t>
            </a:r>
            <a:r>
              <a:rPr lang="zh-CN" altLang="en-US" dirty="0">
                <a:sym typeface="+mn-ea"/>
              </a:rPr>
              <a:t>；</a:t>
            </a:r>
            <a:endParaRPr lang="en-US" altLang="zh-CN" dirty="0"/>
          </a:p>
          <a:p>
            <a:pPr marL="342900" indent="-342900">
              <a:lnSpc>
                <a:spcPct val="150000"/>
              </a:lnSpc>
              <a:buFont typeface="Arial" panose="020B0604020202020204" pitchFamily="34" charset="0"/>
              <a:buChar char="•"/>
            </a:pPr>
            <a:r>
              <a:rPr lang="zh-CN" altLang="en-US" dirty="0">
                <a:sym typeface="+mn-ea"/>
              </a:rPr>
              <a:t>同时考虑层次的</a:t>
            </a:r>
            <a:r>
              <a:rPr lang="zh-CN" altLang="en-US" dirty="0">
                <a:solidFill>
                  <a:srgbClr val="FF0000"/>
                </a:solidFill>
                <a:sym typeface="+mn-ea"/>
              </a:rPr>
              <a:t>单词级别</a:t>
            </a:r>
            <a:r>
              <a:rPr lang="zh-CN" altLang="en-US" dirty="0">
                <a:sym typeface="+mn-ea"/>
              </a:rPr>
              <a:t>与</a:t>
            </a:r>
            <a:r>
              <a:rPr lang="zh-CN" altLang="en-US" dirty="0">
                <a:solidFill>
                  <a:srgbClr val="FF0000"/>
                </a:solidFill>
                <a:sym typeface="+mn-ea"/>
              </a:rPr>
              <a:t>字符级别</a:t>
            </a:r>
            <a:r>
              <a:rPr lang="zh-CN" altLang="en-US" dirty="0">
                <a:sym typeface="+mn-ea"/>
              </a:rPr>
              <a:t>信息，可以捕获更加丰富的语义；</a:t>
            </a:r>
            <a:endParaRPr lang="en-US" altLang="zh-CN" dirty="0"/>
          </a:p>
          <a:p>
            <a:pPr marL="342900" indent="-342900">
              <a:lnSpc>
                <a:spcPct val="150000"/>
              </a:lnSpc>
              <a:buFont typeface="Arial" panose="020B0604020202020204" pitchFamily="34" charset="0"/>
              <a:buChar char="•"/>
            </a:pPr>
            <a:r>
              <a:rPr lang="zh-CN" altLang="en-US" dirty="0">
                <a:sym typeface="+mn-ea"/>
              </a:rPr>
              <a:t>负样本的选择对性能具有较大影响，尝试采用</a:t>
            </a:r>
            <a:r>
              <a:rPr lang="zh-CN" altLang="en-US" dirty="0">
                <a:solidFill>
                  <a:srgbClr val="FF0000"/>
                </a:solidFill>
                <a:sym typeface="+mn-ea"/>
              </a:rPr>
              <a:t>负采样</a:t>
            </a:r>
            <a:r>
              <a:rPr lang="zh-CN" altLang="en-US" dirty="0">
                <a:sym typeface="+mn-ea"/>
              </a:rPr>
              <a:t>生成方法，训练时将模型暴露在与预测时同等的条件下，以达到更好的效果；</a:t>
            </a:r>
            <a:endParaRPr lang="en-US" altLang="zh-CN"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方法步骤：</a:t>
            </a:r>
          </a:p>
          <a:p>
            <a:r>
              <a:rPr lang="en-US" altLang="zh-CN"/>
              <a:t>1.</a:t>
            </a:r>
            <a:r>
              <a:rPr lang="zh-CN" altLang="en-US"/>
              <a:t>求出问题</a:t>
            </a:r>
            <a:r>
              <a:rPr lang="en-US" altLang="zh-CN"/>
              <a:t>q</a:t>
            </a:r>
            <a:r>
              <a:rPr lang="zh-CN" altLang="en-US"/>
              <a:t>的特征向量表示</a:t>
            </a:r>
            <a:r>
              <a:rPr lang="en-US" altLang="zh-CN"/>
              <a:t>rq=(rqs,rqp)</a:t>
            </a:r>
            <a:r>
              <a:rPr lang="zh-CN" altLang="en-US"/>
              <a:t>的转置，</a:t>
            </a:r>
            <a:r>
              <a:rPr lang="en-US" altLang="zh-CN"/>
              <a:t>rqs</a:t>
            </a:r>
            <a:r>
              <a:rPr lang="zh-CN" altLang="en-US"/>
              <a:t>为主语向量，</a:t>
            </a:r>
            <a:r>
              <a:rPr lang="en-US" altLang="zh-CN"/>
              <a:t>rqp</a:t>
            </a:r>
            <a:r>
              <a:rPr lang="zh-CN" altLang="en-US"/>
              <a:t>为关系向量</a:t>
            </a:r>
          </a:p>
          <a:p>
            <a:r>
              <a:rPr lang="en-US" altLang="zh-CN"/>
              <a:t>2.</a:t>
            </a:r>
            <a:r>
              <a:rPr lang="zh-CN" altLang="en-US"/>
              <a:t>对于每一个候选主语</a:t>
            </a:r>
            <a:r>
              <a:rPr lang="en-US" altLang="zh-CN"/>
              <a:t>si</a:t>
            </a:r>
            <a:r>
              <a:rPr lang="zh-CN" altLang="en-US"/>
              <a:t>属于</a:t>
            </a:r>
            <a:r>
              <a:rPr lang="en-US" altLang="zh-CN"/>
              <a:t>cs</a:t>
            </a:r>
            <a:r>
              <a:rPr lang="zh-CN" altLang="en-US"/>
              <a:t>，求出其特征向量表示</a:t>
            </a:r>
            <a:r>
              <a:rPr lang="en-US" altLang="zh-CN"/>
              <a:t>rsi</a:t>
            </a:r>
            <a:r>
              <a:rPr lang="zh-CN" altLang="en-US"/>
              <a:t>，</a:t>
            </a:r>
            <a:r>
              <a:rPr lang="en-US" altLang="zh-CN"/>
              <a:t>cs</a:t>
            </a:r>
            <a:r>
              <a:rPr lang="zh-CN" altLang="en-US"/>
              <a:t>为主语候选集合</a:t>
            </a:r>
          </a:p>
          <a:p>
            <a:r>
              <a:rPr lang="en-US" altLang="zh-CN"/>
              <a:t>3.</a:t>
            </a:r>
            <a:r>
              <a:rPr lang="zh-CN" altLang="en-US"/>
              <a:t>对于每一个候选谓词</a:t>
            </a:r>
            <a:r>
              <a:rPr lang="en-US" altLang="zh-CN"/>
              <a:t>pj</a:t>
            </a:r>
            <a:r>
              <a:rPr lang="zh-CN" altLang="en-US"/>
              <a:t>属于</a:t>
            </a:r>
            <a:r>
              <a:rPr lang="en-US" altLang="zh-CN"/>
              <a:t>cp</a:t>
            </a:r>
            <a:r>
              <a:rPr lang="zh-CN" altLang="en-US"/>
              <a:t>，求出其特征向量表示</a:t>
            </a:r>
            <a:r>
              <a:rPr lang="en-US" altLang="zh-CN"/>
              <a:t>rpj</a:t>
            </a:r>
            <a:r>
              <a:rPr lang="zh-CN" altLang="en-US"/>
              <a:t>，</a:t>
            </a:r>
            <a:r>
              <a:rPr lang="en-US" altLang="zh-CN"/>
              <a:t>cp</a:t>
            </a:r>
            <a:r>
              <a:rPr lang="zh-CN" altLang="en-US"/>
              <a:t>为谓语候选集合</a:t>
            </a:r>
          </a:p>
          <a:p>
            <a:r>
              <a:rPr lang="en-US" altLang="zh-CN"/>
              <a:t>4.</a:t>
            </a:r>
            <a:r>
              <a:rPr lang="zh-CN" altLang="en-US"/>
              <a:t>对于每一对</a:t>
            </a:r>
            <a:r>
              <a:rPr lang="en-US" altLang="zh-CN"/>
              <a:t>(rqs,rsi)</a:t>
            </a:r>
            <a:r>
              <a:rPr lang="zh-CN" altLang="en-US"/>
              <a:t>计算相似度</a:t>
            </a:r>
            <a:r>
              <a:rPr lang="en-US" altLang="zh-CN"/>
              <a:t>Ss(rqs,rsi)</a:t>
            </a:r>
            <a:r>
              <a:rPr lang="zh-CN" altLang="en-US"/>
              <a:t>；对于每一对</a:t>
            </a:r>
            <a:r>
              <a:rPr lang="en-US" altLang="zh-CN"/>
              <a:t>(rqp,rpj)</a:t>
            </a:r>
            <a:r>
              <a:rPr lang="zh-CN" altLang="en-US"/>
              <a:t>计算相似度</a:t>
            </a:r>
            <a:r>
              <a:rPr lang="en-US" altLang="zh-CN"/>
              <a:t>sp(rqs,rpj)</a:t>
            </a:r>
          </a:p>
          <a:p>
            <a:r>
              <a:rPr lang="en-US" altLang="zh-CN"/>
              <a:t>5.</a:t>
            </a:r>
            <a:r>
              <a:rPr lang="zh-CN" altLang="en-US"/>
              <a:t>找到相似度最高的主语和谓语，作为与问题</a:t>
            </a:r>
            <a:r>
              <a:rPr lang="en-US" altLang="zh-CN"/>
              <a:t>q</a:t>
            </a:r>
            <a:r>
              <a:rPr lang="zh-CN" altLang="en-US"/>
              <a:t>匹配的主语和谓语。</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左边这颁本部分：输入为一个自然语言问句，然后经过一个编码器，生成一个包含主语和谓语的向量，从中挑出主语向量和谓语向量。</a:t>
            </a:r>
          </a:p>
          <a:p>
            <a:r>
              <a:rPr lang="zh-CN" altLang="en-US"/>
              <a:t>右边这部分代表的是对于每个候选主语，把他们传入编码器，然后获得对应的向量，然后计算余弦相似度。</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传统的神经网络层与层之间是全连接或者部分链接的，并且同层节点之间没有链接，也就是说节点之间是相互独立没有影响的。</a:t>
            </a:r>
          </a:p>
          <a:p>
            <a:r>
              <a:rPr lang="zh-CN" altLang="en-US"/>
              <a:t>但是，传统的自然语言问句前后单词并不是独立的，因此传统的神经网络并不适合处理这种序列化的数据。</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RNN</a:t>
            </a:r>
            <a:r>
              <a:rPr lang="zh-CN" altLang="en-US" dirty="0">
                <a:sym typeface="+mn-ea"/>
              </a:rPr>
              <a:t>（</a:t>
            </a:r>
            <a:r>
              <a:rPr lang="en-US" altLang="zh-CN" dirty="0">
                <a:sym typeface="+mn-ea"/>
              </a:rPr>
              <a:t>Recurrent Neuron Network</a:t>
            </a:r>
            <a:r>
              <a:rPr lang="zh-CN" altLang="en-US" dirty="0">
                <a:sym typeface="+mn-ea"/>
              </a:rPr>
              <a:t>）是一种对</a:t>
            </a:r>
            <a:r>
              <a:rPr lang="zh-CN" altLang="en-US" dirty="0">
                <a:solidFill>
                  <a:srgbClr val="FF0000"/>
                </a:solidFill>
                <a:sym typeface="+mn-ea"/>
              </a:rPr>
              <a:t>序列数据</a:t>
            </a:r>
            <a:r>
              <a:rPr lang="zh-CN" altLang="en-US" dirty="0">
                <a:sym typeface="+mn-ea"/>
              </a:rPr>
              <a:t>建模的神经网络；</a:t>
            </a:r>
            <a:endParaRPr lang="en-US" altLang="zh-CN" dirty="0"/>
          </a:p>
          <a:p>
            <a:r>
              <a:rPr lang="zh-CN" altLang="en-US" dirty="0">
                <a:sym typeface="+mn-ea"/>
              </a:rPr>
              <a:t>隐藏层之间的节点变为</a:t>
            </a:r>
            <a:r>
              <a:rPr lang="zh-CN" altLang="en-US" dirty="0">
                <a:solidFill>
                  <a:srgbClr val="FF0000"/>
                </a:solidFill>
                <a:sym typeface="+mn-ea"/>
              </a:rPr>
              <a:t>有连接</a:t>
            </a:r>
            <a:r>
              <a:rPr lang="zh-CN" altLang="en-US" dirty="0">
                <a:sym typeface="+mn-ea"/>
              </a:rPr>
              <a:t>的；</a:t>
            </a:r>
            <a:endParaRPr lang="en-US" altLang="zh-CN" dirty="0"/>
          </a:p>
          <a:p>
            <a:r>
              <a:rPr lang="zh-CN" altLang="en-US" dirty="0">
                <a:sym typeface="+mn-ea"/>
              </a:rPr>
              <a:t>隐藏层的输入不仅包括</a:t>
            </a:r>
            <a:r>
              <a:rPr lang="zh-CN" altLang="en-US" dirty="0">
                <a:solidFill>
                  <a:srgbClr val="FF0000"/>
                </a:solidFill>
                <a:sym typeface="+mn-ea"/>
              </a:rPr>
              <a:t>上一层</a:t>
            </a:r>
            <a:r>
              <a:rPr lang="zh-CN" altLang="en-US" dirty="0">
                <a:sym typeface="+mn-ea"/>
              </a:rPr>
              <a:t>的输出，也包括</a:t>
            </a:r>
            <a:r>
              <a:rPr lang="zh-CN" altLang="en-US" dirty="0">
                <a:solidFill>
                  <a:srgbClr val="FF0000"/>
                </a:solidFill>
                <a:sym typeface="+mn-ea"/>
              </a:rPr>
              <a:t>上一时刻</a:t>
            </a:r>
            <a:r>
              <a:rPr lang="zh-CN" altLang="en-US" dirty="0">
                <a:sym typeface="+mn-ea"/>
              </a:rPr>
              <a:t>隐藏层的输出；</a:t>
            </a:r>
            <a:endParaRPr lang="en-US" altLang="zh-CN" dirty="0"/>
          </a:p>
          <a:p>
            <a:pPr marL="0" indent="0">
              <a:buNone/>
            </a:pPr>
            <a:r>
              <a:rPr lang="en-US" altLang="zh-CN"/>
              <a:t>U,V,W</a:t>
            </a:r>
            <a:r>
              <a:rPr lang="zh-CN" altLang="en-US"/>
              <a:t>都是参数矩阵。</a:t>
            </a:r>
          </a:p>
          <a:p>
            <a:pPr marL="0" indent="0">
              <a:buNone/>
            </a:pPr>
            <a:r>
              <a:rPr lang="zh-CN" altLang="en-US"/>
              <a:t>参数共享，即任何时刻参数矩阵</a:t>
            </a:r>
            <a:r>
              <a:rPr lang="en-US" altLang="zh-CN"/>
              <a:t>UVW</a:t>
            </a:r>
            <a:r>
              <a:rPr lang="zh-CN" altLang="en-US"/>
              <a:t>都相同，避免参数过多冗余</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zh-CN" altLang="en-US" dirty="0">
                <a:sym typeface="+mn-ea"/>
              </a:rPr>
              <a:t>局限性：对于不太长的上下文信息，</a:t>
            </a:r>
            <a:r>
              <a:rPr lang="en-US" altLang="zh-CN" dirty="0">
                <a:sym typeface="+mn-ea"/>
              </a:rPr>
              <a:t>RNN</a:t>
            </a:r>
            <a:r>
              <a:rPr lang="zh-CN" altLang="en-US" dirty="0">
                <a:sym typeface="+mn-ea"/>
              </a:rPr>
              <a:t>可以加以利用，如预测句子“</a:t>
            </a:r>
            <a:r>
              <a:rPr lang="en-US" altLang="zh-CN" dirty="0">
                <a:sym typeface="+mn-ea"/>
              </a:rPr>
              <a:t>The clouds are in the sky”</a:t>
            </a:r>
            <a:r>
              <a:rPr lang="zh-CN" altLang="en-US" dirty="0">
                <a:sym typeface="+mn-ea"/>
              </a:rPr>
              <a:t>中的最后一个单词</a:t>
            </a:r>
            <a:r>
              <a:rPr lang="zh-CN" altLang="en-US" dirty="0">
                <a:solidFill>
                  <a:srgbClr val="FF0000"/>
                </a:solidFill>
                <a:sym typeface="+mn-ea"/>
              </a:rPr>
              <a:t>“</a:t>
            </a:r>
            <a:r>
              <a:rPr lang="en-US" altLang="zh-CN" dirty="0">
                <a:solidFill>
                  <a:srgbClr val="FF0000"/>
                </a:solidFill>
                <a:sym typeface="+mn-ea"/>
              </a:rPr>
              <a:t>sky</a:t>
            </a:r>
            <a:r>
              <a:rPr lang="zh-CN" altLang="en-US" dirty="0">
                <a:solidFill>
                  <a:srgbClr val="FF0000"/>
                </a:solidFill>
                <a:sym typeface="+mn-ea"/>
              </a:rPr>
              <a:t>”</a:t>
            </a:r>
            <a:r>
              <a:rPr lang="zh-CN" altLang="en-US" dirty="0">
                <a:sym typeface="+mn-ea"/>
              </a:rPr>
              <a:t>，根据</a:t>
            </a:r>
            <a:r>
              <a:rPr lang="zh-CN" altLang="en-US" dirty="0">
                <a:solidFill>
                  <a:srgbClr val="FF0000"/>
                </a:solidFill>
                <a:sym typeface="+mn-ea"/>
              </a:rPr>
              <a:t>“</a:t>
            </a:r>
            <a:r>
              <a:rPr lang="en-US" altLang="zh-CN" dirty="0">
                <a:solidFill>
                  <a:srgbClr val="FF0000"/>
                </a:solidFill>
                <a:sym typeface="+mn-ea"/>
              </a:rPr>
              <a:t>clouds”</a:t>
            </a:r>
            <a:r>
              <a:rPr lang="zh-CN" altLang="en-US" dirty="0">
                <a:sym typeface="+mn-ea"/>
              </a:rPr>
              <a:t>可以很容易预测出来；</a:t>
            </a:r>
            <a:endParaRPr lang="en-US" altLang="zh-CN" dirty="0"/>
          </a:p>
          <a:p>
            <a:pPr>
              <a:lnSpc>
                <a:spcPct val="150000"/>
              </a:lnSpc>
            </a:pPr>
            <a:r>
              <a:rPr lang="zh-CN" altLang="en-US" dirty="0">
                <a:sym typeface="+mn-ea"/>
              </a:rPr>
              <a:t>但是对于较长的上下文信息，如“</a:t>
            </a:r>
            <a:r>
              <a:rPr lang="en-US" altLang="zh-CN" dirty="0">
                <a:sym typeface="+mn-ea"/>
              </a:rPr>
              <a:t>I grew up in France... I speak fluent French</a:t>
            </a:r>
            <a:r>
              <a:rPr lang="zh-CN" altLang="en-US" dirty="0">
                <a:sym typeface="+mn-ea"/>
              </a:rPr>
              <a:t>”，同样预测最后一个单词</a:t>
            </a:r>
            <a:r>
              <a:rPr lang="zh-CN" altLang="en-US" dirty="0">
                <a:solidFill>
                  <a:srgbClr val="FF0000"/>
                </a:solidFill>
                <a:sym typeface="+mn-ea"/>
              </a:rPr>
              <a:t>“</a:t>
            </a:r>
            <a:r>
              <a:rPr lang="en-US" altLang="zh-CN" dirty="0">
                <a:solidFill>
                  <a:srgbClr val="FF0000"/>
                </a:solidFill>
                <a:sym typeface="+mn-ea"/>
              </a:rPr>
              <a:t>French</a:t>
            </a:r>
            <a:r>
              <a:rPr lang="zh-CN" altLang="en-US" dirty="0">
                <a:solidFill>
                  <a:srgbClr val="FF0000"/>
                </a:solidFill>
                <a:sym typeface="+mn-ea"/>
              </a:rPr>
              <a:t>”</a:t>
            </a:r>
            <a:r>
              <a:rPr lang="zh-CN" altLang="en-US" dirty="0">
                <a:sym typeface="+mn-ea"/>
              </a:rPr>
              <a:t>，如果</a:t>
            </a:r>
            <a:r>
              <a:rPr lang="zh-CN" altLang="en-US" dirty="0">
                <a:solidFill>
                  <a:srgbClr val="FF0000"/>
                </a:solidFill>
                <a:sym typeface="+mn-ea"/>
              </a:rPr>
              <a:t>“</a:t>
            </a:r>
            <a:r>
              <a:rPr lang="en-US" altLang="zh-CN" dirty="0">
                <a:solidFill>
                  <a:srgbClr val="FF0000"/>
                </a:solidFill>
                <a:sym typeface="+mn-ea"/>
              </a:rPr>
              <a:t>French</a:t>
            </a:r>
            <a:r>
              <a:rPr lang="zh-CN" altLang="en-US" dirty="0">
                <a:solidFill>
                  <a:srgbClr val="FF0000"/>
                </a:solidFill>
                <a:sym typeface="+mn-ea"/>
              </a:rPr>
              <a:t>”</a:t>
            </a:r>
            <a:r>
              <a:rPr lang="zh-CN" altLang="en-US" dirty="0">
                <a:sym typeface="+mn-ea"/>
              </a:rPr>
              <a:t>与</a:t>
            </a:r>
            <a:r>
              <a:rPr lang="zh-CN" altLang="en-US" dirty="0">
                <a:solidFill>
                  <a:srgbClr val="FF0000"/>
                </a:solidFill>
                <a:sym typeface="+mn-ea"/>
              </a:rPr>
              <a:t>“</a:t>
            </a:r>
            <a:r>
              <a:rPr lang="en-US" altLang="zh-CN" dirty="0">
                <a:solidFill>
                  <a:srgbClr val="FF0000"/>
                </a:solidFill>
                <a:sym typeface="+mn-ea"/>
              </a:rPr>
              <a:t>France</a:t>
            </a:r>
            <a:r>
              <a:rPr lang="zh-CN" altLang="en-US" dirty="0">
                <a:solidFill>
                  <a:srgbClr val="FF0000"/>
                </a:solidFill>
                <a:sym typeface="+mn-ea"/>
              </a:rPr>
              <a:t>”</a:t>
            </a:r>
            <a:r>
              <a:rPr lang="zh-CN" altLang="en-US" dirty="0">
                <a:sym typeface="+mn-ea"/>
              </a:rPr>
              <a:t>之间上下文距离过长，由于反向传播中</a:t>
            </a:r>
            <a:r>
              <a:rPr lang="zh-CN" altLang="en-US" dirty="0">
                <a:solidFill>
                  <a:srgbClr val="FF0000"/>
                </a:solidFill>
                <a:sym typeface="+mn-ea"/>
              </a:rPr>
              <a:t>梯度消失</a:t>
            </a:r>
            <a:r>
              <a:rPr lang="zh-CN" altLang="en-US" dirty="0">
                <a:sym typeface="+mn-ea"/>
              </a:rPr>
              <a:t>与</a:t>
            </a:r>
            <a:r>
              <a:rPr lang="zh-CN" altLang="en-US" dirty="0">
                <a:solidFill>
                  <a:srgbClr val="FF0000"/>
                </a:solidFill>
                <a:sym typeface="+mn-ea"/>
              </a:rPr>
              <a:t>梯度爆炸</a:t>
            </a:r>
            <a:r>
              <a:rPr lang="zh-CN" altLang="en-US" dirty="0">
                <a:sym typeface="+mn-ea"/>
              </a:rPr>
              <a:t>的问题，</a:t>
            </a:r>
            <a:r>
              <a:rPr lang="en-US" altLang="zh-CN" dirty="0">
                <a:sym typeface="+mn-ea"/>
              </a:rPr>
              <a:t>RNN</a:t>
            </a:r>
            <a:r>
              <a:rPr lang="zh-CN" altLang="en-US" dirty="0">
                <a:sym typeface="+mn-ea"/>
              </a:rPr>
              <a:t>就会丧失学习连接如此远距离信息的能力；</a:t>
            </a:r>
            <a:endParaRPr lang="en-US" altLang="zh-CN" dirty="0"/>
          </a:p>
          <a:p>
            <a:endParaRPr lang="zh-CN" altLang="en-US"/>
          </a:p>
          <a:p>
            <a:r>
              <a:rPr lang="zh-CN" altLang="en-US" dirty="0">
                <a:sym typeface="+mn-ea"/>
              </a:rPr>
              <a:t>针对</a:t>
            </a:r>
            <a:r>
              <a:rPr lang="en-US" altLang="zh-CN" dirty="0">
                <a:sym typeface="+mn-ea"/>
              </a:rPr>
              <a:t>RNN</a:t>
            </a:r>
            <a:r>
              <a:rPr lang="zh-CN" altLang="en-US" dirty="0">
                <a:sym typeface="+mn-ea"/>
              </a:rPr>
              <a:t>的局限性，研究者们提出了改进的</a:t>
            </a:r>
            <a:r>
              <a:rPr lang="en-US" altLang="zh-CN" dirty="0">
                <a:sym typeface="+mn-ea"/>
              </a:rPr>
              <a:t>RNN —— </a:t>
            </a:r>
            <a:r>
              <a:rPr lang="en-US" altLang="zh-CN" dirty="0">
                <a:solidFill>
                  <a:srgbClr val="FF0000"/>
                </a:solidFill>
                <a:sym typeface="+mn-ea"/>
              </a:rPr>
              <a:t>GRU</a:t>
            </a:r>
            <a:r>
              <a:rPr lang="zh-CN" altLang="en-US" dirty="0">
                <a:solidFill>
                  <a:srgbClr val="FF0000"/>
                </a:solidFill>
                <a:sym typeface="+mn-ea"/>
              </a:rPr>
              <a:t>神经网络</a:t>
            </a:r>
            <a:r>
              <a:rPr lang="zh-CN" altLang="en-US" dirty="0">
                <a:sym typeface="+mn-ea"/>
              </a:rPr>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zt</a:t>
            </a:r>
            <a:r>
              <a:rPr lang="zh-CN" altLang="en-US"/>
              <a:t>为当前时刻</a:t>
            </a:r>
            <a:r>
              <a:rPr lang="en-US" altLang="zh-CN"/>
              <a:t>t</a:t>
            </a:r>
            <a:r>
              <a:rPr lang="zh-CN" altLang="en-US"/>
              <a:t>的更新系数，由</a:t>
            </a:r>
            <a:r>
              <a:rPr lang="en-US" altLang="zh-CN"/>
              <a:t>t-1</a:t>
            </a:r>
            <a:r>
              <a:rPr lang="zh-CN" altLang="en-US"/>
              <a:t>时刻状态</a:t>
            </a:r>
            <a:r>
              <a:rPr lang="en-US" altLang="zh-CN"/>
              <a:t>ht-1</a:t>
            </a:r>
            <a:r>
              <a:rPr lang="zh-CN" altLang="en-US"/>
              <a:t>与时刻</a:t>
            </a:r>
            <a:r>
              <a:rPr lang="en-US" altLang="zh-CN"/>
              <a:t>t</a:t>
            </a:r>
            <a:r>
              <a:rPr lang="zh-CN" altLang="en-US"/>
              <a:t>的输入</a:t>
            </a:r>
            <a:r>
              <a:rPr lang="en-US" altLang="zh-CN"/>
              <a:t>xt</a:t>
            </a:r>
            <a:r>
              <a:rPr lang="zh-CN" altLang="en-US"/>
              <a:t>决定。</a:t>
            </a:r>
          </a:p>
          <a:p>
            <a:r>
              <a:rPr lang="en-US" altLang="zh-CN"/>
              <a:t>rt</a:t>
            </a:r>
            <a:r>
              <a:rPr lang="zh-CN" altLang="en-US"/>
              <a:t>为当前时刻</a:t>
            </a:r>
            <a:r>
              <a:rPr lang="en-US" altLang="zh-CN"/>
              <a:t>t</a:t>
            </a:r>
            <a:r>
              <a:rPr lang="zh-CN" altLang="en-US"/>
              <a:t>的重置系数，由</a:t>
            </a:r>
            <a:r>
              <a:rPr lang="en-US" altLang="zh-CN"/>
              <a:t>t-1</a:t>
            </a:r>
            <a:r>
              <a:rPr lang="zh-CN" altLang="en-US"/>
              <a:t>时刻状态</a:t>
            </a:r>
            <a:r>
              <a:rPr lang="en-US" altLang="zh-CN"/>
              <a:t>ht-1</a:t>
            </a:r>
            <a:r>
              <a:rPr lang="zh-CN" altLang="en-US"/>
              <a:t>与时刻</a:t>
            </a:r>
            <a:r>
              <a:rPr lang="en-US" altLang="zh-CN"/>
              <a:t>t</a:t>
            </a:r>
            <a:r>
              <a:rPr lang="zh-CN" altLang="en-US"/>
              <a:t>的输入</a:t>
            </a:r>
            <a:r>
              <a:rPr lang="en-US" altLang="zh-CN"/>
              <a:t>xt</a:t>
            </a:r>
            <a:r>
              <a:rPr lang="zh-CN" altLang="en-US"/>
              <a:t>决定。决定对前一状态</a:t>
            </a:r>
            <a:r>
              <a:rPr lang="en-US" altLang="zh-CN"/>
              <a:t>ht-1</a:t>
            </a:r>
            <a:r>
              <a:rPr lang="zh-CN" altLang="en-US"/>
              <a:t>哪些部分忽略，哪些部分保留。</a:t>
            </a:r>
          </a:p>
          <a:p>
            <a:r>
              <a:rPr lang="en-US" altLang="zh-CN"/>
              <a:t>h^t</a:t>
            </a:r>
            <a:r>
              <a:rPr lang="zh-CN" altLang="en-US"/>
              <a:t>为当前时刻</a:t>
            </a:r>
            <a:r>
              <a:rPr lang="en-US" altLang="zh-CN"/>
              <a:t>t</a:t>
            </a:r>
            <a:r>
              <a:rPr lang="zh-CN" altLang="en-US"/>
              <a:t>的候选隐含状态，</a:t>
            </a:r>
            <a:r>
              <a:rPr lang="zh-CN" altLang="en-US">
                <a:sym typeface="+mn-ea"/>
              </a:rPr>
              <a:t>由</a:t>
            </a:r>
            <a:r>
              <a:rPr lang="en-US" altLang="zh-CN">
                <a:sym typeface="+mn-ea"/>
              </a:rPr>
              <a:t>t-1</a:t>
            </a:r>
            <a:r>
              <a:rPr lang="zh-CN" altLang="en-US">
                <a:sym typeface="+mn-ea"/>
              </a:rPr>
              <a:t>时刻状态</a:t>
            </a:r>
            <a:r>
              <a:rPr lang="en-US" altLang="zh-CN">
                <a:sym typeface="+mn-ea"/>
              </a:rPr>
              <a:t>ht-1</a:t>
            </a:r>
            <a:r>
              <a:rPr lang="zh-CN" altLang="en-US">
                <a:sym typeface="+mn-ea"/>
              </a:rPr>
              <a:t>与时刻</a:t>
            </a:r>
            <a:r>
              <a:rPr lang="en-US" altLang="zh-CN">
                <a:sym typeface="+mn-ea"/>
              </a:rPr>
              <a:t>t</a:t>
            </a:r>
            <a:r>
              <a:rPr lang="zh-CN" altLang="en-US">
                <a:sym typeface="+mn-ea"/>
              </a:rPr>
              <a:t>的输入</a:t>
            </a:r>
            <a:r>
              <a:rPr lang="en-US" altLang="zh-CN">
                <a:sym typeface="+mn-ea"/>
              </a:rPr>
              <a:t>xt</a:t>
            </a:r>
            <a:r>
              <a:rPr lang="zh-CN" altLang="en-US">
                <a:sym typeface="+mn-ea"/>
              </a:rPr>
              <a:t>决定。</a:t>
            </a:r>
          </a:p>
          <a:p>
            <a:r>
              <a:rPr lang="en-US" altLang="zh-CN"/>
              <a:t>ht</a:t>
            </a:r>
            <a:r>
              <a:rPr lang="zh-CN" altLang="en-US"/>
              <a:t>为当前时刻</a:t>
            </a:r>
            <a:r>
              <a:rPr lang="en-US" altLang="zh-CN"/>
              <a:t>t</a:t>
            </a:r>
            <a:r>
              <a:rPr lang="zh-CN" altLang="en-US"/>
              <a:t>的隐含状态，由</a:t>
            </a:r>
            <a:r>
              <a:rPr lang="en-US" altLang="zh-CN"/>
              <a:t>t-1</a:t>
            </a:r>
            <a:r>
              <a:rPr lang="zh-CN" altLang="en-US"/>
              <a:t>时刻状态</a:t>
            </a:r>
            <a:r>
              <a:rPr lang="en-US" altLang="zh-CN"/>
              <a:t>ht-1</a:t>
            </a:r>
            <a:r>
              <a:rPr lang="zh-CN" altLang="en-US"/>
              <a:t>与时刻</a:t>
            </a:r>
            <a:r>
              <a:rPr lang="en-US" altLang="zh-CN"/>
              <a:t>t</a:t>
            </a:r>
            <a:r>
              <a:rPr lang="zh-CN" altLang="en-US"/>
              <a:t>的候选状态</a:t>
            </a:r>
            <a:r>
              <a:rPr lang="en-US" altLang="zh-CN"/>
              <a:t>ht'</a:t>
            </a:r>
            <a:r>
              <a:rPr lang="zh-CN" altLang="en-US"/>
              <a:t>决定。</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当我们输入自然语言问句的时候，对于问句表示，我们依次有顺序得将每个单词通过词向量表示函数</a:t>
            </a:r>
            <a:r>
              <a:rPr lang="en-US" altLang="zh-CN"/>
              <a:t>REPw</a:t>
            </a:r>
            <a:r>
              <a:rPr lang="zh-CN" altLang="en-US"/>
              <a:t>中得到一个词向量，这个</a:t>
            </a:r>
            <a:r>
              <a:rPr lang="en-US" altLang="zh-CN"/>
              <a:t>REPw</a:t>
            </a:r>
            <a:r>
              <a:rPr lang="zh-CN" altLang="en-US"/>
              <a:t>我们后边会说它是个什么东西，然后送入</a:t>
            </a:r>
            <a:r>
              <a:rPr lang="en-US" altLang="zh-CN"/>
              <a:t>GRU</a:t>
            </a:r>
            <a:r>
              <a:rPr lang="zh-CN" altLang="en-US"/>
              <a:t>进行。当</a:t>
            </a:r>
            <a:r>
              <a:rPr lang="en-US" altLang="zh-CN"/>
              <a:t>GRU</a:t>
            </a:r>
            <a:r>
              <a:rPr lang="zh-CN" altLang="en-US"/>
              <a:t>序列传递完成后，就得到了我们的目标向量</a:t>
            </a:r>
            <a:r>
              <a:rPr lang="en-US" altLang="zh-CN"/>
              <a:t>rq</a:t>
            </a:r>
            <a:r>
              <a:rPr lang="zh-CN" altLang="en-US"/>
              <a: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2588281"/>
            <a:ext cx="8139178"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3566160"/>
            <a:ext cx="8139178"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2588281"/>
            <a:ext cx="8139178"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29841"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1296000"/>
            <a:ext cx="8139178"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F3A762-21B1-41C8-85A1-9372604C423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3808730"/>
            <a:ext cx="8139178"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4511675"/>
            <a:ext cx="8139178"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1296000"/>
            <a:ext cx="396243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296000"/>
            <a:ext cx="396243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32000"/>
            <a:ext cx="8139178"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1296000"/>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789043"/>
            <a:ext cx="39624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296000"/>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789043"/>
            <a:ext cx="396243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1296000"/>
            <a:ext cx="396243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1296000"/>
            <a:ext cx="396243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32000"/>
            <a:ext cx="8139178"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1296000"/>
            <a:ext cx="8139178"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2021/1/11</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97C53-E7E3-4A72-BE0A-E54ECB2F8DDC}" type="datetimeFigureOut">
              <a:rPr lang="zh-CN" altLang="en-US" smtClean="0"/>
              <a:t>2021/1/11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3A762-21B1-41C8-85A1-9372604C423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notesSlide" Target="../notesSlides/notesSlide2.xml"/><Relationship Id="rId16" Type="http://schemas.openxmlformats.org/officeDocument/2006/relationships/image" Target="../media/image7.wmf"/><Relationship Id="rId1" Type="http://schemas.openxmlformats.org/officeDocument/2006/relationships/slideLayout" Target="../slideLayouts/slideLayout12.x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18" Type="http://schemas.openxmlformats.org/officeDocument/2006/relationships/image" Target="../media/image15.wmf"/><Relationship Id="rId26" Type="http://schemas.openxmlformats.org/officeDocument/2006/relationships/image" Target="../media/image19.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12.wmf"/><Relationship Id="rId17" Type="http://schemas.openxmlformats.org/officeDocument/2006/relationships/oleObject" Target="../embeddings/oleObject15.bin"/><Relationship Id="rId25" Type="http://schemas.openxmlformats.org/officeDocument/2006/relationships/oleObject" Target="../embeddings/oleObject19.bin"/><Relationship Id="rId2" Type="http://schemas.openxmlformats.org/officeDocument/2006/relationships/notesSlide" Target="../notesSlides/notesSlide3.xml"/><Relationship Id="rId16" Type="http://schemas.openxmlformats.org/officeDocument/2006/relationships/image" Target="../media/image14.wmf"/><Relationship Id="rId20" Type="http://schemas.openxmlformats.org/officeDocument/2006/relationships/image" Target="../media/image16.wmf"/><Relationship Id="rId29" Type="http://schemas.openxmlformats.org/officeDocument/2006/relationships/oleObject" Target="../embeddings/oleObject21.bin"/><Relationship Id="rId1" Type="http://schemas.openxmlformats.org/officeDocument/2006/relationships/slideLayout" Target="../slideLayouts/slideLayout12.xml"/><Relationship Id="rId6" Type="http://schemas.openxmlformats.org/officeDocument/2006/relationships/image" Target="../media/image9.wmf"/><Relationship Id="rId11" Type="http://schemas.openxmlformats.org/officeDocument/2006/relationships/oleObject" Target="../embeddings/oleObject12.bin"/><Relationship Id="rId24" Type="http://schemas.openxmlformats.org/officeDocument/2006/relationships/image" Target="../media/image18.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20.wmf"/><Relationship Id="rId10" Type="http://schemas.openxmlformats.org/officeDocument/2006/relationships/image" Target="../media/image11.wmf"/><Relationship Id="rId19" Type="http://schemas.openxmlformats.org/officeDocument/2006/relationships/oleObject" Target="../embeddings/oleObject16.bin"/><Relationship Id="rId31" Type="http://schemas.openxmlformats.org/officeDocument/2006/relationships/image" Target="../media/image22.png"/><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 Id="rId22" Type="http://schemas.openxmlformats.org/officeDocument/2006/relationships/image" Target="../media/image17.wmf"/><Relationship Id="rId27" Type="http://schemas.openxmlformats.org/officeDocument/2006/relationships/oleObject" Target="../embeddings/oleObject20.bin"/><Relationship Id="rId30" Type="http://schemas.openxmlformats.org/officeDocument/2006/relationships/image" Target="../media/image21.wmf"/></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408986"/>
            <a:ext cx="6858000" cy="1790700"/>
          </a:xfrm>
        </p:spPr>
        <p:txBody>
          <a:bodyPr>
            <a:noAutofit/>
          </a:bodyPr>
          <a:lstStyle/>
          <a:p>
            <a:r>
              <a:rPr lang="en-US" altLang="zh-CN" sz="3000" dirty="0"/>
              <a:t>Neural Network-based Question Answering over Knowledge Graphs on Word and Character Level</a:t>
            </a:r>
            <a:endParaRPr lang="zh-CN" altLang="en-US" sz="3000" dirty="0"/>
          </a:p>
        </p:txBody>
      </p:sp>
      <p:sp>
        <p:nvSpPr>
          <p:cNvPr id="3" name="副标题 2"/>
          <p:cNvSpPr>
            <a:spLocks noGrp="1"/>
          </p:cNvSpPr>
          <p:nvPr>
            <p:ph type="subTitle" idx="1"/>
          </p:nvPr>
        </p:nvSpPr>
        <p:spPr>
          <a:xfrm>
            <a:off x="1199198" y="3592830"/>
            <a:ext cx="6858000" cy="968693"/>
          </a:xfrm>
        </p:spPr>
        <p:txBody>
          <a:bodyPr>
            <a:noAutofit/>
          </a:bodyPr>
          <a:lstStyle/>
          <a:p>
            <a:r>
              <a:rPr lang="en-US" altLang="zh-CN" sz="1500" dirty="0"/>
              <a:t>WWW 2017</a:t>
            </a:r>
          </a:p>
          <a:p>
            <a:r>
              <a:rPr lang="en-US" altLang="zh-CN" sz="1500" dirty="0"/>
              <a:t>Denis </a:t>
            </a:r>
            <a:r>
              <a:rPr lang="en-US" altLang="zh-CN" sz="1500" dirty="0" err="1"/>
              <a:t>Lukovnikov</a:t>
            </a:r>
            <a:r>
              <a:rPr lang="zh-CN" altLang="en-US" sz="1500" dirty="0"/>
              <a:t>，</a:t>
            </a:r>
            <a:r>
              <a:rPr lang="en-US" altLang="zh-CN" sz="1500" dirty="0" err="1"/>
              <a:t>Asja</a:t>
            </a:r>
            <a:r>
              <a:rPr lang="en-US" altLang="zh-CN" sz="1500" dirty="0"/>
              <a:t> Fischer</a:t>
            </a:r>
            <a:r>
              <a:rPr lang="zh-CN" altLang="en-US" sz="1500" dirty="0"/>
              <a:t>，</a:t>
            </a:r>
            <a:r>
              <a:rPr lang="en-US" altLang="zh-CN" sz="1500" dirty="0"/>
              <a:t>Jens Lehmann</a:t>
            </a:r>
            <a:r>
              <a:rPr lang="zh-CN" altLang="en-US" sz="1500" dirty="0"/>
              <a:t>，</a:t>
            </a:r>
            <a:r>
              <a:rPr lang="en-US" altLang="zh-CN" sz="1500" dirty="0" err="1"/>
              <a:t>Sören</a:t>
            </a:r>
            <a:r>
              <a:rPr lang="en-US" altLang="zh-CN" sz="1500" dirty="0"/>
              <a:t> Auer</a:t>
            </a:r>
          </a:p>
          <a:p>
            <a:r>
              <a:rPr lang="en-US" altLang="zh-CN" sz="1500" dirty="0"/>
              <a:t>University of Bonn</a:t>
            </a:r>
            <a:endParaRPr lang="zh-CN" altLang="en-US" sz="1500" dirty="0"/>
          </a:p>
        </p:txBody>
      </p:sp>
      <p:sp>
        <p:nvSpPr>
          <p:cNvPr id="4" name="副标题 2"/>
          <p:cNvSpPr>
            <a:spLocks noGrp="1"/>
          </p:cNvSpPr>
          <p:nvPr/>
        </p:nvSpPr>
        <p:spPr>
          <a:xfrm>
            <a:off x="1199198" y="5093970"/>
            <a:ext cx="6858000" cy="551974"/>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en-US" sz="1500" dirty="0">
                <a:ea typeface="+mn-lt"/>
                <a:cs typeface="Times New Roman" panose="02020603050405020304" pitchFamily="18" charset="0"/>
                <a:sym typeface="+mn-ea"/>
              </a:rPr>
              <a:t>高逸飞</a:t>
            </a:r>
            <a:endParaRPr lang="en-US" altLang="zh-CN" sz="1500" dirty="0">
              <a:ea typeface="+mn-lt"/>
              <a:cs typeface="Times New Roman" panose="02020603050405020304" pitchFamily="18" charset="0"/>
              <a:sym typeface="+mn-ea"/>
            </a:endParaRPr>
          </a:p>
          <a:p>
            <a:pPr algn="ctr"/>
            <a:r>
              <a:rPr lang="en-US" altLang="zh-CN" sz="1500" dirty="0">
                <a:ea typeface="+mn-lt"/>
                <a:cs typeface="Times New Roman" panose="02020603050405020304" pitchFamily="18" charset="0"/>
                <a:sym typeface="+mn-ea"/>
              </a:rPr>
              <a:t>2019 5.15</a:t>
            </a:r>
            <a:endParaRPr lang="zh-CN" altLang="en-US" sz="1500" dirty="0">
              <a:ea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65296"/>
            <a:ext cx="7886700" cy="994172"/>
          </a:xfrm>
        </p:spPr>
        <p:txBody>
          <a:bodyPr>
            <a:normAutofit/>
          </a:bodyPr>
          <a:lstStyle/>
          <a:p>
            <a:r>
              <a:rPr lang="en-US" altLang="zh-CN" sz="2100" b="1" dirty="0">
                <a:latin typeface="微软雅黑" panose="020B0503020204020204" charset="-122"/>
                <a:ea typeface="微软雅黑" panose="020B0503020204020204" charset="-122"/>
              </a:rPr>
              <a:t>Word vector representation</a:t>
            </a: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561743" y="1531169"/>
            <a:ext cx="5222622" cy="4202183"/>
          </a:xfrm>
          <a:prstGeom prst="rect">
            <a:avLst/>
          </a:prstGeom>
        </p:spPr>
      </p:pic>
      <p:sp>
        <p:nvSpPr>
          <p:cNvPr id="14" name="文本框 13"/>
          <p:cNvSpPr txBox="1"/>
          <p:nvPr/>
        </p:nvSpPr>
        <p:spPr>
          <a:xfrm>
            <a:off x="760615" y="1878893"/>
            <a:ext cx="2443942" cy="977265"/>
          </a:xfrm>
          <a:prstGeom prst="rect">
            <a:avLst/>
          </a:prstGeom>
          <a:noFill/>
        </p:spPr>
        <p:txBody>
          <a:bodyPr wrap="square" rtlCol="0">
            <a:spAutoFit/>
          </a:bodyPr>
          <a:lstStyle/>
          <a:p>
            <a:pPr>
              <a:lnSpc>
                <a:spcPct val="120000"/>
              </a:lnSpc>
            </a:pPr>
            <a:r>
              <a:rPr lang="en-US" altLang="zh-CN" sz="2400" dirty="0"/>
              <a:t>Two levels:</a:t>
            </a:r>
          </a:p>
          <a:p>
            <a:pPr>
              <a:lnSpc>
                <a:spcPct val="120000"/>
              </a:lnSpc>
            </a:pPr>
            <a:endParaRPr lang="en-US" altLang="zh-CN" sz="2400" dirty="0">
              <a:solidFill>
                <a:srgbClr val="FF0000"/>
              </a:solidFill>
            </a:endParaRPr>
          </a:p>
        </p:txBody>
      </p:sp>
      <p:sp>
        <p:nvSpPr>
          <p:cNvPr id="17" name="文本框 16"/>
          <p:cNvSpPr txBox="1"/>
          <p:nvPr/>
        </p:nvSpPr>
        <p:spPr>
          <a:xfrm>
            <a:off x="760571" y="2441258"/>
            <a:ext cx="2801303" cy="1271270"/>
          </a:xfrm>
          <a:prstGeom prst="rect">
            <a:avLst/>
          </a:prstGeom>
          <a:noFill/>
        </p:spPr>
        <p:txBody>
          <a:bodyPr wrap="square" rtlCol="0">
            <a:spAutoFit/>
          </a:bodyPr>
          <a:lstStyle/>
          <a:p>
            <a:pPr>
              <a:lnSpc>
                <a:spcPct val="120000"/>
              </a:lnSpc>
            </a:pPr>
            <a:r>
              <a:rPr lang="en-US" altLang="zh-CN" sz="1600" b="1" dirty="0"/>
              <a:t>word-level</a:t>
            </a:r>
            <a:r>
              <a:rPr lang="zh-CN" altLang="en-US" sz="1600" dirty="0"/>
              <a:t>：</a:t>
            </a:r>
            <a:endParaRPr lang="en-US" altLang="zh-CN" sz="1600" dirty="0"/>
          </a:p>
          <a:p>
            <a:pPr>
              <a:lnSpc>
                <a:spcPct val="120000"/>
              </a:lnSpc>
            </a:pPr>
            <a:r>
              <a:rPr lang="en-US" altLang="zh-CN" sz="1600" dirty="0"/>
              <a:t>use the pre-trained </a:t>
            </a:r>
            <a:r>
              <a:rPr lang="en-US" altLang="zh-CN" sz="1600" dirty="0" err="1">
                <a:sym typeface="+mn-ea"/>
              </a:rPr>
              <a:t>GloVe word vector including </a:t>
            </a:r>
            <a:r>
              <a:rPr lang="en-US" altLang="zh-CN" sz="1600" dirty="0" err="1">
                <a:solidFill>
                  <a:srgbClr val="FF0000"/>
                </a:solidFill>
                <a:sym typeface="+mn-ea"/>
              </a:rPr>
              <a:t>400,000</a:t>
            </a:r>
            <a:r>
              <a:rPr lang="en-US" altLang="zh-CN" sz="1600" dirty="0" err="1">
                <a:sym typeface="+mn-ea"/>
              </a:rPr>
              <a:t> items.</a:t>
            </a:r>
          </a:p>
        </p:txBody>
      </p:sp>
      <p:sp>
        <p:nvSpPr>
          <p:cNvPr id="18" name="文本框 17"/>
          <p:cNvSpPr txBox="1"/>
          <p:nvPr/>
        </p:nvSpPr>
        <p:spPr>
          <a:xfrm>
            <a:off x="760730" y="3722370"/>
            <a:ext cx="2661920" cy="2451100"/>
          </a:xfrm>
          <a:prstGeom prst="rect">
            <a:avLst/>
          </a:prstGeom>
          <a:noFill/>
        </p:spPr>
        <p:txBody>
          <a:bodyPr wrap="square" rtlCol="0">
            <a:spAutoFit/>
          </a:bodyPr>
          <a:lstStyle/>
          <a:p>
            <a:pPr>
              <a:lnSpc>
                <a:spcPct val="120000"/>
              </a:lnSpc>
            </a:pPr>
            <a:r>
              <a:rPr lang="en-US" altLang="zh-CN" sz="1600" b="1" dirty="0"/>
              <a:t>character-level</a:t>
            </a:r>
            <a:r>
              <a:rPr lang="zh-CN" altLang="en-US" sz="1600" dirty="0"/>
              <a:t>：</a:t>
            </a:r>
            <a:endParaRPr lang="en-US" altLang="zh-CN" sz="1600" dirty="0"/>
          </a:p>
          <a:p>
            <a:pPr>
              <a:lnSpc>
                <a:spcPct val="120000"/>
              </a:lnSpc>
            </a:pPr>
            <a:r>
              <a:rPr lang="en-US" sz="1600" dirty="0"/>
              <a:t>use </a:t>
            </a:r>
            <a:r>
              <a:rPr lang="en-US" sz="1600" dirty="0">
                <a:solidFill>
                  <a:srgbClr val="FF0000"/>
                </a:solidFill>
              </a:rPr>
              <a:t>GRU</a:t>
            </a:r>
            <a:r>
              <a:rPr lang="en-US" sz="1600" dirty="0"/>
              <a:t> similarly. Add the vector of each letter of one word to the GRU as input in turn at each moment, and the final hidden layer vector is the word vector at the letter level. </a:t>
            </a:r>
          </a:p>
        </p:txBody>
      </p:sp>
      <p:sp>
        <p:nvSpPr>
          <p:cNvPr id="21" name="矩形 20"/>
          <p:cNvSpPr/>
          <p:nvPr/>
        </p:nvSpPr>
        <p:spPr>
          <a:xfrm>
            <a:off x="4835744" y="3135734"/>
            <a:ext cx="752228" cy="2420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矩形 21"/>
          <p:cNvSpPr/>
          <p:nvPr/>
        </p:nvSpPr>
        <p:spPr>
          <a:xfrm>
            <a:off x="3063875" y="5733415"/>
            <a:ext cx="2842260" cy="583565"/>
          </a:xfrm>
          <a:prstGeom prst="rect">
            <a:avLst/>
          </a:prstGeom>
        </p:spPr>
        <p:txBody>
          <a:bodyPr wrap="square">
            <a:spAutoFit/>
          </a:bodyPr>
          <a:lstStyle/>
          <a:p>
            <a:pPr algn="ctr"/>
            <a:r>
              <a:rPr lang="en-US" altLang="zh-CN" sz="1600" dirty="0">
                <a:solidFill>
                  <a:srgbClr val="FF0000"/>
                </a:solidFill>
                <a:latin typeface="Microsoft YaHei UI" panose="020B0503020204020204" pitchFamily="34" charset="-122"/>
                <a:ea typeface="Microsoft YaHei UI" panose="020B0503020204020204" pitchFamily="34" charset="-122"/>
              </a:rPr>
              <a:t>pre-trained character embedding vector</a:t>
            </a:r>
          </a:p>
        </p:txBody>
      </p:sp>
      <p:cxnSp>
        <p:nvCxnSpPr>
          <p:cNvPr id="23" name="直接箭头连接符 22"/>
          <p:cNvCxnSpPr/>
          <p:nvPr/>
        </p:nvCxnSpPr>
        <p:spPr>
          <a:xfrm flipV="1">
            <a:off x="4437512" y="5555759"/>
            <a:ext cx="315031" cy="177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61971" y="1459662"/>
            <a:ext cx="1749755" cy="15711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p:nvSpPr>
        <p:spPr>
          <a:xfrm>
            <a:off x="7757743" y="3302257"/>
            <a:ext cx="1472501" cy="583565"/>
          </a:xfrm>
          <a:prstGeom prst="rect">
            <a:avLst/>
          </a:prstGeom>
        </p:spPr>
        <p:txBody>
          <a:bodyPr wrap="square">
            <a:spAutoFit/>
          </a:bodyPr>
          <a:lstStyle/>
          <a:p>
            <a:pPr algn="ctr"/>
            <a:r>
              <a:rPr lang="en-US" sz="1600" dirty="0">
                <a:solidFill>
                  <a:srgbClr val="FF0000"/>
                </a:solidFill>
                <a:latin typeface="Microsoft YaHei UI" panose="020B0503020204020204" pitchFamily="34" charset="-122"/>
                <a:ea typeface="Microsoft YaHei UI" panose="020B0503020204020204" pitchFamily="34" charset="-122"/>
              </a:rPr>
              <a:t>final word vector</a:t>
            </a:r>
          </a:p>
        </p:txBody>
      </p:sp>
      <p:cxnSp>
        <p:nvCxnSpPr>
          <p:cNvPr id="26" name="直接箭头连接符 25"/>
          <p:cNvCxnSpPr/>
          <p:nvPr/>
        </p:nvCxnSpPr>
        <p:spPr>
          <a:xfrm flipH="1" flipV="1">
            <a:off x="8132705" y="3080092"/>
            <a:ext cx="404207" cy="222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86901" y="1990921"/>
            <a:ext cx="6770198" cy="3459827"/>
          </a:xfrm>
          <a:prstGeom prst="rect">
            <a:avLst/>
          </a:prstGeom>
        </p:spPr>
      </p:pic>
      <p:sp>
        <p:nvSpPr>
          <p:cNvPr id="18" name="文本框 17"/>
          <p:cNvSpPr txBox="1"/>
          <p:nvPr/>
        </p:nvSpPr>
        <p:spPr>
          <a:xfrm>
            <a:off x="82550" y="1966595"/>
            <a:ext cx="2370455" cy="349250"/>
          </a:xfrm>
          <a:prstGeom prst="rect">
            <a:avLst/>
          </a:prstGeom>
          <a:noFill/>
        </p:spPr>
        <p:txBody>
          <a:bodyPr wrap="square" rtlCol="0">
            <a:spAutoFit/>
          </a:bodyPr>
          <a:lstStyle/>
          <a:p>
            <a:pPr>
              <a:lnSpc>
                <a:spcPct val="120000"/>
              </a:lnSpc>
            </a:pPr>
            <a:r>
              <a:rPr lang="en-US" altLang="zh-CN" sz="1400" dirty="0"/>
              <a:t>entity label representation</a:t>
            </a:r>
          </a:p>
        </p:txBody>
      </p:sp>
      <p:sp>
        <p:nvSpPr>
          <p:cNvPr id="21" name="文本框 20"/>
          <p:cNvSpPr txBox="1"/>
          <p:nvPr/>
        </p:nvSpPr>
        <p:spPr>
          <a:xfrm>
            <a:off x="7775575" y="2125345"/>
            <a:ext cx="1481455" cy="607695"/>
          </a:xfrm>
          <a:prstGeom prst="rect">
            <a:avLst/>
          </a:prstGeom>
          <a:noFill/>
        </p:spPr>
        <p:txBody>
          <a:bodyPr wrap="square" rtlCol="0">
            <a:spAutoFit/>
          </a:bodyPr>
          <a:lstStyle/>
          <a:p>
            <a:pPr>
              <a:lnSpc>
                <a:spcPct val="120000"/>
              </a:lnSpc>
            </a:pPr>
            <a:r>
              <a:rPr lang="en-US" sz="1400" dirty="0"/>
              <a:t>type label</a:t>
            </a:r>
          </a:p>
          <a:p>
            <a:pPr>
              <a:lnSpc>
                <a:spcPct val="120000"/>
              </a:lnSpc>
            </a:pPr>
            <a:r>
              <a:rPr lang="en-US" sz="1400" dirty="0"/>
              <a:t>representation</a:t>
            </a:r>
          </a:p>
        </p:txBody>
      </p:sp>
      <p:cxnSp>
        <p:nvCxnSpPr>
          <p:cNvPr id="22" name="直接箭头连接符 21"/>
          <p:cNvCxnSpPr/>
          <p:nvPr/>
        </p:nvCxnSpPr>
        <p:spPr>
          <a:xfrm>
            <a:off x="1025045" y="2316134"/>
            <a:ext cx="485570" cy="237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470934" y="2392204"/>
            <a:ext cx="238125" cy="103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4"/>
          <a:stretch>
            <a:fillRect/>
          </a:stretch>
        </p:blipFill>
        <p:spPr>
          <a:xfrm>
            <a:off x="6150047" y="4819020"/>
            <a:ext cx="2365401" cy="1215737"/>
          </a:xfrm>
          <a:prstGeom prst="rect">
            <a:avLst/>
          </a:prstGeom>
        </p:spPr>
      </p:pic>
      <p:sp>
        <p:nvSpPr>
          <p:cNvPr id="29" name="矩形 28"/>
          <p:cNvSpPr/>
          <p:nvPr/>
        </p:nvSpPr>
        <p:spPr>
          <a:xfrm>
            <a:off x="4864723" y="4916149"/>
            <a:ext cx="1357572" cy="306705"/>
          </a:xfrm>
          <a:prstGeom prst="rect">
            <a:avLst/>
          </a:prstGeom>
        </p:spPr>
        <p:txBody>
          <a:bodyPr wrap="square">
            <a:spAutoFit/>
          </a:bodyPr>
          <a:lstStyle/>
          <a:p>
            <a:pPr algn="ctr"/>
            <a:r>
              <a:rPr lang="zh-CN" altLang="en-US" sz="1400" dirty="0">
                <a:solidFill>
                  <a:srgbClr val="FF0000"/>
                </a:solidFill>
                <a:latin typeface="Microsoft YaHei UI" panose="020B0503020204020204" pitchFamily="34" charset="-122"/>
                <a:ea typeface="Microsoft YaHei UI" panose="020B0503020204020204" pitchFamily="34" charset="-122"/>
              </a:rPr>
              <a:t>entity label</a:t>
            </a:r>
          </a:p>
        </p:txBody>
      </p:sp>
      <p:sp>
        <p:nvSpPr>
          <p:cNvPr id="30" name="矩形 29"/>
          <p:cNvSpPr/>
          <p:nvPr/>
        </p:nvSpPr>
        <p:spPr>
          <a:xfrm>
            <a:off x="4864723" y="5276052"/>
            <a:ext cx="1357572" cy="306705"/>
          </a:xfrm>
          <a:prstGeom prst="rect">
            <a:avLst/>
          </a:prstGeom>
        </p:spPr>
        <p:txBody>
          <a:bodyPr wrap="square">
            <a:spAutoFit/>
          </a:bodyPr>
          <a:lstStyle/>
          <a:p>
            <a:pPr algn="ctr"/>
            <a:r>
              <a:rPr lang="zh-CN" altLang="en-US" sz="1400" dirty="0">
                <a:solidFill>
                  <a:srgbClr val="FF0000"/>
                </a:solidFill>
                <a:latin typeface="Microsoft YaHei UI" panose="020B0503020204020204" pitchFamily="34" charset="-122"/>
                <a:ea typeface="Microsoft YaHei UI" panose="020B0503020204020204" pitchFamily="34" charset="-122"/>
              </a:rPr>
              <a:t>type label</a:t>
            </a:r>
          </a:p>
        </p:txBody>
      </p:sp>
      <p:sp>
        <p:nvSpPr>
          <p:cNvPr id="31" name="矩形 30"/>
          <p:cNvSpPr/>
          <p:nvPr/>
        </p:nvSpPr>
        <p:spPr>
          <a:xfrm>
            <a:off x="3940175" y="5639435"/>
            <a:ext cx="2282825" cy="306705"/>
          </a:xfrm>
          <a:prstGeom prst="rect">
            <a:avLst/>
          </a:prstGeom>
        </p:spPr>
        <p:txBody>
          <a:bodyPr wrap="square">
            <a:spAutoFit/>
          </a:bodyPr>
          <a:lstStyle/>
          <a:p>
            <a:pPr algn="ctr"/>
            <a:r>
              <a:rPr lang="en-US" altLang="zh-CN" sz="1400" dirty="0">
                <a:solidFill>
                  <a:srgbClr val="FF0000"/>
                </a:solidFill>
                <a:latin typeface="Microsoft YaHei UI" panose="020B0503020204020204" pitchFamily="34" charset="-122"/>
                <a:ea typeface="Microsoft YaHei UI" panose="020B0503020204020204" pitchFamily="34" charset="-122"/>
              </a:rPr>
              <a:t>subject representation</a:t>
            </a:r>
          </a:p>
        </p:txBody>
      </p:sp>
      <p:sp>
        <p:nvSpPr>
          <p:cNvPr id="14" name="矩形 13"/>
          <p:cNvSpPr/>
          <p:nvPr/>
        </p:nvSpPr>
        <p:spPr>
          <a:xfrm>
            <a:off x="3766185" y="1316355"/>
            <a:ext cx="5490845" cy="737235"/>
          </a:xfrm>
          <a:prstGeom prst="rect">
            <a:avLst/>
          </a:prstGeom>
        </p:spPr>
        <p:txBody>
          <a:bodyPr wrap="square">
            <a:spAutoFit/>
          </a:bodyPr>
          <a:lstStyle/>
          <a:p>
            <a:pPr algn="ctr"/>
            <a:r>
              <a:rPr lang="en-US" altLang="zh-CN" sz="1400" dirty="0">
                <a:latin typeface="Microsoft YaHei UI" panose="020B0503020204020204" pitchFamily="34" charset="-122"/>
                <a:ea typeface="Microsoft YaHei UI" panose="020B0503020204020204" pitchFamily="34" charset="-122"/>
              </a:rPr>
              <a:t>get the entity label</a:t>
            </a:r>
            <a:r>
              <a:rPr lang="zh-CN" altLang="en-US" sz="1400" dirty="0">
                <a:latin typeface="Microsoft YaHei UI" panose="020B0503020204020204" pitchFamily="34" charset="-122"/>
                <a:ea typeface="Microsoft YaHei UI" panose="020B0503020204020204" pitchFamily="34" charset="-122"/>
              </a:rPr>
              <a:t> </a:t>
            </a:r>
            <a:r>
              <a:rPr lang="en-US" altLang="zh-CN" sz="1400" dirty="0">
                <a:latin typeface="Microsoft YaHei UI" panose="020B0503020204020204" pitchFamily="34" charset="-122"/>
                <a:ea typeface="Microsoft YaHei UI" panose="020B0503020204020204" pitchFamily="34" charset="-122"/>
              </a:rPr>
              <a:t>using </a:t>
            </a:r>
            <a:r>
              <a:rPr lang="en-US" altLang="zh-CN" sz="1400" dirty="0">
                <a:solidFill>
                  <a:srgbClr val="FF0000"/>
                </a:solidFill>
                <a:latin typeface="Microsoft YaHei UI" panose="020B0503020204020204" pitchFamily="34" charset="-122"/>
                <a:ea typeface="Microsoft YaHei UI" panose="020B0503020204020204" pitchFamily="34" charset="-122"/>
              </a:rPr>
              <a:t>type.object.name</a:t>
            </a:r>
            <a:r>
              <a:rPr lang="zh-CN" altLang="en-US" sz="1400" dirty="0">
                <a:latin typeface="Microsoft YaHei UI" panose="020B0503020204020204" pitchFamily="34" charset="-122"/>
                <a:ea typeface="Microsoft YaHei UI" panose="020B0503020204020204" pitchFamily="34" charset="-122"/>
              </a:rPr>
              <a:t>；</a:t>
            </a:r>
            <a:endParaRPr lang="en-US" altLang="zh-CN" sz="1400" dirty="0">
              <a:latin typeface="Microsoft YaHei UI" panose="020B0503020204020204" pitchFamily="34" charset="-122"/>
              <a:ea typeface="Microsoft YaHei UI" panose="020B0503020204020204" pitchFamily="34" charset="-122"/>
            </a:endParaRPr>
          </a:p>
          <a:p>
            <a:pPr algn="ctr"/>
            <a:r>
              <a:rPr lang="en-US" altLang="zh-CN" sz="1400" dirty="0">
                <a:latin typeface="Microsoft YaHei UI" panose="020B0503020204020204" pitchFamily="34" charset="-122"/>
                <a:ea typeface="Microsoft YaHei UI" panose="020B0503020204020204" pitchFamily="34" charset="-122"/>
              </a:rPr>
              <a:t>get the type label</a:t>
            </a:r>
            <a:r>
              <a:rPr lang="zh-CN" altLang="en-US" sz="1400" dirty="0">
                <a:latin typeface="Microsoft YaHei UI" panose="020B0503020204020204" pitchFamily="34" charset="-122"/>
                <a:ea typeface="Microsoft YaHei UI" panose="020B0503020204020204" pitchFamily="34" charset="-122"/>
              </a:rPr>
              <a:t> </a:t>
            </a:r>
            <a:r>
              <a:rPr lang="en-US" altLang="zh-CN" sz="1400" dirty="0">
                <a:latin typeface="Microsoft YaHei UI" panose="020B0503020204020204" pitchFamily="34" charset="-122"/>
                <a:ea typeface="Microsoft YaHei UI" panose="020B0503020204020204" pitchFamily="34" charset="-122"/>
              </a:rPr>
              <a:t>using </a:t>
            </a:r>
            <a:r>
              <a:rPr lang="en-US" altLang="zh-CN" sz="1400" dirty="0" err="1">
                <a:solidFill>
                  <a:srgbClr val="FF0000"/>
                </a:solidFill>
                <a:latin typeface="Microsoft YaHei UI" panose="020B0503020204020204" pitchFamily="34" charset="-122"/>
                <a:ea typeface="Microsoft YaHei UI" panose="020B0503020204020204" pitchFamily="34" charset="-122"/>
              </a:rPr>
              <a:t>common.topic.notable_types</a:t>
            </a:r>
            <a:r>
              <a:rPr lang="zh-CN" altLang="en-US" sz="1400" dirty="0">
                <a:latin typeface="Microsoft YaHei UI" panose="020B0503020204020204" pitchFamily="34" charset="-122"/>
                <a:ea typeface="Microsoft YaHei UI" panose="020B0503020204020204" pitchFamily="34" charset="-122"/>
              </a:rPr>
              <a:t> </a:t>
            </a:r>
          </a:p>
          <a:p>
            <a:pPr algn="ctr"/>
            <a:r>
              <a:rPr lang="en-US" altLang="zh-CN" sz="1400" dirty="0">
                <a:latin typeface="Microsoft YaHei UI" panose="020B0503020204020204" pitchFamily="34" charset="-122"/>
                <a:ea typeface="Microsoft YaHei UI" panose="020B0503020204020204" pitchFamily="34" charset="-122"/>
              </a:rPr>
              <a:t>and </a:t>
            </a:r>
            <a:r>
              <a:rPr lang="en-US" altLang="zh-CN" sz="1400" dirty="0">
                <a:solidFill>
                  <a:srgbClr val="FF0000"/>
                </a:solidFill>
                <a:latin typeface="Microsoft YaHei UI" panose="020B0503020204020204" pitchFamily="34" charset="-122"/>
                <a:ea typeface="Microsoft YaHei UI" panose="020B0503020204020204" pitchFamily="34" charset="-122"/>
              </a:rPr>
              <a:t>type.object.name</a:t>
            </a:r>
          </a:p>
        </p:txBody>
      </p:sp>
      <p:sp>
        <p:nvSpPr>
          <p:cNvPr id="5" name="标题 4"/>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Subject representation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914256" y="2393986"/>
            <a:ext cx="4601094" cy="2967481"/>
          </a:xfrm>
          <a:prstGeom prst="rect">
            <a:avLst/>
          </a:prstGeom>
        </p:spPr>
      </p:pic>
      <p:pic>
        <p:nvPicPr>
          <p:cNvPr id="5" name="图片 4"/>
          <p:cNvPicPr>
            <a:picLocks noChangeAspect="1"/>
          </p:cNvPicPr>
          <p:nvPr/>
        </p:nvPicPr>
        <p:blipFill>
          <a:blip r:embed="rId4"/>
          <a:stretch>
            <a:fillRect/>
          </a:stretch>
        </p:blipFill>
        <p:spPr>
          <a:xfrm>
            <a:off x="816422" y="2125458"/>
            <a:ext cx="2661590" cy="500033"/>
          </a:xfrm>
          <a:prstGeom prst="rect">
            <a:avLst/>
          </a:prstGeom>
        </p:spPr>
      </p:pic>
      <p:sp>
        <p:nvSpPr>
          <p:cNvPr id="12" name="文本框 11"/>
          <p:cNvSpPr txBox="1"/>
          <p:nvPr/>
        </p:nvSpPr>
        <p:spPr>
          <a:xfrm>
            <a:off x="705326" y="3205639"/>
            <a:ext cx="2772728" cy="215582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sz="1600">
                <a:solidFill>
                  <a:schemeClr val="tx1"/>
                </a:solidFill>
              </a:rPr>
              <a:t>Divide t</a:t>
            </a:r>
            <a:r>
              <a:rPr sz="1600">
                <a:solidFill>
                  <a:schemeClr val="tx1"/>
                </a:solidFill>
              </a:rPr>
              <a:t>he predicate URI into words</a:t>
            </a:r>
            <a:r>
              <a:rPr lang="en-US" sz="1600">
                <a:solidFill>
                  <a:schemeClr val="tx1"/>
                </a:solidFill>
              </a:rPr>
              <a:t>.</a:t>
            </a:r>
          </a:p>
          <a:p>
            <a:pPr marL="285750" indent="-285750">
              <a:lnSpc>
                <a:spcPct val="120000"/>
              </a:lnSpc>
              <a:buFont typeface="Arial" panose="020B0604020202020204" pitchFamily="34" charset="0"/>
              <a:buChar char="•"/>
            </a:pPr>
            <a:r>
              <a:rPr lang="en-US" sz="1600">
                <a:solidFill>
                  <a:schemeClr val="tx1"/>
                </a:solidFill>
              </a:rPr>
              <a:t>Use </a:t>
            </a:r>
            <a:r>
              <a:rPr sz="1600">
                <a:solidFill>
                  <a:schemeClr val="tx1"/>
                </a:solidFill>
              </a:rPr>
              <a:t>GloVe to transform </a:t>
            </a:r>
            <a:r>
              <a:rPr lang="en-US" sz="1600">
                <a:solidFill>
                  <a:schemeClr val="tx1"/>
                </a:solidFill>
              </a:rPr>
              <a:t>them</a:t>
            </a:r>
            <a:r>
              <a:rPr sz="1600">
                <a:solidFill>
                  <a:schemeClr val="tx1"/>
                </a:solidFill>
              </a:rPr>
              <a:t> into word vectors.</a:t>
            </a:r>
          </a:p>
          <a:p>
            <a:pPr marL="285750" indent="-285750">
              <a:lnSpc>
                <a:spcPct val="120000"/>
              </a:lnSpc>
              <a:buFont typeface="Arial" panose="020B0604020202020204" pitchFamily="34" charset="0"/>
              <a:buChar char="•"/>
            </a:pPr>
            <a:r>
              <a:rPr lang="en-US" sz="1600">
                <a:solidFill>
                  <a:schemeClr val="tx1"/>
                </a:solidFill>
              </a:rPr>
              <a:t>Add these vector into GRU in turn and get the predicate feature vector.</a:t>
            </a:r>
          </a:p>
        </p:txBody>
      </p:sp>
      <p:sp>
        <p:nvSpPr>
          <p:cNvPr id="6" name="标题 5"/>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Predicate representation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100" b="1" dirty="0">
                <a:latin typeface="微软雅黑" panose="020B0503020204020204" charset="-122"/>
                <a:ea typeface="微软雅黑" panose="020B0503020204020204" charset="-122"/>
              </a:rPr>
              <a:t>Generation of candidate subjects</a:t>
            </a:r>
          </a:p>
        </p:txBody>
      </p:sp>
      <p:sp>
        <p:nvSpPr>
          <p:cNvPr id="12" name="文本框 11"/>
          <p:cNvSpPr txBox="1"/>
          <p:nvPr/>
        </p:nvSpPr>
        <p:spPr>
          <a:xfrm>
            <a:off x="896779" y="2563676"/>
            <a:ext cx="6965026" cy="1753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Use the </a:t>
            </a:r>
            <a:r>
              <a:rPr lang="en-US" altLang="zh-CN" dirty="0">
                <a:solidFill>
                  <a:srgbClr val="FF0000"/>
                </a:solidFill>
              </a:rPr>
              <a:t>type.object.name</a:t>
            </a:r>
            <a:r>
              <a:rPr lang="zh-CN" altLang="en-US" dirty="0"/>
              <a:t> property </a:t>
            </a:r>
            <a:r>
              <a:rPr lang="en-US" altLang="zh-CN" dirty="0"/>
              <a:t>of Freebase to get the set of all the entity labels</a:t>
            </a:r>
            <a:r>
              <a:rPr lang="zh-CN" altLang="en-US" dirty="0"/>
              <a:t>；</a:t>
            </a:r>
            <a:endParaRPr lang="en-US" altLang="zh-CN" dirty="0"/>
          </a:p>
          <a:p>
            <a:pPr marL="285750" indent="-285750">
              <a:lnSpc>
                <a:spcPct val="150000"/>
              </a:lnSpc>
              <a:buFont typeface="Arial" panose="020B0604020202020204" pitchFamily="34" charset="0"/>
              <a:buChar char="•"/>
            </a:pPr>
            <a:r>
              <a:rPr lang="en-US" altLang="zh-CN" dirty="0"/>
              <a:t>Get the n-gram set of questions with length in [1,L]</a:t>
            </a:r>
            <a:r>
              <a:rPr lang="zh-CN" altLang="en-US" dirty="0"/>
              <a:t>，</a:t>
            </a:r>
            <a:r>
              <a:rPr lang="en-US" altLang="zh-CN" dirty="0"/>
              <a:t>Generate the subject candidate set in n-gram set by label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100" b="1" dirty="0">
                <a:latin typeface="微软雅黑" panose="020B0503020204020204" charset="-122"/>
                <a:ea typeface="微软雅黑" panose="020B0503020204020204" charset="-122"/>
              </a:rPr>
              <a:t>Generation of candidate predicates</a:t>
            </a:r>
          </a:p>
        </p:txBody>
      </p:sp>
      <p:sp>
        <p:nvSpPr>
          <p:cNvPr id="6" name="文本框 5"/>
          <p:cNvSpPr txBox="1"/>
          <p:nvPr/>
        </p:nvSpPr>
        <p:spPr>
          <a:xfrm>
            <a:off x="721995" y="1690963"/>
            <a:ext cx="6965026" cy="506730"/>
          </a:xfrm>
          <a:prstGeom prst="rect">
            <a:avLst/>
          </a:prstGeom>
          <a:noFill/>
        </p:spPr>
        <p:txBody>
          <a:bodyPr wrap="square" rtlCol="0">
            <a:spAutoFit/>
          </a:bodyPr>
          <a:lstStyle/>
          <a:p>
            <a:pPr>
              <a:lnSpc>
                <a:spcPct val="150000"/>
              </a:lnSpc>
            </a:pPr>
            <a:r>
              <a:rPr b="1" dirty="0"/>
              <a:t>Top subject entity based</a:t>
            </a:r>
            <a:r>
              <a:rPr lang="zh-CN" altLang="en-US" sz="1350" b="1" dirty="0"/>
              <a:t>：</a:t>
            </a:r>
          </a:p>
        </p:txBody>
      </p:sp>
      <p:sp>
        <p:nvSpPr>
          <p:cNvPr id="5" name="文本框 4"/>
          <p:cNvSpPr txBox="1"/>
          <p:nvPr/>
        </p:nvSpPr>
        <p:spPr>
          <a:xfrm>
            <a:off x="815513" y="2312791"/>
            <a:ext cx="6965026"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If the subject of one </a:t>
            </a:r>
            <a:r>
              <a:rPr sz="1600" dirty="0">
                <a:sym typeface="+mn-ea"/>
              </a:rPr>
              <a:t>triple </a:t>
            </a:r>
            <a:r>
              <a:rPr lang="en-US" sz="1600" dirty="0">
                <a:sym typeface="+mn-ea"/>
              </a:rPr>
              <a:t>appears in KG , its predicate will be added into the set of predicate candidate.</a:t>
            </a:r>
          </a:p>
        </p:txBody>
      </p:sp>
      <p:sp>
        <p:nvSpPr>
          <p:cNvPr id="7" name="文本框 6"/>
          <p:cNvSpPr txBox="1"/>
          <p:nvPr/>
        </p:nvSpPr>
        <p:spPr>
          <a:xfrm>
            <a:off x="721995" y="3461100"/>
            <a:ext cx="6965026" cy="506730"/>
          </a:xfrm>
          <a:prstGeom prst="rect">
            <a:avLst/>
          </a:prstGeom>
          <a:noFill/>
        </p:spPr>
        <p:txBody>
          <a:bodyPr wrap="square" rtlCol="0">
            <a:spAutoFit/>
          </a:bodyPr>
          <a:lstStyle/>
          <a:p>
            <a:pPr>
              <a:lnSpc>
                <a:spcPct val="150000"/>
              </a:lnSpc>
            </a:pPr>
            <a:r>
              <a:rPr b="1" dirty="0"/>
              <a:t>Top subject label based</a:t>
            </a:r>
            <a:r>
              <a:rPr lang="zh-CN" altLang="en-US" sz="1350" b="1" dirty="0"/>
              <a:t>：</a:t>
            </a:r>
          </a:p>
        </p:txBody>
      </p:sp>
      <p:sp>
        <p:nvSpPr>
          <p:cNvPr id="8" name="文本框 7"/>
          <p:cNvSpPr txBox="1"/>
          <p:nvPr/>
        </p:nvSpPr>
        <p:spPr>
          <a:xfrm>
            <a:off x="815513" y="4213155"/>
            <a:ext cx="6965026" cy="11988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sz="1600" dirty="0"/>
              <a:t>Considering the entities </a:t>
            </a:r>
            <a:r>
              <a:rPr lang="en-US" sz="1600" dirty="0"/>
              <a:t>which have the same label as top subject , if one appears in KG as a subject, then add the predicate of that triple into the set of predicate candidate.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Prediction</a:t>
            </a:r>
          </a:p>
        </p:txBody>
      </p:sp>
      <p:sp>
        <p:nvSpPr>
          <p:cNvPr id="6" name="文本框 5"/>
          <p:cNvSpPr txBox="1"/>
          <p:nvPr/>
        </p:nvSpPr>
        <p:spPr>
          <a:xfrm>
            <a:off x="721995" y="1690963"/>
            <a:ext cx="6965026" cy="506730"/>
          </a:xfrm>
          <a:prstGeom prst="rect">
            <a:avLst/>
          </a:prstGeom>
          <a:noFill/>
        </p:spPr>
        <p:txBody>
          <a:bodyPr wrap="square" rtlCol="0">
            <a:spAutoFit/>
          </a:bodyPr>
          <a:lstStyle/>
          <a:p>
            <a:pPr>
              <a:lnSpc>
                <a:spcPct val="150000"/>
              </a:lnSpc>
            </a:pPr>
            <a:r>
              <a:rPr lang="en-US" b="1" dirty="0"/>
              <a:t>Two options</a:t>
            </a:r>
            <a:endParaRPr lang="en-US" sz="1350" b="1" dirty="0"/>
          </a:p>
        </p:txBody>
      </p:sp>
      <p:sp>
        <p:nvSpPr>
          <p:cNvPr id="5" name="文本框 4"/>
          <p:cNvSpPr txBox="1"/>
          <p:nvPr/>
        </p:nvSpPr>
        <p:spPr>
          <a:xfrm>
            <a:off x="1550208" y="2640451"/>
            <a:ext cx="6965026" cy="553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ym typeface="+mn-ea"/>
              </a:rPr>
              <a:t>Subject First.</a:t>
            </a:r>
          </a:p>
        </p:txBody>
      </p:sp>
      <p:sp>
        <p:nvSpPr>
          <p:cNvPr id="8" name="文本框 7"/>
          <p:cNvSpPr txBox="1"/>
          <p:nvPr/>
        </p:nvSpPr>
        <p:spPr>
          <a:xfrm>
            <a:off x="1550208" y="3674675"/>
            <a:ext cx="6965026" cy="553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Predicate First.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sym typeface="+mn-ea"/>
              </a:rPr>
              <a:t>Training</a:t>
            </a:r>
          </a:p>
        </p:txBody>
      </p:sp>
      <p:sp>
        <p:nvSpPr>
          <p:cNvPr id="4" name="文本框 3"/>
          <p:cNvSpPr txBox="1"/>
          <p:nvPr/>
        </p:nvSpPr>
        <p:spPr>
          <a:xfrm>
            <a:off x="720090" y="3669150"/>
            <a:ext cx="6965026" cy="553085"/>
          </a:xfrm>
          <a:prstGeom prst="rect">
            <a:avLst/>
          </a:prstGeom>
          <a:noFill/>
        </p:spPr>
        <p:txBody>
          <a:bodyPr wrap="square" rtlCol="0">
            <a:spAutoFit/>
          </a:bodyPr>
          <a:lstStyle/>
          <a:p>
            <a:pPr>
              <a:lnSpc>
                <a:spcPct val="150000"/>
              </a:lnSpc>
            </a:pPr>
            <a:r>
              <a:rPr lang="zh-CN" altLang="en-US" sz="2000" b="1" dirty="0"/>
              <a:t>Subject corruption</a:t>
            </a:r>
            <a:r>
              <a:rPr lang="zh-CN" altLang="en-US" b="1" dirty="0"/>
              <a:t>：</a:t>
            </a:r>
          </a:p>
        </p:txBody>
      </p:sp>
      <p:sp>
        <p:nvSpPr>
          <p:cNvPr id="6" name="文本框 5"/>
          <p:cNvSpPr txBox="1"/>
          <p:nvPr/>
        </p:nvSpPr>
        <p:spPr>
          <a:xfrm>
            <a:off x="720090" y="4942946"/>
            <a:ext cx="6965026" cy="553085"/>
          </a:xfrm>
          <a:prstGeom prst="rect">
            <a:avLst/>
          </a:prstGeom>
          <a:noFill/>
        </p:spPr>
        <p:txBody>
          <a:bodyPr wrap="square" rtlCol="0">
            <a:spAutoFit/>
          </a:bodyPr>
          <a:lstStyle/>
          <a:p>
            <a:pPr>
              <a:lnSpc>
                <a:spcPct val="150000"/>
              </a:lnSpc>
            </a:pPr>
            <a:r>
              <a:rPr lang="zh-CN" altLang="en-US" sz="2000" b="1" dirty="0"/>
              <a:t>Predicate corruption</a:t>
            </a:r>
            <a:r>
              <a:rPr lang="zh-CN" altLang="en-US" b="1" dirty="0"/>
              <a:t>：</a:t>
            </a:r>
          </a:p>
        </p:txBody>
      </p:sp>
      <p:pic>
        <p:nvPicPr>
          <p:cNvPr id="8" name="图片 7"/>
          <p:cNvPicPr>
            <a:picLocks noChangeAspect="1"/>
          </p:cNvPicPr>
          <p:nvPr/>
        </p:nvPicPr>
        <p:blipFill>
          <a:blip r:embed="rId3"/>
          <a:stretch>
            <a:fillRect/>
          </a:stretch>
        </p:blipFill>
        <p:spPr>
          <a:xfrm>
            <a:off x="3066727" y="5761555"/>
            <a:ext cx="3193898" cy="468872"/>
          </a:xfrm>
          <a:prstGeom prst="rect">
            <a:avLst/>
          </a:prstGeom>
        </p:spPr>
      </p:pic>
      <p:pic>
        <p:nvPicPr>
          <p:cNvPr id="5" name="图片 4"/>
          <p:cNvPicPr>
            <a:picLocks noChangeAspect="1"/>
          </p:cNvPicPr>
          <p:nvPr/>
        </p:nvPicPr>
        <p:blipFill>
          <a:blip r:embed="rId4"/>
          <a:stretch>
            <a:fillRect/>
          </a:stretch>
        </p:blipFill>
        <p:spPr>
          <a:xfrm>
            <a:off x="3078480" y="4389120"/>
            <a:ext cx="1911985" cy="423545"/>
          </a:xfrm>
          <a:prstGeom prst="rect">
            <a:avLst/>
          </a:prstGeom>
        </p:spPr>
      </p:pic>
      <p:pic>
        <p:nvPicPr>
          <p:cNvPr id="7" name="图片 6"/>
          <p:cNvPicPr>
            <a:picLocks noChangeAspect="1"/>
          </p:cNvPicPr>
          <p:nvPr/>
        </p:nvPicPr>
        <p:blipFill>
          <a:blip r:embed="rId5"/>
          <a:stretch>
            <a:fillRect/>
          </a:stretch>
        </p:blipFill>
        <p:spPr>
          <a:xfrm>
            <a:off x="1412319" y="2125720"/>
            <a:ext cx="6319497" cy="1543360"/>
          </a:xfrm>
          <a:prstGeom prst="rect">
            <a:avLst/>
          </a:prstGeom>
        </p:spPr>
      </p:pic>
      <p:sp>
        <p:nvSpPr>
          <p:cNvPr id="9" name="文本框 8"/>
          <p:cNvSpPr txBox="1"/>
          <p:nvPr/>
        </p:nvSpPr>
        <p:spPr>
          <a:xfrm>
            <a:off x="720090" y="1372341"/>
            <a:ext cx="6965026" cy="553085"/>
          </a:xfrm>
          <a:prstGeom prst="rect">
            <a:avLst/>
          </a:prstGeom>
          <a:noFill/>
        </p:spPr>
        <p:txBody>
          <a:bodyPr wrap="square" rtlCol="0">
            <a:spAutoFit/>
          </a:bodyPr>
          <a:lstStyle/>
          <a:p>
            <a:pPr>
              <a:lnSpc>
                <a:spcPct val="150000"/>
              </a:lnSpc>
            </a:pPr>
            <a:r>
              <a:rPr lang="en-US" altLang="zh-CN" sz="2000" b="1" dirty="0"/>
              <a:t>Loss function</a:t>
            </a:r>
            <a:r>
              <a:rPr lang="zh-CN" altLang="en-US"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Training</a:t>
            </a:r>
          </a:p>
        </p:txBody>
      </p:sp>
      <p:sp>
        <p:nvSpPr>
          <p:cNvPr id="4" name="文本框 3"/>
          <p:cNvSpPr txBox="1"/>
          <p:nvPr/>
        </p:nvSpPr>
        <p:spPr>
          <a:xfrm>
            <a:off x="628650" y="1295520"/>
            <a:ext cx="6965026" cy="506730"/>
          </a:xfrm>
          <a:prstGeom prst="rect">
            <a:avLst/>
          </a:prstGeom>
          <a:noFill/>
        </p:spPr>
        <p:txBody>
          <a:bodyPr wrap="square" rtlCol="0">
            <a:spAutoFit/>
          </a:bodyPr>
          <a:lstStyle/>
          <a:p>
            <a:pPr>
              <a:lnSpc>
                <a:spcPct val="150000"/>
              </a:lnSpc>
            </a:pPr>
            <a:r>
              <a:rPr lang="zh-CN" altLang="en-US" b="1" dirty="0"/>
              <a:t>Parameter setting</a:t>
            </a:r>
            <a:r>
              <a:rPr lang="zh-CN" altLang="en-US" sz="1600" b="1" dirty="0"/>
              <a:t>：</a:t>
            </a:r>
          </a:p>
        </p:txBody>
      </p:sp>
      <p:sp>
        <p:nvSpPr>
          <p:cNvPr id="9" name="文本框 8"/>
          <p:cNvSpPr txBox="1"/>
          <p:nvPr/>
        </p:nvSpPr>
        <p:spPr>
          <a:xfrm>
            <a:off x="810260" y="1710055"/>
            <a:ext cx="8108315" cy="1938020"/>
          </a:xfrm>
          <a:prstGeom prst="rect">
            <a:avLst/>
          </a:prstGeom>
          <a:noFill/>
        </p:spPr>
        <p:txBody>
          <a:bodyPr wrap="square" rtlCol="0">
            <a:spAutoFit/>
          </a:bodyPr>
          <a:lstStyle/>
          <a:p>
            <a:pPr marL="342900" indent="-342900">
              <a:lnSpc>
                <a:spcPct val="150000"/>
              </a:lnSpc>
              <a:buFont typeface="+mj-lt"/>
              <a:buAutoNum type="arabicPeriod"/>
            </a:pPr>
            <a:r>
              <a:rPr lang="en-US" sz="1600" dirty="0"/>
              <a:t> </a:t>
            </a:r>
            <a:r>
              <a:rPr sz="1600" dirty="0">
                <a:solidFill>
                  <a:srgbClr val="FF0000"/>
                </a:solidFill>
              </a:rPr>
              <a:t>400</a:t>
            </a:r>
            <a:r>
              <a:rPr sz="1600" dirty="0"/>
              <a:t>-dimensional question encoding</a:t>
            </a:r>
            <a:r>
              <a:rPr lang="zh-CN" altLang="en-US" sz="1600" dirty="0"/>
              <a:t>，</a:t>
            </a:r>
            <a:r>
              <a:rPr sz="1600" dirty="0">
                <a:solidFill>
                  <a:srgbClr val="FF0000"/>
                </a:solidFill>
              </a:rPr>
              <a:t>200</a:t>
            </a:r>
            <a:r>
              <a:rPr sz="1600" dirty="0"/>
              <a:t>-dimensional entity and predicate representations and </a:t>
            </a:r>
            <a:r>
              <a:rPr sz="1600" dirty="0">
                <a:solidFill>
                  <a:srgbClr val="FF0000"/>
                </a:solidFill>
              </a:rPr>
              <a:t>100</a:t>
            </a:r>
            <a:r>
              <a:rPr sz="1600" dirty="0"/>
              <a:t>-dimensional character-level word representations.</a:t>
            </a:r>
          </a:p>
          <a:p>
            <a:pPr marL="342900" indent="-342900">
              <a:lnSpc>
                <a:spcPct val="150000"/>
              </a:lnSpc>
              <a:buFont typeface="+mj-lt"/>
              <a:buAutoNum type="arabicPeriod"/>
            </a:pPr>
            <a:r>
              <a:rPr sz="1600"/>
              <a:t> </a:t>
            </a:r>
            <a:r>
              <a:rPr sz="1600">
                <a:solidFill>
                  <a:srgbClr val="FF0000"/>
                </a:solidFill>
              </a:rPr>
              <a:t>100</a:t>
            </a:r>
            <a:r>
              <a:rPr sz="1600"/>
              <a:t>-dimensional GloVe word embeddings and </a:t>
            </a:r>
            <a:r>
              <a:rPr sz="1600">
                <a:solidFill>
                  <a:srgbClr val="FF0000"/>
                </a:solidFill>
              </a:rPr>
              <a:t>50</a:t>
            </a:r>
            <a:r>
              <a:rPr sz="1600"/>
              <a:t>-dimensional character embeddings. </a:t>
            </a:r>
          </a:p>
          <a:p>
            <a:pPr marL="342900" indent="-342900">
              <a:lnSpc>
                <a:spcPct val="150000"/>
              </a:lnSpc>
              <a:buFont typeface="+mj-lt"/>
              <a:buAutoNum type="arabicPeriod"/>
            </a:pPr>
            <a:r>
              <a:rPr lang="en-US" altLang="zh-CN" sz="1600" dirty="0"/>
              <a:t> Batchsize : </a:t>
            </a:r>
            <a:r>
              <a:rPr lang="en-US" altLang="zh-CN" sz="1600" dirty="0">
                <a:solidFill>
                  <a:srgbClr val="FF0000"/>
                </a:solidFill>
              </a:rPr>
              <a:t>100</a:t>
            </a:r>
            <a:r>
              <a:rPr lang="zh-CN" altLang="en-US" sz="1600" dirty="0"/>
              <a:t>；</a:t>
            </a:r>
            <a:endParaRPr lang="en-US" altLang="zh-CN" sz="1600" dirty="0"/>
          </a:p>
          <a:p>
            <a:pPr marL="342900" indent="-342900">
              <a:lnSpc>
                <a:spcPct val="150000"/>
              </a:lnSpc>
              <a:buFont typeface="+mj-lt"/>
              <a:buAutoNum type="arabicPeriod"/>
            </a:pPr>
            <a:r>
              <a:rPr lang="en-US" altLang="zh-CN" sz="1600" dirty="0"/>
              <a:t> Le</a:t>
            </a:r>
            <a:r>
              <a:rPr lang="zh-CN" altLang="en-US" sz="1600" dirty="0"/>
              <a:t>arning rate</a:t>
            </a:r>
            <a:r>
              <a:rPr lang="en-US" altLang="zh-CN" sz="1600" dirty="0"/>
              <a:t>:  </a:t>
            </a:r>
            <a:r>
              <a:rPr lang="en-US" altLang="zh-CN" sz="1600" dirty="0">
                <a:solidFill>
                  <a:srgbClr val="FF0000"/>
                </a:solidFill>
              </a:rPr>
              <a:t>0.1</a:t>
            </a:r>
            <a:r>
              <a:rPr lang="zh-CN" altLang="en-US" sz="1600" dirty="0"/>
              <a:t>；</a:t>
            </a:r>
          </a:p>
        </p:txBody>
      </p:sp>
      <p:sp>
        <p:nvSpPr>
          <p:cNvPr id="17" name="文本框 16"/>
          <p:cNvSpPr txBox="1"/>
          <p:nvPr/>
        </p:nvSpPr>
        <p:spPr>
          <a:xfrm>
            <a:off x="798671" y="3894296"/>
            <a:ext cx="7447121" cy="2306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err="1">
                <a:solidFill>
                  <a:schemeClr val="tx1"/>
                </a:solidFill>
              </a:rPr>
              <a:t> </a:t>
            </a:r>
            <a:r>
              <a:rPr lang="en-US" altLang="zh-CN" sz="1600" dirty="0" err="1">
                <a:solidFill>
                  <a:srgbClr val="FF0000"/>
                </a:solidFill>
              </a:rPr>
              <a:t>SimpleQuestions </a:t>
            </a:r>
            <a:r>
              <a:rPr lang="en-US" altLang="zh-CN" sz="1600" dirty="0"/>
              <a:t>dataset</a:t>
            </a:r>
            <a:r>
              <a:rPr lang="zh-CN" altLang="en-US" sz="1600" dirty="0"/>
              <a:t>，</a:t>
            </a:r>
            <a:r>
              <a:rPr sz="1600" dirty="0"/>
              <a:t> consisting of over </a:t>
            </a:r>
            <a:r>
              <a:rPr sz="1600" dirty="0">
                <a:solidFill>
                  <a:srgbClr val="FF0000"/>
                </a:solidFill>
              </a:rPr>
              <a:t>100.000</a:t>
            </a:r>
            <a:r>
              <a:rPr sz="1600" dirty="0"/>
              <a:t> simple questions and the corresponding Freebase triples providing the answer.</a:t>
            </a:r>
          </a:p>
          <a:p>
            <a:pPr marL="285750" indent="-285750">
              <a:lnSpc>
                <a:spcPct val="150000"/>
              </a:lnSpc>
              <a:buFont typeface="Arial" panose="020B0604020202020204" pitchFamily="34" charset="0"/>
              <a:buChar char="•"/>
            </a:pPr>
            <a:r>
              <a:rPr lang="en-US" altLang="zh-CN" sz="1600" dirty="0">
                <a:solidFill>
                  <a:schemeClr val="tx1"/>
                </a:solidFill>
              </a:rPr>
              <a:t> </a:t>
            </a:r>
            <a:r>
              <a:rPr lang="en-US" altLang="zh-CN" sz="1600" dirty="0">
                <a:solidFill>
                  <a:srgbClr val="FF0000"/>
                </a:solidFill>
              </a:rPr>
              <a:t>75910 </a:t>
            </a:r>
            <a:r>
              <a:rPr lang="en-US" altLang="zh-CN" sz="1600" dirty="0"/>
              <a:t>questions with training</a:t>
            </a:r>
            <a:r>
              <a:rPr lang="zh-CN" altLang="en-US" sz="1600" dirty="0"/>
              <a:t>，</a:t>
            </a:r>
            <a:r>
              <a:rPr lang="en-US" altLang="zh-CN" sz="1600" dirty="0">
                <a:solidFill>
                  <a:srgbClr val="FF0000"/>
                </a:solidFill>
              </a:rPr>
              <a:t>10845</a:t>
            </a:r>
            <a:r>
              <a:rPr lang="zh-CN" altLang="en-US" sz="1600" dirty="0"/>
              <a:t> </a:t>
            </a:r>
            <a:r>
              <a:rPr lang="en-US" altLang="zh-CN" sz="1600" dirty="0"/>
              <a:t>questions with validation</a:t>
            </a:r>
            <a:r>
              <a:rPr lang="zh-CN" altLang="en-US" sz="1600" dirty="0"/>
              <a:t>，</a:t>
            </a:r>
            <a:r>
              <a:rPr lang="en-US" altLang="zh-CN" sz="1600" dirty="0">
                <a:solidFill>
                  <a:srgbClr val="FF0000"/>
                </a:solidFill>
              </a:rPr>
              <a:t>21687 </a:t>
            </a:r>
            <a:r>
              <a:rPr lang="en-US" altLang="zh-CN" sz="1600" dirty="0"/>
              <a:t>questions with test;</a:t>
            </a:r>
          </a:p>
          <a:p>
            <a:pPr marL="285750" indent="-285750">
              <a:lnSpc>
                <a:spcPct val="150000"/>
              </a:lnSpc>
              <a:buFont typeface="Arial" panose="020B0604020202020204" pitchFamily="34" charset="0"/>
              <a:buChar char="•"/>
            </a:pPr>
            <a:r>
              <a:rPr sz="1600" dirty="0"/>
              <a:t>The search for triples is based on Freebase's sub</a:t>
            </a:r>
            <a:r>
              <a:rPr lang="en-US" sz="1600" dirty="0"/>
              <a:t>set</a:t>
            </a:r>
            <a:r>
              <a:rPr sz="1600" dirty="0"/>
              <a:t> </a:t>
            </a:r>
            <a:r>
              <a:rPr sz="1600" dirty="0">
                <a:solidFill>
                  <a:srgbClr val="FF0000"/>
                </a:solidFill>
              </a:rPr>
              <a:t>FB2M</a:t>
            </a:r>
            <a:r>
              <a:rPr lang="zh-CN" altLang="en-US" sz="1600" dirty="0"/>
              <a:t>，</a:t>
            </a:r>
            <a:r>
              <a:rPr lang="en-US" altLang="zh-CN" sz="1600" dirty="0"/>
              <a:t>including </a:t>
            </a:r>
            <a:r>
              <a:rPr sz="1600" dirty="0">
                <a:solidFill>
                  <a:srgbClr val="FF0000"/>
                </a:solidFill>
              </a:rPr>
              <a:t>2 million</a:t>
            </a:r>
            <a:r>
              <a:rPr sz="1600" dirty="0"/>
              <a:t> entities and</a:t>
            </a:r>
            <a:r>
              <a:rPr sz="1600" dirty="0">
                <a:solidFill>
                  <a:srgbClr val="FF0000"/>
                </a:solidFill>
              </a:rPr>
              <a:t> 6701</a:t>
            </a:r>
            <a:r>
              <a:rPr sz="1600" dirty="0"/>
              <a:t> relations.</a:t>
            </a:r>
          </a:p>
        </p:txBody>
      </p:sp>
      <p:sp>
        <p:nvSpPr>
          <p:cNvPr id="18" name="文本框 17"/>
          <p:cNvSpPr txBox="1"/>
          <p:nvPr/>
        </p:nvSpPr>
        <p:spPr>
          <a:xfrm>
            <a:off x="628650" y="3455961"/>
            <a:ext cx="6965026" cy="506730"/>
          </a:xfrm>
          <a:prstGeom prst="rect">
            <a:avLst/>
          </a:prstGeom>
          <a:noFill/>
        </p:spPr>
        <p:txBody>
          <a:bodyPr wrap="square" rtlCol="0">
            <a:spAutoFit/>
          </a:bodyPr>
          <a:lstStyle/>
          <a:p>
            <a:pPr>
              <a:lnSpc>
                <a:spcPct val="150000"/>
              </a:lnSpc>
            </a:pPr>
            <a:r>
              <a:rPr lang="en-US" altLang="zh-CN" b="1" dirty="0"/>
              <a:t>Training data</a:t>
            </a:r>
            <a:r>
              <a:rPr lang="zh-CN" altLang="en-US" sz="1600"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100" b="1" dirty="0">
                <a:latin typeface="微软雅黑" panose="020B0503020204020204" charset="-122"/>
                <a:ea typeface="微软雅黑" panose="020B0503020204020204" charset="-122"/>
              </a:rPr>
              <a:t>Experiment</a:t>
            </a:r>
          </a:p>
        </p:txBody>
      </p:sp>
      <p:sp>
        <p:nvSpPr>
          <p:cNvPr id="4" name="文本框 3"/>
          <p:cNvSpPr txBox="1"/>
          <p:nvPr/>
        </p:nvSpPr>
        <p:spPr>
          <a:xfrm>
            <a:off x="498158" y="3810476"/>
            <a:ext cx="4048601" cy="9220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t>matches of n-grams </a:t>
            </a:r>
          </a:p>
          <a:p>
            <a:pPr marL="342900" indent="-342900">
              <a:lnSpc>
                <a:spcPct val="150000"/>
              </a:lnSpc>
              <a:buFont typeface="Arial" panose="020B0604020202020204" pitchFamily="34" charset="0"/>
              <a:buChar char="•"/>
            </a:pPr>
            <a:r>
              <a:rPr lang="zh-CN" altLang="en-US" dirty="0"/>
              <a:t>Subject pruning</a:t>
            </a: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830196" y="983845"/>
            <a:ext cx="4878572" cy="2007143"/>
          </a:xfrm>
          <a:prstGeom prst="rect">
            <a:avLst/>
          </a:prstGeom>
        </p:spPr>
      </p:pic>
      <p:pic>
        <p:nvPicPr>
          <p:cNvPr id="7" name="图片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3830196" y="3223577"/>
            <a:ext cx="4987671" cy="1899902"/>
          </a:xfrm>
          <a:prstGeom prst="rect">
            <a:avLst/>
          </a:prstGeom>
        </p:spPr>
      </p:pic>
      <p:sp>
        <p:nvSpPr>
          <p:cNvPr id="18" name="文本框 17"/>
          <p:cNvSpPr txBox="1"/>
          <p:nvPr/>
        </p:nvSpPr>
        <p:spPr>
          <a:xfrm>
            <a:off x="658004" y="2724434"/>
            <a:ext cx="956636" cy="368300"/>
          </a:xfrm>
          <a:prstGeom prst="rect">
            <a:avLst/>
          </a:prstGeom>
          <a:noFill/>
        </p:spPr>
        <p:txBody>
          <a:bodyPr wrap="square" rtlCol="0">
            <a:spAutoFit/>
          </a:bodyPr>
          <a:lstStyle/>
          <a:p>
            <a:pPr>
              <a:lnSpc>
                <a:spcPct val="150000"/>
              </a:lnSpc>
            </a:pPr>
            <a:r>
              <a:rPr lang="en-US" altLang="zh-CN" sz="1200" dirty="0"/>
              <a:t>Accuracy</a:t>
            </a:r>
            <a:r>
              <a:rPr lang="zh-CN" altLang="en-US" sz="1200" dirty="0"/>
              <a:t> </a:t>
            </a:r>
            <a:r>
              <a:rPr lang="en-US" altLang="zh-CN" sz="1200" dirty="0"/>
              <a:t>= </a:t>
            </a:r>
          </a:p>
        </p:txBody>
      </p:sp>
      <p:pic>
        <p:nvPicPr>
          <p:cNvPr id="12" name="图片 11"/>
          <p:cNvPicPr>
            <a:picLocks noChangeAspect="1"/>
          </p:cNvPicPr>
          <p:nvPr/>
        </p:nvPicPr>
        <p:blipFill>
          <a:blip r:embed="rId5"/>
          <a:stretch>
            <a:fillRect/>
          </a:stretch>
        </p:blipFill>
        <p:spPr>
          <a:xfrm>
            <a:off x="1468423" y="2577524"/>
            <a:ext cx="2108388" cy="591697"/>
          </a:xfrm>
          <a:prstGeom prst="rect">
            <a:avLst/>
          </a:prstGeom>
        </p:spPr>
      </p:pic>
      <p:pic>
        <p:nvPicPr>
          <p:cNvPr id="5" name="图片 4" descr="捕获"/>
          <p:cNvPicPr>
            <a:picLocks noChangeAspect="1"/>
          </p:cNvPicPr>
          <p:nvPr/>
        </p:nvPicPr>
        <p:blipFill>
          <a:blip r:embed="rId6"/>
          <a:stretch>
            <a:fillRect/>
          </a:stretch>
        </p:blipFill>
        <p:spPr>
          <a:xfrm>
            <a:off x="3394075" y="5422265"/>
            <a:ext cx="5751195" cy="1153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100" b="1" dirty="0">
                <a:latin typeface="微软雅黑" panose="020B0503020204020204" charset="-122"/>
                <a:ea typeface="微软雅黑" panose="020B0503020204020204" charset="-122"/>
              </a:rPr>
              <a:t>E</a:t>
            </a:r>
            <a:r>
              <a:rPr lang="en-US" altLang="zh-CN" sz="2100" b="1" dirty="0">
                <a:latin typeface="微软雅黑" panose="020B0503020204020204" charset="-122"/>
                <a:ea typeface="微软雅黑" panose="020B0503020204020204" charset="-122"/>
              </a:rPr>
              <a:t>rror analysis</a:t>
            </a:r>
            <a:endParaRPr lang="zh-CN" altLang="en-US" sz="2100" b="1" dirty="0">
              <a:latin typeface="微软雅黑" panose="020B0503020204020204" charset="-122"/>
              <a:ea typeface="微软雅黑" panose="020B0503020204020204" charset="-122"/>
            </a:endParaRPr>
          </a:p>
        </p:txBody>
      </p:sp>
      <p:sp>
        <p:nvSpPr>
          <p:cNvPr id="9" name="文本框 8"/>
          <p:cNvSpPr txBox="1"/>
          <p:nvPr/>
        </p:nvSpPr>
        <p:spPr>
          <a:xfrm>
            <a:off x="1498715" y="2148170"/>
            <a:ext cx="5618019" cy="25844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t>Missing candidates</a:t>
            </a:r>
          </a:p>
          <a:p>
            <a:pPr marL="342900" indent="-342900">
              <a:lnSpc>
                <a:spcPct val="150000"/>
              </a:lnSpc>
              <a:buFont typeface="Arial" panose="020B0604020202020204" pitchFamily="34" charset="0"/>
              <a:buChar char="•"/>
            </a:pPr>
            <a:r>
              <a:t>Indistinguishability</a:t>
            </a:r>
          </a:p>
          <a:p>
            <a:pPr marL="342900" indent="-342900">
              <a:lnSpc>
                <a:spcPct val="150000"/>
              </a:lnSpc>
              <a:buFont typeface="Arial" panose="020B0604020202020204" pitchFamily="34" charset="0"/>
              <a:buChar char="•"/>
            </a:pPr>
            <a:r>
              <a:t>Hard ambiguity</a:t>
            </a:r>
          </a:p>
          <a:p>
            <a:pPr marL="342900" indent="-342900">
              <a:lnSpc>
                <a:spcPct val="150000"/>
              </a:lnSpc>
              <a:buFont typeface="Arial" panose="020B0604020202020204" pitchFamily="34" charset="0"/>
              <a:buChar char="•"/>
            </a:pPr>
            <a:r>
              <a:t>Soft ambiguity</a:t>
            </a:r>
          </a:p>
          <a:p>
            <a:pPr marL="342900" indent="-342900">
              <a:lnSpc>
                <a:spcPct val="150000"/>
              </a:lnSpc>
              <a:buFont typeface="Arial" panose="020B0604020202020204" pitchFamily="34" charset="0"/>
              <a:buChar char="•"/>
            </a:pPr>
            <a:r>
              <a:t>Wrong subject mention</a:t>
            </a:r>
          </a:p>
          <a:p>
            <a:pPr marL="342900" indent="-342900">
              <a:lnSpc>
                <a:spcPct val="150000"/>
              </a:lnSpc>
              <a:buFont typeface="Arial" panose="020B0604020202020204" pitchFamily="34" charset="0"/>
              <a:buChar char="•"/>
            </a:pPr>
            <a:r>
              <a:t>Wrong subject mention</a:t>
            </a:r>
          </a:p>
        </p:txBody>
      </p:sp>
      <p:pic>
        <p:nvPicPr>
          <p:cNvPr id="3" name="图片 2"/>
          <p:cNvPicPr>
            <a:picLocks noChangeAspect="1"/>
          </p:cNvPicPr>
          <p:nvPr/>
        </p:nvPicPr>
        <p:blipFill>
          <a:blip r:embed="rId3"/>
          <a:stretch>
            <a:fillRect/>
          </a:stretch>
        </p:blipFill>
        <p:spPr>
          <a:xfrm>
            <a:off x="5470338" y="2410540"/>
            <a:ext cx="2954633" cy="1877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43426" y="3165316"/>
            <a:ext cx="7950041" cy="2030254"/>
            <a:chOff x="1833" y="2913"/>
            <a:chExt cx="16693" cy="4263"/>
          </a:xfrm>
        </p:grpSpPr>
        <p:sp>
          <p:nvSpPr>
            <p:cNvPr id="3" name="文本框 2"/>
            <p:cNvSpPr txBox="1"/>
            <p:nvPr/>
          </p:nvSpPr>
          <p:spPr>
            <a:xfrm>
              <a:off x="1833" y="2913"/>
              <a:ext cx="16693" cy="4263"/>
            </a:xfrm>
            <a:prstGeom prst="rect">
              <a:avLst/>
            </a:prstGeom>
            <a:noFill/>
          </p:spPr>
          <p:txBody>
            <a:bodyPr wrap="square" rtlCol="0">
              <a:spAutoFit/>
            </a:bodyPr>
            <a:lstStyle/>
            <a:p>
              <a:pPr marL="342900" indent="-342900">
                <a:buFont typeface="Arial" panose="020B0604020202020204" pitchFamily="34" charset="0"/>
                <a:buChar char="•"/>
              </a:pPr>
              <a:r>
                <a:rPr lang="zh-CN" altLang="en-US"/>
                <a:t>This paper focuses on</a:t>
              </a:r>
              <a:r>
                <a:rPr lang="zh-CN" altLang="en-US">
                  <a:solidFill>
                    <a:srgbClr val="FF0000"/>
                  </a:solidFill>
                </a:rPr>
                <a:t> simple questions</a:t>
              </a:r>
              <a:r>
                <a:rPr lang="zh-CN" altLang="en-US"/>
                <a:t> </a:t>
              </a:r>
              <a:r>
                <a:rPr lang="en-US" altLang="zh-CN"/>
                <a:t>which</a:t>
              </a:r>
              <a:r>
                <a:rPr lang="zh-CN" altLang="en-US"/>
                <a:t> </a:t>
              </a:r>
              <a:r>
                <a:rPr lang="zh-CN" altLang="en-US">
                  <a:sym typeface="+mn-ea"/>
                </a:rPr>
                <a:t>only </a:t>
              </a:r>
              <a:r>
                <a:rPr lang="zh-CN" altLang="en-US"/>
                <a:t>contain one fact.</a:t>
              </a:r>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a:t>Given a natural language question                              </a:t>
              </a:r>
              <a:r>
                <a:rPr lang="en-US" altLang="zh-CN"/>
                <a:t>, find a corresponding triple               where the object     is the answer to question      .</a:t>
              </a:r>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r>
                <a:rPr lang="en-US" altLang="zh-CN"/>
                <a:t>The most important point is to find the corresponding subject entity     and predicate relationship      in the knowledge graph       .</a:t>
              </a:r>
            </a:p>
          </p:txBody>
        </p:sp>
        <p:graphicFrame>
          <p:nvGraphicFramePr>
            <p:cNvPr id="5" name="对象 4">
              <a:hlinkClick r:id="" action="ppaction://ole?verb=0"/>
            </p:cNvPr>
            <p:cNvGraphicFramePr>
              <a:graphicFrameLocks noChangeAspect="1"/>
            </p:cNvGraphicFramePr>
            <p:nvPr/>
          </p:nvGraphicFramePr>
          <p:xfrm>
            <a:off x="9856" y="4075"/>
            <a:ext cx="3842" cy="734"/>
          </p:xfrm>
          <a:graphic>
            <a:graphicData uri="http://schemas.openxmlformats.org/presentationml/2006/ole">
              <mc:AlternateContent xmlns:mc="http://schemas.openxmlformats.org/markup-compatibility/2006">
                <mc:Choice xmlns:v="urn:schemas-microsoft-com:vml" Requires="v">
                  <p:oleObj r:id="rId3" imgW="1130300" imgH="215900" progId="Equation.KSEE3">
                    <p:embed/>
                  </p:oleObj>
                </mc:Choice>
                <mc:Fallback>
                  <p:oleObj r:id="rId3" imgW="1130300" imgH="215900" progId="Equation.KSEE3">
                    <p:embed/>
                    <p:pic>
                      <p:nvPicPr>
                        <p:cNvPr id="0" name="图片 1025"/>
                        <p:cNvPicPr/>
                        <p:nvPr/>
                      </p:nvPicPr>
                      <p:blipFill>
                        <a:blip r:embed="rId4"/>
                        <a:stretch>
                          <a:fillRect/>
                        </a:stretch>
                      </p:blipFill>
                      <p:spPr>
                        <a:xfrm>
                          <a:off x="9856" y="4075"/>
                          <a:ext cx="3842" cy="734"/>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895" y="4639"/>
            <a:ext cx="1868" cy="747"/>
          </p:xfrm>
          <a:graphic>
            <a:graphicData uri="http://schemas.openxmlformats.org/presentationml/2006/ole">
              <mc:AlternateContent xmlns:mc="http://schemas.openxmlformats.org/markup-compatibility/2006">
                <mc:Choice xmlns:v="urn:schemas-microsoft-com:vml" Requires="v">
                  <p:oleObj r:id="rId5" imgW="508000" imgH="203200" progId="Equation.KSEE3">
                    <p:embed/>
                  </p:oleObj>
                </mc:Choice>
                <mc:Fallback>
                  <p:oleObj r:id="rId5" imgW="508000" imgH="203200" progId="Equation.KSEE3">
                    <p:embed/>
                    <p:pic>
                      <p:nvPicPr>
                        <p:cNvPr id="0" name="图片 1026"/>
                        <p:cNvPicPr/>
                        <p:nvPr/>
                      </p:nvPicPr>
                      <p:blipFill>
                        <a:blip r:embed="rId6"/>
                        <a:stretch>
                          <a:fillRect/>
                        </a:stretch>
                      </p:blipFill>
                      <p:spPr>
                        <a:xfrm>
                          <a:off x="3895" y="4639"/>
                          <a:ext cx="1868" cy="747"/>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5185" y="4750"/>
            <a:ext cx="466" cy="636"/>
          </p:xfrm>
          <a:graphic>
            <a:graphicData uri="http://schemas.openxmlformats.org/presentationml/2006/ole">
              <mc:AlternateContent xmlns:mc="http://schemas.openxmlformats.org/markup-compatibility/2006">
                <mc:Choice xmlns:v="urn:schemas-microsoft-com:vml" Requires="v">
                  <p:oleObj r:id="rId7" imgW="127000" imgH="165100" progId="Equation.KSEE3">
                    <p:embed/>
                  </p:oleObj>
                </mc:Choice>
                <mc:Fallback>
                  <p:oleObj r:id="rId7" imgW="127000" imgH="165100" progId="Equation.KSEE3">
                    <p:embed/>
                    <p:pic>
                      <p:nvPicPr>
                        <p:cNvPr id="0" name="图片 1027"/>
                        <p:cNvPicPr/>
                        <p:nvPr/>
                      </p:nvPicPr>
                      <p:blipFill>
                        <a:blip r:embed="rId8"/>
                        <a:stretch>
                          <a:fillRect/>
                        </a:stretch>
                      </p:blipFill>
                      <p:spPr>
                        <a:xfrm>
                          <a:off x="15185" y="4750"/>
                          <a:ext cx="466" cy="636"/>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9242" y="4687"/>
            <a:ext cx="642" cy="708"/>
          </p:xfrm>
          <a:graphic>
            <a:graphicData uri="http://schemas.openxmlformats.org/presentationml/2006/ole">
              <mc:AlternateContent xmlns:mc="http://schemas.openxmlformats.org/markup-compatibility/2006">
                <mc:Choice xmlns:v="urn:schemas-microsoft-com:vml" Requires="v">
                  <p:oleObj r:id="rId9" imgW="127000" imgH="139700" progId="Equation.KSEE3">
                    <p:embed/>
                  </p:oleObj>
                </mc:Choice>
                <mc:Fallback>
                  <p:oleObj r:id="rId9" imgW="127000" imgH="139700" progId="Equation.KSEE3">
                    <p:embed/>
                    <p:pic>
                      <p:nvPicPr>
                        <p:cNvPr id="0" name="图片 1028"/>
                        <p:cNvPicPr/>
                        <p:nvPr/>
                      </p:nvPicPr>
                      <p:blipFill>
                        <a:blip r:embed="rId10"/>
                        <a:stretch>
                          <a:fillRect/>
                        </a:stretch>
                      </p:blipFill>
                      <p:spPr>
                        <a:xfrm>
                          <a:off x="9242" y="4687"/>
                          <a:ext cx="642" cy="708"/>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6803" y="5924"/>
            <a:ext cx="495" cy="605"/>
          </p:xfrm>
          <a:graphic>
            <a:graphicData uri="http://schemas.openxmlformats.org/presentationml/2006/ole">
              <mc:AlternateContent xmlns:mc="http://schemas.openxmlformats.org/markup-compatibility/2006">
                <mc:Choice xmlns:v="urn:schemas-microsoft-com:vml" Requires="v">
                  <p:oleObj r:id="rId11" imgW="114300" imgH="139700" progId="Equation.KSEE3">
                    <p:embed/>
                  </p:oleObj>
                </mc:Choice>
                <mc:Fallback>
                  <p:oleObj r:id="rId11" imgW="114300" imgH="139700" progId="Equation.KSEE3">
                    <p:embed/>
                    <p:pic>
                      <p:nvPicPr>
                        <p:cNvPr id="0" name="图片 1029"/>
                        <p:cNvPicPr/>
                        <p:nvPr/>
                      </p:nvPicPr>
                      <p:blipFill>
                        <a:blip r:embed="rId12"/>
                        <a:stretch>
                          <a:fillRect/>
                        </a:stretch>
                      </p:blipFill>
                      <p:spPr>
                        <a:xfrm>
                          <a:off x="16803" y="5924"/>
                          <a:ext cx="495" cy="60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7306" y="6495"/>
            <a:ext cx="568" cy="617"/>
          </p:xfrm>
          <a:graphic>
            <a:graphicData uri="http://schemas.openxmlformats.org/presentationml/2006/ole">
              <mc:AlternateContent xmlns:mc="http://schemas.openxmlformats.org/markup-compatibility/2006">
                <mc:Choice xmlns:v="urn:schemas-microsoft-com:vml" Requires="v">
                  <p:oleObj r:id="rId13" imgW="152400" imgH="165100" progId="Equation.KSEE3">
                    <p:embed/>
                  </p:oleObj>
                </mc:Choice>
                <mc:Fallback>
                  <p:oleObj r:id="rId13" imgW="152400" imgH="165100" progId="Equation.KSEE3">
                    <p:embed/>
                    <p:pic>
                      <p:nvPicPr>
                        <p:cNvPr id="0" name="图片 1030"/>
                        <p:cNvPicPr/>
                        <p:nvPr/>
                      </p:nvPicPr>
                      <p:blipFill>
                        <a:blip r:embed="rId14"/>
                        <a:stretch>
                          <a:fillRect/>
                        </a:stretch>
                      </p:blipFill>
                      <p:spPr>
                        <a:xfrm>
                          <a:off x="7306" y="6495"/>
                          <a:ext cx="568" cy="617"/>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2921" y="6435"/>
            <a:ext cx="929" cy="618"/>
          </p:xfrm>
          <a:graphic>
            <a:graphicData uri="http://schemas.openxmlformats.org/presentationml/2006/ole">
              <mc:AlternateContent xmlns:mc="http://schemas.openxmlformats.org/markup-compatibility/2006">
                <mc:Choice xmlns:v="urn:schemas-microsoft-com:vml" Requires="v">
                  <p:oleObj r:id="rId15" imgW="266700" imgH="177165" progId="Equation.KSEE3">
                    <p:embed/>
                  </p:oleObj>
                </mc:Choice>
                <mc:Fallback>
                  <p:oleObj r:id="rId15" imgW="266700" imgH="177165" progId="Equation.KSEE3">
                    <p:embed/>
                    <p:pic>
                      <p:nvPicPr>
                        <p:cNvPr id="0" name="图片 1031"/>
                        <p:cNvPicPr/>
                        <p:nvPr/>
                      </p:nvPicPr>
                      <p:blipFill>
                        <a:blip r:embed="rId16"/>
                        <a:stretch>
                          <a:fillRect/>
                        </a:stretch>
                      </p:blipFill>
                      <p:spPr>
                        <a:xfrm>
                          <a:off x="12921" y="6435"/>
                          <a:ext cx="929" cy="618"/>
                        </a:xfrm>
                        <a:prstGeom prst="rect">
                          <a:avLst/>
                        </a:prstGeom>
                      </p:spPr>
                    </p:pic>
                  </p:oleObj>
                </mc:Fallback>
              </mc:AlternateContent>
            </a:graphicData>
          </a:graphic>
        </p:graphicFrame>
      </p:grpSp>
      <p:sp>
        <p:nvSpPr>
          <p:cNvPr id="2" name="标题 1"/>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Introduction</a:t>
            </a:r>
          </a:p>
        </p:txBody>
      </p:sp>
      <p:sp>
        <p:nvSpPr>
          <p:cNvPr id="4" name="文本框 3"/>
          <p:cNvSpPr txBox="1"/>
          <p:nvPr/>
        </p:nvSpPr>
        <p:spPr>
          <a:xfrm>
            <a:off x="743426" y="1690846"/>
            <a:ext cx="7950041" cy="1198880"/>
          </a:xfrm>
          <a:prstGeom prst="rect">
            <a:avLst/>
          </a:prstGeom>
          <a:noFill/>
        </p:spPr>
        <p:txBody>
          <a:bodyPr wrap="square" rtlCol="0">
            <a:spAutoFit/>
          </a:bodyPr>
          <a:lstStyle/>
          <a:p>
            <a:pPr marL="342900" indent="-342900">
              <a:buFont typeface="Arial" panose="020B0604020202020204" pitchFamily="34" charset="0"/>
              <a:buChar char="•"/>
            </a:pPr>
            <a:r>
              <a:rPr lang="zh-CN" altLang="en-US"/>
              <a:t>Some of the challenges faced by QA systems</a:t>
            </a:r>
            <a:r>
              <a:rPr lang="en-US" altLang="zh-CN"/>
              <a:t>:</a:t>
            </a:r>
          </a:p>
          <a:p>
            <a:pPr indent="-1800225" fontAlgn="auto">
              <a:buFont typeface="Arial" panose="020B0604020202020204" pitchFamily="34" charset="0"/>
              <a:buNone/>
            </a:pPr>
            <a:r>
              <a:rPr lang="en-US" altLang="zh-CN">
                <a:sym typeface="+mn-ea"/>
              </a:rPr>
              <a:t>              •   </a:t>
            </a:r>
            <a:r>
              <a:rPr lang="en-US" altLang="zh-CN"/>
              <a:t>Lexical gap</a:t>
            </a:r>
          </a:p>
          <a:p>
            <a:pPr indent="-1800225" fontAlgn="auto">
              <a:buFont typeface="Arial" panose="020B0604020202020204" pitchFamily="34" charset="0"/>
              <a:buNone/>
            </a:pPr>
            <a:r>
              <a:rPr lang="en-US" altLang="zh-CN"/>
              <a:t>              •   Ambiguity </a:t>
            </a:r>
          </a:p>
          <a:p>
            <a:pPr indent="-1800225" fontAlgn="auto">
              <a:buFont typeface="Arial" panose="020B0604020202020204" pitchFamily="34" charset="0"/>
              <a:buNone/>
            </a:pPr>
            <a:r>
              <a:rPr lang="en-US" altLang="zh-CN">
                <a:sym typeface="+mn-ea"/>
              </a:rPr>
              <a:t>              • </a:t>
            </a:r>
            <a:r>
              <a:rPr lang="en-US" altLang="zh-CN"/>
              <a:t>  Unknown knowledge boundaries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100" b="1" dirty="0">
                <a:latin typeface="微软雅黑" panose="020B0503020204020204" charset="-122"/>
                <a:ea typeface="微软雅黑" panose="020B0503020204020204" charset="-122"/>
              </a:rPr>
              <a:t>C</a:t>
            </a:r>
            <a:r>
              <a:rPr lang="en-US" altLang="zh-CN" sz="2100" b="1" dirty="0">
                <a:latin typeface="微软雅黑" panose="020B0503020204020204" charset="-122"/>
                <a:ea typeface="微软雅黑" panose="020B0503020204020204" charset="-122"/>
              </a:rPr>
              <a:t>onclusion</a:t>
            </a:r>
          </a:p>
        </p:txBody>
      </p:sp>
      <p:sp>
        <p:nvSpPr>
          <p:cNvPr id="9" name="文本框 8"/>
          <p:cNvSpPr txBox="1"/>
          <p:nvPr/>
        </p:nvSpPr>
        <p:spPr>
          <a:xfrm>
            <a:off x="1250156" y="2045732"/>
            <a:ext cx="7002433" cy="34150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t>This paper provides an end-to-end, neural network-based approach for answering simple questions on knowledge </a:t>
            </a:r>
            <a:r>
              <a:rPr lang="en-US" altLang="zh-CN" dirty="0"/>
              <a:t>graph</a:t>
            </a:r>
            <a:r>
              <a:rPr lang="zh-CN" altLang="en-US" dirty="0"/>
              <a:t>s.</a:t>
            </a:r>
          </a:p>
          <a:p>
            <a:pPr marL="342900" indent="-342900">
              <a:lnSpc>
                <a:spcPct val="150000"/>
              </a:lnSpc>
              <a:buFont typeface="Arial" panose="020B0604020202020204" pitchFamily="34" charset="0"/>
              <a:buChar char="•"/>
            </a:pPr>
            <a:r>
              <a:rPr lang="zh-CN" altLang="en-US" dirty="0"/>
              <a:t>Considering the word level and character level information at the same time </a:t>
            </a:r>
            <a:r>
              <a:rPr lang="en-US" altLang="zh-CN" dirty="0"/>
              <a:t>to </a:t>
            </a:r>
            <a:r>
              <a:rPr lang="zh-CN" altLang="en-US" dirty="0"/>
              <a:t>capture richer semantics.</a:t>
            </a:r>
          </a:p>
          <a:p>
            <a:pPr marL="342900" indent="-342900">
              <a:lnSpc>
                <a:spcPct val="150000"/>
              </a:lnSpc>
              <a:buFont typeface="Arial" panose="020B0604020202020204" pitchFamily="34" charset="0"/>
              <a:buChar char="•"/>
            </a:pPr>
            <a:r>
              <a:rPr lang="zh-CN" altLang="en-US" dirty="0"/>
              <a:t>Negative sampling has great influence on performance. Negative sample generation method is used to expose the model to the same conditions as prediction in training, so as to achieve better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1789" y="2677738"/>
            <a:ext cx="3536027" cy="1137092"/>
          </a:xfrm>
        </p:spPr>
        <p:txBody>
          <a:bodyPr>
            <a:normAutofit/>
          </a:bodyPr>
          <a:lstStyle/>
          <a:p>
            <a:pPr algn="ctr"/>
            <a:r>
              <a:rPr lang="en-US" altLang="zh-CN" sz="4950" b="1" dirty="0">
                <a:latin typeface="微软雅黑" panose="020B0503020204020204" charset="-122"/>
                <a:ea typeface="微软雅黑" panose="020B0503020204020204" charset="-122"/>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39090" y="1450658"/>
            <a:ext cx="8562975" cy="4187190"/>
            <a:chOff x="1188" y="1946"/>
            <a:chExt cx="17980" cy="8792"/>
          </a:xfrm>
        </p:grpSpPr>
        <p:sp>
          <p:nvSpPr>
            <p:cNvPr id="3" name="文本框 2"/>
            <p:cNvSpPr txBox="1"/>
            <p:nvPr/>
          </p:nvSpPr>
          <p:spPr>
            <a:xfrm>
              <a:off x="1188" y="1993"/>
              <a:ext cx="17980" cy="6008"/>
            </a:xfrm>
            <a:prstGeom prst="rect">
              <a:avLst/>
            </a:prstGeom>
            <a:noFill/>
          </p:spPr>
          <p:txBody>
            <a:bodyPr wrap="square" rtlCol="0">
              <a:spAutoFit/>
            </a:bodyPr>
            <a:lstStyle/>
            <a:p>
              <a:pPr marL="342900" indent="-342900">
                <a:buFont typeface="Arial" panose="020B0604020202020204" pitchFamily="34" charset="0"/>
                <a:buChar char="•"/>
              </a:pPr>
              <a:r>
                <a:rPr lang="en-US" altLang="zh-CN"/>
                <a:t>F</a:t>
              </a:r>
              <a:r>
                <a:rPr lang="zh-CN" altLang="en-US"/>
                <a:t>igure out </a:t>
              </a:r>
              <a:r>
                <a:rPr lang="en-US" altLang="zh-CN"/>
                <a:t>the feature vector representation of q,                   . Here       is the  subject vector and        is the </a:t>
              </a:r>
              <a:r>
                <a:rPr lang="en-US" altLang="zh-CN">
                  <a:sym typeface="+mn-ea"/>
                </a:rPr>
                <a:t>predicate vector.</a:t>
              </a:r>
              <a:endParaRPr lang="zh-CN" altLang="en-US"/>
            </a:p>
            <a:p>
              <a:pPr marL="342900" indent="-342900">
                <a:buFont typeface="Arial" panose="020B0604020202020204" pitchFamily="34" charset="0"/>
                <a:buChar char="•"/>
              </a:pPr>
              <a:r>
                <a:t>For each candidate subject            </a:t>
              </a:r>
              <a:r>
                <a:rPr lang="en-US"/>
                <a:t>, figure out its feature vector representation     , where       is the subject candidate set.</a:t>
              </a:r>
            </a:p>
            <a:p>
              <a:pPr marL="342900" indent="-342900">
                <a:buFont typeface="Arial" panose="020B0604020202020204" pitchFamily="34" charset="0"/>
                <a:buChar char="•"/>
              </a:pPr>
              <a:r>
                <a:rPr>
                  <a:sym typeface="+mn-ea"/>
                </a:rPr>
                <a:t>For each candidate subject            </a:t>
              </a:r>
              <a:r>
                <a:rPr lang="en-US">
                  <a:sym typeface="+mn-ea"/>
                </a:rPr>
                <a:t>, figure out its feature vector representation     , where       is the predicate candidate set.</a:t>
              </a:r>
            </a:p>
            <a:p>
              <a:pPr marL="342900" indent="-342900">
                <a:buFont typeface="Arial" panose="020B0604020202020204" pitchFamily="34" charset="0"/>
                <a:buChar char="•"/>
              </a:pPr>
              <a:r>
                <a:rPr lang="en-US"/>
                <a:t>For each pair           , calculate the similarity           ;</a:t>
              </a:r>
            </a:p>
            <a:p>
              <a:pPr indent="0">
                <a:buFont typeface="Arial" panose="020B0604020202020204" pitchFamily="34" charset="0"/>
                <a:buNone/>
              </a:pPr>
              <a:r>
                <a:rPr lang="en-US">
                  <a:sym typeface="+mn-ea"/>
                </a:rPr>
                <a:t>      For each pair           , calculate the similarity           </a:t>
              </a:r>
              <a:endParaRPr lang="en-US"/>
            </a:p>
            <a:p>
              <a:pPr marL="342900" indent="-342900">
                <a:buFont typeface="Arial" panose="020B0604020202020204" pitchFamily="34" charset="0"/>
                <a:buChar char="•"/>
              </a:pPr>
              <a:r>
                <a:rPr lang="en-US"/>
                <a:t>Find the subject and predicate with the highest similarity as the subject and predicate matching the problem     .</a:t>
              </a:r>
            </a:p>
          </p:txBody>
        </p:sp>
        <p:graphicFrame>
          <p:nvGraphicFramePr>
            <p:cNvPr id="4" name="对象 3">
              <a:hlinkClick r:id="" action="ppaction://ole?verb=0"/>
            </p:cNvPr>
            <p:cNvGraphicFramePr>
              <a:graphicFrameLocks noChangeAspect="1"/>
            </p:cNvGraphicFramePr>
            <p:nvPr/>
          </p:nvGraphicFramePr>
          <p:xfrm>
            <a:off x="12327" y="2021"/>
            <a:ext cx="2415" cy="755"/>
          </p:xfrm>
          <a:graphic>
            <a:graphicData uri="http://schemas.openxmlformats.org/presentationml/2006/ole">
              <mc:AlternateContent xmlns:mc="http://schemas.openxmlformats.org/markup-compatibility/2006">
                <mc:Choice xmlns:v="urn:schemas-microsoft-com:vml" Requires="v">
                  <p:oleObj r:id="rId3" imgW="812800" imgH="254000" progId="Equation.KSEE3">
                    <p:embed/>
                  </p:oleObj>
                </mc:Choice>
                <mc:Fallback>
                  <p:oleObj r:id="rId3" imgW="812800" imgH="254000" progId="Equation.KSEE3">
                    <p:embed/>
                    <p:pic>
                      <p:nvPicPr>
                        <p:cNvPr id="0" name="图片 1024"/>
                        <p:cNvPicPr/>
                        <p:nvPr/>
                      </p:nvPicPr>
                      <p:blipFill>
                        <a:blip r:embed="rId4"/>
                        <a:stretch>
                          <a:fillRect/>
                        </a:stretch>
                      </p:blipFill>
                      <p:spPr>
                        <a:xfrm>
                          <a:off x="12327" y="2021"/>
                          <a:ext cx="2415" cy="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6082" y="1946"/>
            <a:ext cx="540" cy="831"/>
          </p:xfrm>
          <a:graphic>
            <a:graphicData uri="http://schemas.openxmlformats.org/presentationml/2006/ole">
              <mc:AlternateContent xmlns:mc="http://schemas.openxmlformats.org/markup-compatibility/2006">
                <mc:Choice xmlns:v="urn:schemas-microsoft-com:vml" Requires="v">
                  <p:oleObj r:id="rId5" imgW="165100" imgH="254000" progId="Equation.KSEE3">
                    <p:embed/>
                  </p:oleObj>
                </mc:Choice>
                <mc:Fallback>
                  <p:oleObj r:id="rId5" imgW="165100" imgH="254000" progId="Equation.KSEE3">
                    <p:embed/>
                    <p:pic>
                      <p:nvPicPr>
                        <p:cNvPr id="0" name="图片 1032"/>
                        <p:cNvPicPr/>
                        <p:nvPr/>
                      </p:nvPicPr>
                      <p:blipFill>
                        <a:blip r:embed="rId6"/>
                        <a:stretch>
                          <a:fillRect/>
                        </a:stretch>
                      </p:blipFill>
                      <p:spPr>
                        <a:xfrm>
                          <a:off x="16082" y="1946"/>
                          <a:ext cx="540" cy="831"/>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187" y="2554"/>
            <a:ext cx="521" cy="747"/>
          </p:xfrm>
          <a:graphic>
            <a:graphicData uri="http://schemas.openxmlformats.org/presentationml/2006/ole">
              <mc:AlternateContent xmlns:mc="http://schemas.openxmlformats.org/markup-compatibility/2006">
                <mc:Choice xmlns:v="urn:schemas-microsoft-com:vml" Requires="v">
                  <p:oleObj r:id="rId7" imgW="177165" imgH="254000" progId="Equation.KSEE3">
                    <p:embed/>
                  </p:oleObj>
                </mc:Choice>
                <mc:Fallback>
                  <p:oleObj r:id="rId7" imgW="177165" imgH="254000" progId="Equation.KSEE3">
                    <p:embed/>
                    <p:pic>
                      <p:nvPicPr>
                        <p:cNvPr id="0" name="图片 1033"/>
                        <p:cNvPicPr/>
                        <p:nvPr/>
                      </p:nvPicPr>
                      <p:blipFill>
                        <a:blip r:embed="rId8"/>
                        <a:stretch>
                          <a:fillRect/>
                        </a:stretch>
                      </p:blipFill>
                      <p:spPr>
                        <a:xfrm>
                          <a:off x="6187" y="2554"/>
                          <a:ext cx="521" cy="747"/>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772" y="3197"/>
            <a:ext cx="1329" cy="684"/>
          </p:xfrm>
          <a:graphic>
            <a:graphicData uri="http://schemas.openxmlformats.org/presentationml/2006/ole">
              <mc:AlternateContent xmlns:mc="http://schemas.openxmlformats.org/markup-compatibility/2006">
                <mc:Choice xmlns:v="urn:schemas-microsoft-com:vml" Requires="v">
                  <p:oleObj r:id="rId9" imgW="444500" imgH="228600" progId="Equation.KSEE3">
                    <p:embed/>
                  </p:oleObj>
                </mc:Choice>
                <mc:Fallback>
                  <p:oleObj r:id="rId9" imgW="444500" imgH="228600" progId="Equation.KSEE3">
                    <p:embed/>
                    <p:pic>
                      <p:nvPicPr>
                        <p:cNvPr id="0" name="图片 1034"/>
                        <p:cNvPicPr/>
                        <p:nvPr/>
                      </p:nvPicPr>
                      <p:blipFill>
                        <a:blip r:embed="rId10"/>
                        <a:stretch>
                          <a:fillRect/>
                        </a:stretch>
                      </p:blipFill>
                      <p:spPr>
                        <a:xfrm>
                          <a:off x="7772" y="3197"/>
                          <a:ext cx="1329" cy="684"/>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8243" y="3125"/>
            <a:ext cx="540" cy="748"/>
          </p:xfrm>
          <a:graphic>
            <a:graphicData uri="http://schemas.openxmlformats.org/presentationml/2006/ole">
              <mc:AlternateContent xmlns:mc="http://schemas.openxmlformats.org/markup-compatibility/2006">
                <mc:Choice xmlns:v="urn:schemas-microsoft-com:vml" Requires="v">
                  <p:oleObj r:id="rId11" imgW="165100" imgH="228600" progId="Equation.KSEE3">
                    <p:embed/>
                  </p:oleObj>
                </mc:Choice>
                <mc:Fallback>
                  <p:oleObj r:id="rId11" imgW="165100" imgH="228600" progId="Equation.KSEE3">
                    <p:embed/>
                    <p:pic>
                      <p:nvPicPr>
                        <p:cNvPr id="0" name="图片 1035"/>
                        <p:cNvPicPr/>
                        <p:nvPr/>
                      </p:nvPicPr>
                      <p:blipFill>
                        <a:blip r:embed="rId12"/>
                        <a:stretch>
                          <a:fillRect/>
                        </a:stretch>
                      </p:blipFill>
                      <p:spPr>
                        <a:xfrm>
                          <a:off x="18243" y="3125"/>
                          <a:ext cx="540" cy="748"/>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3524" y="3772"/>
            <a:ext cx="561" cy="676"/>
          </p:xfrm>
          <a:graphic>
            <a:graphicData uri="http://schemas.openxmlformats.org/presentationml/2006/ole">
              <mc:AlternateContent xmlns:mc="http://schemas.openxmlformats.org/markup-compatibility/2006">
                <mc:Choice xmlns:v="urn:schemas-microsoft-com:vml" Requires="v">
                  <p:oleObj r:id="rId13" imgW="190500" imgH="228600" progId="Equation.KSEE3">
                    <p:embed/>
                  </p:oleObj>
                </mc:Choice>
                <mc:Fallback>
                  <p:oleObj r:id="rId13" imgW="190500" imgH="228600" progId="Equation.KSEE3">
                    <p:embed/>
                    <p:pic>
                      <p:nvPicPr>
                        <p:cNvPr id="0" name="图片 1036"/>
                        <p:cNvPicPr/>
                        <p:nvPr/>
                      </p:nvPicPr>
                      <p:blipFill>
                        <a:blip r:embed="rId14"/>
                        <a:stretch>
                          <a:fillRect/>
                        </a:stretch>
                      </p:blipFill>
                      <p:spPr>
                        <a:xfrm>
                          <a:off x="3524" y="3772"/>
                          <a:ext cx="561" cy="676"/>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693" y="4338"/>
            <a:ext cx="1519" cy="722"/>
          </p:xfrm>
          <a:graphic>
            <a:graphicData uri="http://schemas.openxmlformats.org/presentationml/2006/ole">
              <mc:AlternateContent xmlns:mc="http://schemas.openxmlformats.org/markup-compatibility/2006">
                <mc:Choice xmlns:v="urn:schemas-microsoft-com:vml" Requires="v">
                  <p:oleObj r:id="rId15" imgW="508000" imgH="241300" progId="Equation.KSEE3">
                    <p:embed/>
                  </p:oleObj>
                </mc:Choice>
                <mc:Fallback>
                  <p:oleObj r:id="rId15" imgW="508000" imgH="241300" progId="Equation.KSEE3">
                    <p:embed/>
                    <p:pic>
                      <p:nvPicPr>
                        <p:cNvPr id="0" name="图片 1034"/>
                        <p:cNvPicPr/>
                        <p:nvPr/>
                      </p:nvPicPr>
                      <p:blipFill>
                        <a:blip r:embed="rId16"/>
                        <a:stretch>
                          <a:fillRect/>
                        </a:stretch>
                      </p:blipFill>
                      <p:spPr>
                        <a:xfrm>
                          <a:off x="7693" y="4338"/>
                          <a:ext cx="1519" cy="722"/>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18179" y="4264"/>
            <a:ext cx="580" cy="790"/>
          </p:xfrm>
          <a:graphic>
            <a:graphicData uri="http://schemas.openxmlformats.org/presentationml/2006/ole">
              <mc:AlternateContent xmlns:mc="http://schemas.openxmlformats.org/markup-compatibility/2006">
                <mc:Choice xmlns:v="urn:schemas-microsoft-com:vml" Requires="v">
                  <p:oleObj r:id="rId17" imgW="177165" imgH="241300" progId="Equation.KSEE3">
                    <p:embed/>
                  </p:oleObj>
                </mc:Choice>
                <mc:Fallback>
                  <p:oleObj r:id="rId17" imgW="177165" imgH="241300" progId="Equation.KSEE3">
                    <p:embed/>
                    <p:pic>
                      <p:nvPicPr>
                        <p:cNvPr id="0" name="图片 1035"/>
                        <p:cNvPicPr/>
                        <p:nvPr/>
                      </p:nvPicPr>
                      <p:blipFill>
                        <a:blip r:embed="rId18"/>
                        <a:stretch>
                          <a:fillRect/>
                        </a:stretch>
                      </p:blipFill>
                      <p:spPr>
                        <a:xfrm>
                          <a:off x="18179" y="4264"/>
                          <a:ext cx="580" cy="79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3517" y="4913"/>
            <a:ext cx="599" cy="714"/>
          </p:xfrm>
          <a:graphic>
            <a:graphicData uri="http://schemas.openxmlformats.org/presentationml/2006/ole">
              <mc:AlternateContent xmlns:mc="http://schemas.openxmlformats.org/markup-compatibility/2006">
                <mc:Choice xmlns:v="urn:schemas-microsoft-com:vml" Requires="v">
                  <p:oleObj r:id="rId19" imgW="203200" imgH="241300" progId="Equation.KSEE3">
                    <p:embed/>
                  </p:oleObj>
                </mc:Choice>
                <mc:Fallback>
                  <p:oleObj r:id="rId19" imgW="203200" imgH="241300" progId="Equation.KSEE3">
                    <p:embed/>
                    <p:pic>
                      <p:nvPicPr>
                        <p:cNvPr id="0" name="图片 1036"/>
                        <p:cNvPicPr/>
                        <p:nvPr/>
                      </p:nvPicPr>
                      <p:blipFill>
                        <a:blip r:embed="rId20"/>
                        <a:stretch>
                          <a:fillRect/>
                        </a:stretch>
                      </p:blipFill>
                      <p:spPr>
                        <a:xfrm>
                          <a:off x="3517" y="4913"/>
                          <a:ext cx="599" cy="714"/>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4979" y="5509"/>
            <a:ext cx="1220" cy="659"/>
          </p:xfrm>
          <a:graphic>
            <a:graphicData uri="http://schemas.openxmlformats.org/presentationml/2006/ole">
              <mc:AlternateContent xmlns:mc="http://schemas.openxmlformats.org/markup-compatibility/2006">
                <mc:Choice xmlns:v="urn:schemas-microsoft-com:vml" Requires="v">
                  <p:oleObj r:id="rId21" imgW="469900" imgH="254000" progId="Equation.KSEE3">
                    <p:embed/>
                  </p:oleObj>
                </mc:Choice>
                <mc:Fallback>
                  <p:oleObj r:id="rId21" imgW="469900" imgH="254000" progId="Equation.KSEE3">
                    <p:embed/>
                    <p:pic>
                      <p:nvPicPr>
                        <p:cNvPr id="0" name="图片 1037"/>
                        <p:cNvPicPr/>
                        <p:nvPr/>
                      </p:nvPicPr>
                      <p:blipFill>
                        <a:blip r:embed="rId22"/>
                        <a:stretch>
                          <a:fillRect/>
                        </a:stretch>
                      </p:blipFill>
                      <p:spPr>
                        <a:xfrm>
                          <a:off x="4979" y="5509"/>
                          <a:ext cx="1220" cy="659"/>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11113" y="5589"/>
            <a:ext cx="1283" cy="534"/>
          </p:xfrm>
          <a:graphic>
            <a:graphicData uri="http://schemas.openxmlformats.org/presentationml/2006/ole">
              <mc:AlternateContent xmlns:mc="http://schemas.openxmlformats.org/markup-compatibility/2006">
                <mc:Choice xmlns:v="urn:schemas-microsoft-com:vml" Requires="v">
                  <p:oleObj r:id="rId23" imgW="609600" imgH="254000" progId="Equation.KSEE3">
                    <p:embed/>
                  </p:oleObj>
                </mc:Choice>
                <mc:Fallback>
                  <p:oleObj r:id="rId23" imgW="609600" imgH="254000" progId="Equation.KSEE3">
                    <p:embed/>
                    <p:pic>
                      <p:nvPicPr>
                        <p:cNvPr id="0" name="图片 1038"/>
                        <p:cNvPicPr/>
                        <p:nvPr/>
                      </p:nvPicPr>
                      <p:blipFill>
                        <a:blip r:embed="rId24"/>
                        <a:stretch>
                          <a:fillRect/>
                        </a:stretch>
                      </p:blipFill>
                      <p:spPr>
                        <a:xfrm>
                          <a:off x="11113" y="5589"/>
                          <a:ext cx="1283" cy="534"/>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4932" y="6078"/>
            <a:ext cx="1319" cy="659"/>
          </p:xfrm>
          <a:graphic>
            <a:graphicData uri="http://schemas.openxmlformats.org/presentationml/2006/ole">
              <mc:AlternateContent xmlns:mc="http://schemas.openxmlformats.org/markup-compatibility/2006">
                <mc:Choice xmlns:v="urn:schemas-microsoft-com:vml" Requires="v">
                  <p:oleObj r:id="rId25" imgW="508000" imgH="254000" progId="Equation.KSEE3">
                    <p:embed/>
                  </p:oleObj>
                </mc:Choice>
                <mc:Fallback>
                  <p:oleObj r:id="rId25" imgW="508000" imgH="254000" progId="Equation.KSEE3">
                    <p:embed/>
                    <p:pic>
                      <p:nvPicPr>
                        <p:cNvPr id="0" name="图片 1037"/>
                        <p:cNvPicPr/>
                        <p:nvPr/>
                      </p:nvPicPr>
                      <p:blipFill>
                        <a:blip r:embed="rId26"/>
                        <a:stretch>
                          <a:fillRect/>
                        </a:stretch>
                      </p:blipFill>
                      <p:spPr>
                        <a:xfrm>
                          <a:off x="4932" y="6078"/>
                          <a:ext cx="1319" cy="659"/>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11241" y="6163"/>
            <a:ext cx="1417" cy="534"/>
          </p:xfrm>
          <a:graphic>
            <a:graphicData uri="http://schemas.openxmlformats.org/presentationml/2006/ole">
              <mc:AlternateContent xmlns:mc="http://schemas.openxmlformats.org/markup-compatibility/2006">
                <mc:Choice xmlns:v="urn:schemas-microsoft-com:vml" Requires="v">
                  <p:oleObj r:id="rId27" imgW="673100" imgH="254000" progId="Equation.KSEE3">
                    <p:embed/>
                  </p:oleObj>
                </mc:Choice>
                <mc:Fallback>
                  <p:oleObj r:id="rId27" imgW="673100" imgH="254000" progId="Equation.KSEE3">
                    <p:embed/>
                    <p:pic>
                      <p:nvPicPr>
                        <p:cNvPr id="0" name="图片 1038"/>
                        <p:cNvPicPr/>
                        <p:nvPr/>
                      </p:nvPicPr>
                      <p:blipFill>
                        <a:blip r:embed="rId28"/>
                        <a:stretch>
                          <a:fillRect/>
                        </a:stretch>
                      </p:blipFill>
                      <p:spPr>
                        <a:xfrm>
                          <a:off x="11241" y="6163"/>
                          <a:ext cx="1417" cy="534"/>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8949" y="7357"/>
            <a:ext cx="386" cy="504"/>
          </p:xfrm>
          <a:graphic>
            <a:graphicData uri="http://schemas.openxmlformats.org/presentationml/2006/ole">
              <mc:AlternateContent xmlns:mc="http://schemas.openxmlformats.org/markup-compatibility/2006">
                <mc:Choice xmlns:v="urn:schemas-microsoft-com:vml" Requires="v">
                  <p:oleObj r:id="rId29" imgW="127000" imgH="165100" progId="Equation.KSEE3">
                    <p:embed/>
                  </p:oleObj>
                </mc:Choice>
                <mc:Fallback>
                  <p:oleObj r:id="rId29" imgW="127000" imgH="165100" progId="Equation.KSEE3">
                    <p:embed/>
                    <p:pic>
                      <p:nvPicPr>
                        <p:cNvPr id="0" name="图片 1039"/>
                        <p:cNvPicPr/>
                        <p:nvPr/>
                      </p:nvPicPr>
                      <p:blipFill>
                        <a:blip r:embed="rId30"/>
                        <a:stretch>
                          <a:fillRect/>
                        </a:stretch>
                      </p:blipFill>
                      <p:spPr>
                        <a:xfrm>
                          <a:off x="8949" y="7357"/>
                          <a:ext cx="386" cy="504"/>
                        </a:xfrm>
                        <a:prstGeom prst="rect">
                          <a:avLst/>
                        </a:prstGeom>
                      </p:spPr>
                    </p:pic>
                  </p:oleObj>
                </mc:Fallback>
              </mc:AlternateContent>
            </a:graphicData>
          </a:graphic>
        </p:graphicFrame>
        <p:pic>
          <p:nvPicPr>
            <p:cNvPr id="25" name="图片 24"/>
            <p:cNvPicPr>
              <a:picLocks noChangeAspect="1"/>
            </p:cNvPicPr>
            <p:nvPr/>
          </p:nvPicPr>
          <p:blipFill>
            <a:blip r:embed="rId31"/>
            <a:stretch>
              <a:fillRect/>
            </a:stretch>
          </p:blipFill>
          <p:spPr>
            <a:xfrm>
              <a:off x="7672" y="8435"/>
              <a:ext cx="5012" cy="2303"/>
            </a:xfrm>
            <a:prstGeom prst="rect">
              <a:avLst/>
            </a:prstGeom>
          </p:spPr>
        </p:pic>
      </p:grpSp>
      <p:sp>
        <p:nvSpPr>
          <p:cNvPr id="10" name="标题 1"/>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Steps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6225" y="2346960"/>
            <a:ext cx="8592185" cy="2396490"/>
          </a:xfrm>
          <a:prstGeom prst="rect">
            <a:avLst/>
          </a:prstGeom>
        </p:spPr>
      </p:pic>
      <p:sp>
        <p:nvSpPr>
          <p:cNvPr id="3" name="标题 1"/>
          <p:cNvSpPr>
            <a:spLocks noGrp="1"/>
          </p:cNvSpPr>
          <p:nvPr/>
        </p:nvSpPr>
        <p:spPr>
          <a:xfrm>
            <a:off x="628650" y="3454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Model sketch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809" y="1431449"/>
            <a:ext cx="3458528" cy="379571"/>
          </a:xfrm>
        </p:spPr>
        <p:txBody>
          <a:bodyPr>
            <a:noAutofit/>
          </a:bodyPr>
          <a:lstStyle/>
          <a:p>
            <a:pPr marL="0" indent="0">
              <a:buNone/>
            </a:pPr>
            <a:r>
              <a:rPr lang="zh-CN" altLang="en-US" sz="1800" b="1" dirty="0"/>
              <a:t>Traditional Neural Network</a:t>
            </a:r>
          </a:p>
        </p:txBody>
      </p:sp>
      <p:sp>
        <p:nvSpPr>
          <p:cNvPr id="5" name="内容占位符 2"/>
          <p:cNvSpPr txBox="1"/>
          <p:nvPr/>
        </p:nvSpPr>
        <p:spPr>
          <a:xfrm>
            <a:off x="865823" y="2193608"/>
            <a:ext cx="7886700" cy="79533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Fully connect between layers(such as Fully Connected Neural Network), or partial connect(such as Convolutional Neural Network ).</a:t>
            </a:r>
          </a:p>
          <a:p>
            <a:r>
              <a:rPr lang="zh-CN" altLang="en-US" sz="1800" dirty="0"/>
              <a:t>There is no connection between nodes in the same layer.</a:t>
            </a:r>
          </a:p>
        </p:txBody>
      </p:sp>
      <p:pic>
        <p:nvPicPr>
          <p:cNvPr id="7" name="图片 6"/>
          <p:cNvPicPr>
            <a:picLocks noChangeAspect="1"/>
          </p:cNvPicPr>
          <p:nvPr/>
        </p:nvPicPr>
        <p:blipFill>
          <a:blip r:embed="rId3"/>
          <a:stretch>
            <a:fillRect/>
          </a:stretch>
        </p:blipFill>
        <p:spPr>
          <a:xfrm>
            <a:off x="1032597" y="3372575"/>
            <a:ext cx="3487338" cy="1536500"/>
          </a:xfrm>
          <a:prstGeom prst="rect">
            <a:avLst/>
          </a:prstGeom>
        </p:spPr>
      </p:pic>
      <p:pic>
        <p:nvPicPr>
          <p:cNvPr id="8" name="图片 7"/>
          <p:cNvPicPr>
            <a:picLocks noChangeAspect="1"/>
          </p:cNvPicPr>
          <p:nvPr/>
        </p:nvPicPr>
        <p:blipFill>
          <a:blip r:embed="rId4"/>
          <a:stretch>
            <a:fillRect/>
          </a:stretch>
        </p:blipFill>
        <p:spPr>
          <a:xfrm>
            <a:off x="4790210" y="3372575"/>
            <a:ext cx="3230014" cy="1536500"/>
          </a:xfrm>
          <a:prstGeom prst="rect">
            <a:avLst/>
          </a:prstGeom>
        </p:spPr>
      </p:pic>
      <p:sp>
        <p:nvSpPr>
          <p:cNvPr id="9" name="矩形 8"/>
          <p:cNvSpPr/>
          <p:nvPr/>
        </p:nvSpPr>
        <p:spPr>
          <a:xfrm>
            <a:off x="-79693" y="4011500"/>
            <a:ext cx="1473835" cy="460375"/>
          </a:xfrm>
          <a:prstGeom prst="rect">
            <a:avLst/>
          </a:prstGeom>
        </p:spPr>
        <p:txBody>
          <a:bodyPr wrap="none">
            <a:spAutoFit/>
          </a:bodyPr>
          <a:lstStyle/>
          <a:p>
            <a:pPr algn="ctr"/>
            <a:r>
              <a:rPr lang="en-US" altLang="zh-CN" sz="1200" dirty="0">
                <a:latin typeface="NimbusRomNo9L-ReguItal" charset="0"/>
                <a:cs typeface="NimbusRomNo9L-ReguItal" charset="0"/>
                <a:sym typeface="+mn-ea"/>
              </a:rPr>
              <a:t>Fully Connected</a:t>
            </a:r>
          </a:p>
          <a:p>
            <a:pPr algn="ctr"/>
            <a:r>
              <a:rPr lang="en-US" altLang="zh-CN" sz="1200" dirty="0">
                <a:latin typeface="NimbusRomNo9L-ReguItal" charset="0"/>
                <a:cs typeface="NimbusRomNo9L-ReguItal" charset="0"/>
                <a:sym typeface="+mn-ea"/>
              </a:rPr>
              <a:t> Neural Network</a:t>
            </a:r>
            <a:endParaRPr lang="zh-CN" altLang="en-US" sz="1200" dirty="0">
              <a:latin typeface="NimbusRomNo9L-ReguItal" charset="0"/>
              <a:cs typeface="NimbusRomNo9L-ReguItal" charset="0"/>
            </a:endParaRPr>
          </a:p>
        </p:txBody>
      </p:sp>
      <p:sp>
        <p:nvSpPr>
          <p:cNvPr id="10" name="矩形 9"/>
          <p:cNvSpPr/>
          <p:nvPr/>
        </p:nvSpPr>
        <p:spPr>
          <a:xfrm>
            <a:off x="7751417" y="4011500"/>
            <a:ext cx="1412875" cy="460375"/>
          </a:xfrm>
          <a:prstGeom prst="rect">
            <a:avLst/>
          </a:prstGeom>
        </p:spPr>
        <p:txBody>
          <a:bodyPr wrap="none">
            <a:spAutoFit/>
          </a:bodyPr>
          <a:lstStyle/>
          <a:p>
            <a:pPr algn="ctr"/>
            <a:r>
              <a:rPr lang="en-US" altLang="zh-CN" sz="1200" dirty="0">
                <a:latin typeface="NimbusRomNo9L-ReguItal" charset="0"/>
                <a:cs typeface="NimbusRomNo9L-ReguItal" charset="0"/>
                <a:sym typeface="+mn-ea"/>
              </a:rPr>
              <a:t>Convolutional </a:t>
            </a:r>
          </a:p>
          <a:p>
            <a:pPr algn="ctr"/>
            <a:r>
              <a:rPr lang="en-US" altLang="zh-CN" sz="1200" dirty="0">
                <a:latin typeface="NimbusRomNo9L-ReguItal" charset="0"/>
                <a:cs typeface="NimbusRomNo9L-ReguItal" charset="0"/>
                <a:sym typeface="+mn-ea"/>
              </a:rPr>
              <a:t>Neural Network</a:t>
            </a:r>
            <a:endParaRPr lang="zh-CN" altLang="en-US" sz="1200" dirty="0">
              <a:latin typeface="NimbusRomNo9L-ReguItal" charset="0"/>
              <a:cs typeface="NimbusRomNo9L-ReguItal" charset="0"/>
            </a:endParaRPr>
          </a:p>
        </p:txBody>
      </p:sp>
      <p:sp>
        <p:nvSpPr>
          <p:cNvPr id="13" name="矩形 12"/>
          <p:cNvSpPr/>
          <p:nvPr/>
        </p:nvSpPr>
        <p:spPr>
          <a:xfrm>
            <a:off x="2520315" y="5688306"/>
            <a:ext cx="4325620" cy="553085"/>
          </a:xfrm>
          <a:prstGeom prst="rect">
            <a:avLst/>
          </a:prstGeom>
        </p:spPr>
        <p:txBody>
          <a:bodyPr wrap="none">
            <a:spAutoFit/>
          </a:bodyPr>
          <a:lstStyle/>
          <a:p>
            <a:pPr algn="ctr"/>
            <a:r>
              <a:rPr lang="en-US" altLang="zh-CN" sz="1500" dirty="0">
                <a:solidFill>
                  <a:srgbClr val="FF0000"/>
                </a:solidFill>
                <a:latin typeface="等线 (正文)" charset="0"/>
                <a:cs typeface="等线 (正文)" charset="0"/>
              </a:rPr>
              <a:t>1. N</a:t>
            </a:r>
            <a:r>
              <a:rPr lang="zh-CN" altLang="en-US" sz="1500" dirty="0">
                <a:solidFill>
                  <a:srgbClr val="FF0000"/>
                </a:solidFill>
                <a:latin typeface="等线 (正文)" charset="0"/>
                <a:cs typeface="等线 (正文)" charset="0"/>
              </a:rPr>
              <a:t>o connection between nodes in the same layer</a:t>
            </a:r>
          </a:p>
          <a:p>
            <a:pPr algn="ctr"/>
            <a:r>
              <a:rPr lang="en-US" altLang="zh-CN" sz="1500" dirty="0">
                <a:solidFill>
                  <a:srgbClr val="FF0000"/>
                </a:solidFill>
                <a:latin typeface="等线 (正文)" charset="0"/>
                <a:cs typeface="等线 (正文)" charset="0"/>
              </a:rPr>
              <a:t>2. In</a:t>
            </a:r>
            <a:r>
              <a:rPr lang="zh-CN" altLang="en-US" sz="1500" dirty="0">
                <a:solidFill>
                  <a:srgbClr val="FF0000"/>
                </a:solidFill>
                <a:latin typeface="等线 (正文)" charset="0"/>
                <a:cs typeface="等线 (正文)" charset="0"/>
              </a:rPr>
              <a:t>dependence between nodes</a:t>
            </a:r>
          </a:p>
        </p:txBody>
      </p:sp>
      <p:cxnSp>
        <p:nvCxnSpPr>
          <p:cNvPr id="14" name="直接箭头连接符 13"/>
          <p:cNvCxnSpPr>
            <a:endCxn id="13" idx="0"/>
          </p:cNvCxnSpPr>
          <p:nvPr/>
        </p:nvCxnSpPr>
        <p:spPr>
          <a:xfrm>
            <a:off x="3560128" y="5310505"/>
            <a:ext cx="1122998" cy="377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2"/>
            <a:endCxn id="13" idx="0"/>
          </p:cNvCxnSpPr>
          <p:nvPr/>
        </p:nvCxnSpPr>
        <p:spPr>
          <a:xfrm>
            <a:off x="2776220" y="4909344"/>
            <a:ext cx="1906905" cy="7791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3" idx="0"/>
          </p:cNvCxnSpPr>
          <p:nvPr/>
        </p:nvCxnSpPr>
        <p:spPr>
          <a:xfrm flipH="1">
            <a:off x="4683125" y="5296218"/>
            <a:ext cx="1191578" cy="391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3" idx="0"/>
          </p:cNvCxnSpPr>
          <p:nvPr/>
        </p:nvCxnSpPr>
        <p:spPr>
          <a:xfrm flipH="1">
            <a:off x="4683125" y="4909344"/>
            <a:ext cx="1722755" cy="7791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Recurrent Neural Networks(RNNs)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846859" y="2048828"/>
            <a:ext cx="7886700" cy="100333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800" dirty="0"/>
              <a:t>RNN is a kind of neural network for modeling sequence data.</a:t>
            </a:r>
          </a:p>
          <a:p>
            <a:r>
              <a:rPr sz="1800" dirty="0"/>
              <a:t>The nodes between the hidden layers become connected.</a:t>
            </a:r>
          </a:p>
          <a:p>
            <a:r>
              <a:rPr sz="1800" dirty="0"/>
              <a:t>The input of the hidden layer includes not only the output of the upper layer, but also the output of the hidden layer at the last moment.</a:t>
            </a:r>
          </a:p>
        </p:txBody>
      </p:sp>
      <p:sp>
        <p:nvSpPr>
          <p:cNvPr id="7" name="内容占位符 2"/>
          <p:cNvSpPr>
            <a:spLocks noGrp="1"/>
          </p:cNvSpPr>
          <p:nvPr/>
        </p:nvSpPr>
        <p:spPr>
          <a:xfrm>
            <a:off x="654844" y="1674971"/>
            <a:ext cx="1101090" cy="379571"/>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buNone/>
            </a:pPr>
            <a:r>
              <a:rPr lang="en-US" altLang="zh-CN" sz="1800" b="1" dirty="0"/>
              <a:t>RNN</a:t>
            </a:r>
          </a:p>
        </p:txBody>
      </p:sp>
      <p:grpSp>
        <p:nvGrpSpPr>
          <p:cNvPr id="2" name="组合 1"/>
          <p:cNvGrpSpPr/>
          <p:nvPr/>
        </p:nvGrpSpPr>
        <p:grpSpPr>
          <a:xfrm>
            <a:off x="275042" y="3798570"/>
            <a:ext cx="8698416" cy="2414588"/>
            <a:chOff x="468" y="5480"/>
            <a:chExt cx="13698" cy="3803"/>
          </a:xfrm>
        </p:grpSpPr>
        <p:sp>
          <p:nvSpPr>
            <p:cNvPr id="15" name="矩形 14"/>
            <p:cNvSpPr/>
            <p:nvPr/>
          </p:nvSpPr>
          <p:spPr>
            <a:xfrm>
              <a:off x="580" y="5480"/>
              <a:ext cx="13584" cy="38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pic>
          <p:nvPicPr>
            <p:cNvPr id="1026" name="Picture 2" descr="RNN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 y="5545"/>
              <a:ext cx="8395" cy="3368"/>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3150" y="6845"/>
              <a:ext cx="1797" cy="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p:nvSpPr>
          <p:spPr>
            <a:xfrm>
              <a:off x="1410" y="5629"/>
              <a:ext cx="1792" cy="434"/>
            </a:xfrm>
            <a:prstGeom prst="rect">
              <a:avLst/>
            </a:prstGeom>
          </p:spPr>
          <p:txBody>
            <a:bodyPr wrap="none">
              <a:spAutoFit/>
            </a:bodyPr>
            <a:lstStyle/>
            <a:p>
              <a:r>
                <a:rPr lang="en-US" altLang="zh-CN" sz="1200" dirty="0">
                  <a:solidFill>
                    <a:srgbClr val="FF0000"/>
                  </a:solidFill>
                  <a:latin typeface="NimbusRomNo9L-ReguItal"/>
                </a:rPr>
                <a:t>output layer</a:t>
              </a:r>
              <a:endParaRPr lang="en-US" altLang="zh-CN" sz="1200" dirty="0">
                <a:solidFill>
                  <a:srgbClr val="FF0000"/>
                </a:solidFill>
              </a:endParaRPr>
            </a:p>
          </p:txBody>
        </p:sp>
        <p:sp>
          <p:nvSpPr>
            <p:cNvPr id="23" name="矩形 22"/>
            <p:cNvSpPr/>
            <p:nvPr/>
          </p:nvSpPr>
          <p:spPr>
            <a:xfrm>
              <a:off x="1577" y="8331"/>
              <a:ext cx="1625" cy="434"/>
            </a:xfrm>
            <a:prstGeom prst="rect">
              <a:avLst/>
            </a:prstGeom>
          </p:spPr>
          <p:txBody>
            <a:bodyPr wrap="none">
              <a:spAutoFit/>
            </a:bodyPr>
            <a:lstStyle/>
            <a:p>
              <a:pPr algn="ctr"/>
              <a:r>
                <a:rPr lang="en-US" sz="1200" dirty="0">
                  <a:solidFill>
                    <a:srgbClr val="FF0000"/>
                  </a:solidFill>
                  <a:latin typeface="NimbusRomNo9L-ReguItal" charset="0"/>
                  <a:cs typeface="NimbusRomNo9L-ReguItal" charset="0"/>
                </a:rPr>
                <a:t>input layer</a:t>
              </a:r>
            </a:p>
          </p:txBody>
        </p:sp>
        <p:sp>
          <p:nvSpPr>
            <p:cNvPr id="24" name="矩形 23"/>
            <p:cNvSpPr/>
            <p:nvPr/>
          </p:nvSpPr>
          <p:spPr>
            <a:xfrm>
              <a:off x="468" y="6938"/>
              <a:ext cx="1804" cy="434"/>
            </a:xfrm>
            <a:prstGeom prst="rect">
              <a:avLst/>
            </a:prstGeom>
          </p:spPr>
          <p:txBody>
            <a:bodyPr wrap="none">
              <a:spAutoFit/>
            </a:bodyPr>
            <a:lstStyle/>
            <a:p>
              <a:pPr algn="ctr"/>
              <a:r>
                <a:rPr lang="en-US" altLang="zh-CN" sz="1200" dirty="0">
                  <a:solidFill>
                    <a:srgbClr val="FF0000"/>
                  </a:solidFill>
                  <a:latin typeface="NimbusRomNo9L-ReguItal" charset="0"/>
                  <a:cs typeface="NimbusRomNo9L-ReguItal" charset="0"/>
                </a:rPr>
                <a:t>hidden layer</a:t>
              </a:r>
            </a:p>
          </p:txBody>
        </p:sp>
        <p:cxnSp>
          <p:nvCxnSpPr>
            <p:cNvPr id="25" name="直接箭头连接符 24"/>
            <p:cNvCxnSpPr/>
            <p:nvPr/>
          </p:nvCxnSpPr>
          <p:spPr>
            <a:xfrm flipH="1" flipV="1">
              <a:off x="2981" y="5911"/>
              <a:ext cx="413" cy="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3" idx="3"/>
            </p:cNvCxnSpPr>
            <p:nvPr/>
          </p:nvCxnSpPr>
          <p:spPr>
            <a:xfrm flipH="1">
              <a:off x="3202" y="8446"/>
              <a:ext cx="334" cy="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1"/>
              <a:endCxn id="24" idx="3"/>
            </p:cNvCxnSpPr>
            <p:nvPr/>
          </p:nvCxnSpPr>
          <p:spPr>
            <a:xfrm flipH="1" flipV="1">
              <a:off x="2272" y="7155"/>
              <a:ext cx="878" cy="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016" y="5545"/>
              <a:ext cx="1428" cy="434"/>
            </a:xfrm>
            <a:prstGeom prst="rect">
              <a:avLst/>
            </a:prstGeom>
          </p:spPr>
          <p:txBody>
            <a:bodyPr wrap="none">
              <a:spAutoFit/>
            </a:bodyPr>
            <a:lstStyle/>
            <a:p>
              <a:pPr algn="ctr"/>
              <a:r>
                <a:rPr lang="en-US" sz="1200" dirty="0">
                  <a:solidFill>
                    <a:srgbClr val="FF0000"/>
                  </a:solidFill>
                  <a:latin typeface="NimbusRomNo9L-ReguItal" charset="0"/>
                  <a:cs typeface="NimbusRomNo9L-ReguItal" charset="0"/>
                </a:rPr>
                <a:t>Time t-1 </a:t>
              </a:r>
              <a:endParaRPr lang="zh-CN" altLang="en-US" sz="1200" dirty="0">
                <a:solidFill>
                  <a:srgbClr val="FF0000"/>
                </a:solidFill>
                <a:latin typeface="NimbusRomNo9L-ReguItal" charset="0"/>
                <a:cs typeface="NimbusRomNo9L-ReguItal" charset="0"/>
              </a:endParaRPr>
            </a:p>
          </p:txBody>
        </p:sp>
        <p:sp>
          <p:nvSpPr>
            <p:cNvPr id="12" name="矩形 11"/>
            <p:cNvSpPr/>
            <p:nvPr/>
          </p:nvSpPr>
          <p:spPr>
            <a:xfrm>
              <a:off x="8590" y="5545"/>
              <a:ext cx="1099" cy="434"/>
            </a:xfrm>
            <a:prstGeom prst="rect">
              <a:avLst/>
            </a:prstGeom>
          </p:spPr>
          <p:txBody>
            <a:bodyPr wrap="none">
              <a:spAutoFit/>
            </a:bodyPr>
            <a:lstStyle/>
            <a:p>
              <a:pPr algn="ctr"/>
              <a:r>
                <a:rPr lang="en-US" sz="1200" dirty="0">
                  <a:solidFill>
                    <a:srgbClr val="FF0000"/>
                  </a:solidFill>
                  <a:latin typeface="NimbusRomNo9L-ReguItal" charset="0"/>
                  <a:cs typeface="NimbusRomNo9L-ReguItal" charset="0"/>
                </a:rPr>
                <a:t>Time t </a:t>
              </a:r>
              <a:endParaRPr lang="zh-CN" altLang="en-US" sz="1200" dirty="0">
                <a:solidFill>
                  <a:srgbClr val="FF0000"/>
                </a:solidFill>
                <a:latin typeface="NimbusRomNo9L-ReguItal" charset="0"/>
                <a:cs typeface="NimbusRomNo9L-ReguItal" charset="0"/>
              </a:endParaRPr>
            </a:p>
          </p:txBody>
        </p:sp>
        <p:sp>
          <p:nvSpPr>
            <p:cNvPr id="13" name="矩形 12"/>
            <p:cNvSpPr/>
            <p:nvPr/>
          </p:nvSpPr>
          <p:spPr>
            <a:xfrm>
              <a:off x="9942" y="5545"/>
              <a:ext cx="1411" cy="434"/>
            </a:xfrm>
            <a:prstGeom prst="rect">
              <a:avLst/>
            </a:prstGeom>
          </p:spPr>
          <p:txBody>
            <a:bodyPr wrap="none">
              <a:spAutoFit/>
            </a:bodyPr>
            <a:lstStyle/>
            <a:p>
              <a:pPr algn="ctr"/>
              <a:r>
                <a:rPr lang="en-US" sz="1200" dirty="0">
                  <a:solidFill>
                    <a:srgbClr val="FF0000"/>
                  </a:solidFill>
                  <a:latin typeface="NimbusRomNo9L-ReguItal" charset="0"/>
                  <a:cs typeface="NimbusRomNo9L-ReguItal" charset="0"/>
                </a:rPr>
                <a:t>Time t+1 </a:t>
              </a:r>
              <a:endParaRPr lang="zh-CN" altLang="en-US" sz="1200" dirty="0">
                <a:solidFill>
                  <a:srgbClr val="FF0000"/>
                </a:solidFill>
                <a:latin typeface="NimbusRomNo9L-ReguItal" charset="0"/>
                <a:cs typeface="NimbusRomNo9L-ReguItal" charset="0"/>
              </a:endParaRPr>
            </a:p>
          </p:txBody>
        </p:sp>
        <p:sp>
          <p:nvSpPr>
            <p:cNvPr id="14" name="矩形 13"/>
            <p:cNvSpPr/>
            <p:nvPr/>
          </p:nvSpPr>
          <p:spPr>
            <a:xfrm>
              <a:off x="11595" y="6739"/>
              <a:ext cx="2571" cy="434"/>
            </a:xfrm>
            <a:prstGeom prst="rect">
              <a:avLst/>
            </a:prstGeom>
          </p:spPr>
          <p:txBody>
            <a:bodyPr wrap="none">
              <a:spAutoFit/>
            </a:bodyPr>
            <a:lstStyle/>
            <a:p>
              <a:pPr algn="ctr"/>
              <a:r>
                <a:rPr lang="en-US" sz="1200" dirty="0">
                  <a:solidFill>
                    <a:srgbClr val="FF0000"/>
                  </a:solidFill>
                  <a:latin typeface="NimbusRomNo9L-ReguItal" charset="0"/>
                  <a:cs typeface="NimbusRomNo9L-ReguItal" charset="0"/>
                </a:rPr>
                <a:t>Parameter sharing</a:t>
              </a:r>
            </a:p>
          </p:txBody>
        </p:sp>
      </p:grpSp>
      <p:sp>
        <p:nvSpPr>
          <p:cNvPr id="8" name="标题 1"/>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Recurrent Neural Networks(RNNs)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859" y="1407462"/>
            <a:ext cx="7886700" cy="283662"/>
          </a:xfrm>
        </p:spPr>
        <p:txBody>
          <a:bodyPr>
            <a:noAutofit/>
          </a:bodyPr>
          <a:lstStyle/>
          <a:p>
            <a:pPr marL="0" indent="0">
              <a:buNone/>
            </a:pPr>
            <a:r>
              <a:rPr lang="en-US" altLang="zh-CN" sz="1800" b="1" dirty="0"/>
              <a:t>The limitation of normal RNN</a:t>
            </a:r>
          </a:p>
        </p:txBody>
      </p:sp>
      <p:sp>
        <p:nvSpPr>
          <p:cNvPr id="5" name="内容占位符 2"/>
          <p:cNvSpPr txBox="1"/>
          <p:nvPr/>
        </p:nvSpPr>
        <p:spPr>
          <a:xfrm>
            <a:off x="847090" y="2092960"/>
            <a:ext cx="7513955" cy="378142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sz="1800" dirty="0"/>
              <a:t>For short contextual information, RNN can use </a:t>
            </a:r>
            <a:r>
              <a:rPr lang="en-US" sz="1800" dirty="0"/>
              <a:t>it</a:t>
            </a:r>
            <a:r>
              <a:rPr sz="1800" dirty="0"/>
              <a:t> to predict the last word</a:t>
            </a:r>
            <a:r>
              <a:rPr lang="en-US" sz="1800" dirty="0"/>
              <a:t>.</a:t>
            </a:r>
          </a:p>
          <a:p>
            <a:pPr marL="0" indent="0">
              <a:lnSpc>
                <a:spcPct val="150000"/>
              </a:lnSpc>
              <a:buNone/>
            </a:pPr>
            <a:r>
              <a:rPr lang="en-US" sz="1800" dirty="0"/>
              <a:t>            Example:</a:t>
            </a:r>
            <a:r>
              <a:rPr lang="zh-CN" altLang="en-US" sz="1800" dirty="0"/>
              <a:t>“</a:t>
            </a:r>
            <a:r>
              <a:rPr lang="en-US" altLang="zh-CN" sz="1800" dirty="0"/>
              <a:t>The clouds are in the sky”</a:t>
            </a:r>
          </a:p>
          <a:p>
            <a:pPr>
              <a:lnSpc>
                <a:spcPct val="150000"/>
              </a:lnSpc>
            </a:pPr>
            <a:r>
              <a:rPr lang="en-US" altLang="zh-CN" sz="1800" dirty="0"/>
              <a:t>For longer contextual information, there is some problems of  the </a:t>
            </a:r>
            <a:r>
              <a:rPr lang="en-US" altLang="zh-CN" sz="1800" dirty="0">
                <a:solidFill>
                  <a:srgbClr val="FF0000"/>
                </a:solidFill>
              </a:rPr>
              <a:t>disappearance or explosion of gradient</a:t>
            </a:r>
            <a:r>
              <a:rPr lang="en-US" altLang="zh-CN" sz="1800" dirty="0"/>
              <a:t>.</a:t>
            </a:r>
          </a:p>
          <a:p>
            <a:pPr marL="0" indent="0">
              <a:lnSpc>
                <a:spcPct val="150000"/>
              </a:lnSpc>
              <a:buNone/>
            </a:pPr>
            <a:r>
              <a:rPr lang="en-US" altLang="zh-CN" sz="1800" dirty="0"/>
              <a:t>             Example:“I grew up in France... I speak fluent French”</a:t>
            </a:r>
          </a:p>
        </p:txBody>
      </p:sp>
      <p:sp>
        <p:nvSpPr>
          <p:cNvPr id="2" name="标题 1"/>
          <p:cNvSpPr>
            <a:spLocks noGrp="1"/>
          </p:cNvSpPr>
          <p:nvPr/>
        </p:nvSpPr>
        <p:spPr>
          <a:xfrm>
            <a:off x="62865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100" b="1" dirty="0">
                <a:latin typeface="微软雅黑" panose="020B0503020204020204" charset="-122"/>
                <a:ea typeface="微软雅黑" panose="020B0503020204020204" charset="-122"/>
              </a:rPr>
              <a:t>Recurrent Neural Networks(RNNs)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Gated Recurrent Unit(GRU)</a:t>
            </a:r>
          </a:p>
        </p:txBody>
      </p:sp>
      <p:sp>
        <p:nvSpPr>
          <p:cNvPr id="3" name="内容占位符 2"/>
          <p:cNvSpPr>
            <a:spLocks noGrp="1"/>
          </p:cNvSpPr>
          <p:nvPr>
            <p:ph idx="1"/>
          </p:nvPr>
        </p:nvSpPr>
        <p:spPr>
          <a:xfrm>
            <a:off x="846860" y="2059607"/>
            <a:ext cx="7886700" cy="283662"/>
          </a:xfrm>
        </p:spPr>
        <p:txBody>
          <a:bodyPr>
            <a:noAutofit/>
          </a:bodyPr>
          <a:lstStyle/>
          <a:p>
            <a:pPr marL="0" indent="0">
              <a:buNone/>
            </a:pPr>
            <a:r>
              <a:rPr lang="zh-CN" altLang="en-US" sz="1800" b="1" dirty="0"/>
              <a:t>Model architecture</a:t>
            </a:r>
          </a:p>
        </p:txBody>
      </p:sp>
      <p:grpSp>
        <p:nvGrpSpPr>
          <p:cNvPr id="32" name="组合 31"/>
          <p:cNvGrpSpPr/>
          <p:nvPr/>
        </p:nvGrpSpPr>
        <p:grpSpPr>
          <a:xfrm>
            <a:off x="3226192" y="1737089"/>
            <a:ext cx="5749550" cy="3313518"/>
            <a:chOff x="3687733" y="1135659"/>
            <a:chExt cx="7666067" cy="4418024"/>
          </a:xfrm>
        </p:grpSpPr>
        <p:pic>
          <p:nvPicPr>
            <p:cNvPr id="7" name="图片 6"/>
            <p:cNvPicPr>
              <a:picLocks noChangeAspect="1"/>
            </p:cNvPicPr>
            <p:nvPr/>
          </p:nvPicPr>
          <p:blipFill>
            <a:blip r:embed="rId3"/>
            <a:stretch>
              <a:fillRect/>
            </a:stretch>
          </p:blipFill>
          <p:spPr>
            <a:xfrm>
              <a:off x="4098175" y="1873569"/>
              <a:ext cx="7255625" cy="3680114"/>
            </a:xfrm>
            <a:prstGeom prst="rect">
              <a:avLst/>
            </a:prstGeom>
          </p:spPr>
        </p:pic>
        <p:sp>
          <p:nvSpPr>
            <p:cNvPr id="8" name="矩形 7"/>
            <p:cNvSpPr/>
            <p:nvPr/>
          </p:nvSpPr>
          <p:spPr>
            <a:xfrm>
              <a:off x="4829697" y="2156455"/>
              <a:ext cx="872836" cy="3114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5950528" y="2156455"/>
              <a:ext cx="872836" cy="3114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7071359" y="2156455"/>
              <a:ext cx="1892531" cy="3114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9347662" y="2156455"/>
              <a:ext cx="968433" cy="3114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12" name="矩形 11"/>
                <p:cNvSpPr/>
                <p:nvPr/>
              </p:nvSpPr>
              <p:spPr>
                <a:xfrm>
                  <a:off x="3687733" y="1560586"/>
                  <a:ext cx="1727660" cy="338554"/>
                </a:xfrm>
                <a:prstGeom prst="rect">
                  <a:avLst/>
                </a:prstGeom>
              </p:spPr>
              <p:txBody>
                <a:bodyPr wrap="square">
                  <a:spAutoFit/>
                </a:bodyPr>
                <a:lstStyle/>
                <a:p>
                  <a:pPr algn="ctr"/>
                  <a:r>
                    <a:rPr lang="en-US" altLang="zh-CN" sz="1600" dirty="0">
                      <a:solidFill>
                        <a:srgbClr val="FF0000"/>
                      </a:solidFill>
                      <a:latin typeface="Microsoft YaHei UI" panose="020B0503020204020204" pitchFamily="34" charset="-122"/>
                      <a:ea typeface="Microsoft YaHei UI" panose="020B0503020204020204" pitchFamily="34" charset="-122"/>
                    </a:rPr>
                    <a:t>update gate</a:t>
                  </a:r>
                  <a14:m>
                    <m:oMath xmlns:m="http://schemas.openxmlformats.org/officeDocument/2006/math">
                      <m:sSub>
                        <m:sSubPr>
                          <m:ctrlPr>
                            <a:rPr lang="en-US" altLang="zh-CN" sz="1600" i="1" smtClean="0">
                              <a:solidFill>
                                <a:srgbClr val="FF0000"/>
                              </a:solidFill>
                              <a:latin typeface="Cambria Math" panose="02040503050406030204" pitchFamily="18" charset="0"/>
                              <a:ea typeface="Microsoft YaHei UI" panose="020B0503020204020204" pitchFamily="34" charset="-122"/>
                            </a:rPr>
                          </m:ctrlPr>
                        </m:sSubPr>
                        <m:e>
                          <m:r>
                            <a:rPr lang="en-US" altLang="zh-CN" sz="1600" b="0" i="1" smtClean="0">
                              <a:solidFill>
                                <a:srgbClr val="FF0000"/>
                              </a:solidFill>
                              <a:latin typeface="Cambria Math" panose="02040503050406030204" pitchFamily="18" charset="0"/>
                              <a:ea typeface="Microsoft YaHei UI" panose="020B0503020204020204" pitchFamily="34" charset="-122"/>
                            </a:rPr>
                            <m:t>   </m:t>
                          </m:r>
                          <m:r>
                            <a:rPr lang="en-US" altLang="zh-CN" sz="1600" b="0" i="1" smtClean="0">
                              <a:solidFill>
                                <a:srgbClr val="FF0000"/>
                              </a:solidFill>
                              <a:latin typeface="Cambria Math" panose="02040503050406030204" pitchFamily="18" charset="0"/>
                              <a:ea typeface="Microsoft YaHei UI" panose="020B0503020204020204" pitchFamily="34" charset="-122"/>
                            </a:rPr>
                            <m:t>𝑧</m:t>
                          </m:r>
                        </m:e>
                        <m:sub>
                          <m:r>
                            <a:rPr lang="en-US" altLang="zh-CN" sz="1600" b="0" i="1" smtClean="0">
                              <a:solidFill>
                                <a:srgbClr val="FF0000"/>
                              </a:solidFill>
                              <a:latin typeface="Cambria Math" panose="02040503050406030204" pitchFamily="18" charset="0"/>
                              <a:ea typeface="Microsoft YaHei UI" panose="020B0503020204020204" pitchFamily="34" charset="-122"/>
                            </a:rPr>
                            <m:t>𝑡</m:t>
                          </m:r>
                        </m:sub>
                      </m:sSub>
                    </m:oMath>
                  </a14:m>
                  <a:endParaRPr lang="zh-CN" altLang="en-US" sz="1600" dirty="0">
                    <a:solidFill>
                      <a:srgbClr val="FF0000"/>
                    </a:solidFill>
                    <a:latin typeface="Microsoft YaHei UI" panose="020B0503020204020204" pitchFamily="34" charset="-122"/>
                    <a:ea typeface="Microsoft YaHei UI" panose="020B0503020204020204" pitchFamily="34"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3687733" y="1560586"/>
                  <a:ext cx="1727660" cy="338554"/>
                </a:xfrm>
                <a:prstGeom prst="rect">
                  <a:avLst/>
                </a:prstGeom>
                <a:blipFill rotWithShape="1">
                  <a:blip r:embed="rId4"/>
                  <a:stretch>
                    <a:fillRect l="-353" t="-5357" b="-21429"/>
                  </a:stretch>
                </a:blipFill>
              </p:spPr>
              <p:txBody>
                <a:bodyPr/>
                <a:lstStyle/>
                <a:p>
                  <a:r>
                    <a:rPr lang="zh-CN" altLang="en-US" sz="1350">
                      <a:noFill/>
                    </a:rPr>
                    <a:t> </a:t>
                  </a:r>
                  <a:endParaRPr lang="zh-CN" altLang="en-US" sz="1350">
                    <a:noFill/>
                  </a:endParaRPr>
                </a:p>
              </p:txBody>
            </p:sp>
          </mc:Fallback>
        </mc:AlternateContent>
        <mc:AlternateContent xmlns:mc="http://schemas.openxmlformats.org/markup-compatibility/2006" xmlns:a14="http://schemas.microsoft.com/office/drawing/2010/main">
          <mc:Choice Requires="a14">
            <p:sp>
              <p:nvSpPr>
                <p:cNvPr id="13" name="矩形 12"/>
                <p:cNvSpPr/>
                <p:nvPr/>
              </p:nvSpPr>
              <p:spPr>
                <a:xfrm>
                  <a:off x="5523116" y="1143452"/>
                  <a:ext cx="1727660" cy="338554"/>
                </a:xfrm>
                <a:prstGeom prst="rect">
                  <a:avLst/>
                </a:prstGeom>
              </p:spPr>
              <p:txBody>
                <a:bodyPr wrap="square">
                  <a:spAutoFit/>
                </a:bodyPr>
                <a:lstStyle/>
                <a:p>
                  <a:pPr algn="ctr"/>
                  <a:r>
                    <a:rPr lang="en-US" altLang="zh-CN" sz="1600" dirty="0">
                      <a:solidFill>
                        <a:srgbClr val="FF0000"/>
                      </a:solidFill>
                      <a:latin typeface="Microsoft YaHei UI" panose="020B0503020204020204" pitchFamily="34" charset="-122"/>
                      <a:ea typeface="Microsoft YaHei UI" panose="020B0503020204020204" pitchFamily="34" charset="-122"/>
                    </a:rPr>
                    <a:t>reset gate  </a:t>
                  </a:r>
                  <a14:m>
                    <m:oMath xmlns:m="http://schemas.openxmlformats.org/officeDocument/2006/math">
                      <m:sSub>
                        <m:sSubPr>
                          <m:ctrlPr>
                            <a:rPr lang="en-US" altLang="zh-CN" sz="1600" i="1" smtClean="0">
                              <a:solidFill>
                                <a:srgbClr val="FF0000"/>
                              </a:solidFill>
                              <a:latin typeface="Cambria Math" panose="02040503050406030204" pitchFamily="18" charset="0"/>
                              <a:ea typeface="Microsoft YaHei UI" panose="020B0503020204020204" pitchFamily="34" charset="-122"/>
                            </a:rPr>
                          </m:ctrlPr>
                        </m:sSubPr>
                        <m:e>
                          <m:r>
                            <a:rPr lang="en-US" altLang="zh-CN" sz="1600" b="0" i="1" smtClean="0">
                              <a:solidFill>
                                <a:srgbClr val="FF0000"/>
                              </a:solidFill>
                              <a:latin typeface="Cambria Math" panose="02040503050406030204" pitchFamily="18" charset="0"/>
                              <a:ea typeface="Microsoft YaHei UI" panose="020B0503020204020204" pitchFamily="34" charset="-122"/>
                            </a:rPr>
                            <m:t>𝑟</m:t>
                          </m:r>
                        </m:e>
                        <m:sub>
                          <m:r>
                            <a:rPr lang="en-US" altLang="zh-CN" sz="1600" b="0" i="1" smtClean="0">
                              <a:solidFill>
                                <a:srgbClr val="FF0000"/>
                              </a:solidFill>
                              <a:latin typeface="Cambria Math" panose="02040503050406030204" pitchFamily="18" charset="0"/>
                              <a:ea typeface="Microsoft YaHei UI" panose="020B0503020204020204" pitchFamily="34" charset="-122"/>
                            </a:rPr>
                            <m:t>𝑡</m:t>
                          </m:r>
                        </m:sub>
                      </m:sSub>
                    </m:oMath>
                  </a14:m>
                  <a:endParaRPr lang="zh-CN" altLang="en-US" sz="1600" dirty="0">
                    <a:solidFill>
                      <a:srgbClr val="FF0000"/>
                    </a:solidFill>
                    <a:latin typeface="Microsoft YaHei UI" panose="020B0503020204020204" pitchFamily="34" charset="-122"/>
                    <a:ea typeface="Microsoft YaHei UI" panose="020B0503020204020204" pitchFamily="34"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5523116" y="1143452"/>
                  <a:ext cx="1727660" cy="338554"/>
                </a:xfrm>
                <a:prstGeom prst="rect">
                  <a:avLst/>
                </a:prstGeom>
                <a:blipFill rotWithShape="1">
                  <a:blip r:embed="rId5"/>
                  <a:stretch>
                    <a:fillRect t="-5455" b="-23636"/>
                  </a:stretch>
                </a:blipFill>
              </p:spPr>
              <p:txBody>
                <a:bodyPr/>
                <a:lstStyle/>
                <a:p>
                  <a:r>
                    <a:rPr lang="zh-CN" altLang="en-US" sz="1350">
                      <a:noFill/>
                    </a:rPr>
                    <a:t> </a:t>
                  </a:r>
                  <a:endParaRPr lang="zh-CN" altLang="en-US" sz="1350">
                    <a:noFill/>
                  </a:endParaRPr>
                </a:p>
              </p:txBody>
            </p:sp>
          </mc:Fallback>
        </mc:AlternateContent>
        <mc:AlternateContent xmlns:mc="http://schemas.openxmlformats.org/markup-compatibility/2006" xmlns:a14="http://schemas.microsoft.com/office/drawing/2010/main">
          <mc:Choice Requires="a14">
            <p:sp>
              <p:nvSpPr>
                <p:cNvPr id="14" name="矩形 13"/>
                <p:cNvSpPr/>
                <p:nvPr/>
              </p:nvSpPr>
              <p:spPr>
                <a:xfrm>
                  <a:off x="7250776" y="1135659"/>
                  <a:ext cx="1810096" cy="584775"/>
                </a:xfrm>
                <a:prstGeom prst="rect">
                  <a:avLst/>
                </a:prstGeom>
              </p:spPr>
              <p:txBody>
                <a:bodyPr wrap="square">
                  <a:spAutoFit/>
                </a:bodyPr>
                <a:lstStyle/>
                <a:p>
                  <a:pPr algn="ctr"/>
                  <a:r>
                    <a:rPr lang="en-US" altLang="zh-CN" sz="1600" dirty="0">
                      <a:solidFill>
                        <a:srgbClr val="FF0000"/>
                      </a:solidFill>
                      <a:latin typeface="Microsoft YaHei UI" panose="020B0503020204020204" pitchFamily="34" charset="-122"/>
                      <a:ea typeface="Microsoft YaHei UI" panose="020B0503020204020204" pitchFamily="34" charset="-122"/>
                    </a:rPr>
                    <a:t>candidate state</a:t>
                  </a:r>
                  <a14:m>
                    <m:oMath xmlns:m="http://schemas.openxmlformats.org/officeDocument/2006/math">
                      <m:r>
                        <a:rPr lang="en-US" altLang="zh-CN" sz="1600" b="0" i="0" smtClean="0">
                          <a:solidFill>
                            <a:srgbClr val="FF0000"/>
                          </a:solidFill>
                          <a:latin typeface="Cambria Math" panose="02040503050406030204" pitchFamily="18" charset="0"/>
                          <a:ea typeface="Microsoft YaHei UI" panose="020B0503020204020204" pitchFamily="34" charset="-122"/>
                        </a:rPr>
                        <m:t> </m:t>
                      </m:r>
                      <m:sSub>
                        <m:sSubPr>
                          <m:ctrlPr>
                            <a:rPr lang="en-US" altLang="zh-CN" sz="1600" i="1" smtClean="0">
                              <a:solidFill>
                                <a:srgbClr val="FF0000"/>
                              </a:solidFill>
                              <a:latin typeface="Cambria Math" panose="02040503050406030204" pitchFamily="18" charset="0"/>
                              <a:ea typeface="Microsoft YaHei UI" panose="020B0503020204020204" pitchFamily="34" charset="-122"/>
                            </a:rPr>
                          </m:ctrlPr>
                        </m:sSubPr>
                        <m:e>
                          <m:r>
                            <a:rPr lang="en-US" altLang="zh-CN" sz="1600" b="0" i="1" smtClean="0">
                              <a:solidFill>
                                <a:srgbClr val="FF0000"/>
                              </a:solidFill>
                              <a:latin typeface="Cambria Math" panose="02040503050406030204" pitchFamily="18" charset="0"/>
                              <a:ea typeface="Microsoft YaHei UI" panose="020B0503020204020204" pitchFamily="34" charset="-122"/>
                            </a:rPr>
                            <m:t>h</m:t>
                          </m:r>
                        </m:e>
                        <m:sub>
                          <m:r>
                            <a:rPr lang="en-US" altLang="zh-CN" sz="1600" b="0" i="1" smtClean="0">
                              <a:solidFill>
                                <a:srgbClr val="FF0000"/>
                              </a:solidFill>
                              <a:latin typeface="Cambria Math" panose="02040503050406030204" pitchFamily="18" charset="0"/>
                              <a:ea typeface="Microsoft YaHei UI" panose="020B0503020204020204" pitchFamily="34" charset="-122"/>
                            </a:rPr>
                            <m:t>𝑡</m:t>
                          </m:r>
                        </m:sub>
                      </m:sSub>
                      <m:r>
                        <a:rPr lang="en-US" altLang="zh-CN" sz="1600" b="0" i="1" smtClean="0">
                          <a:solidFill>
                            <a:srgbClr val="FF0000"/>
                          </a:solidFill>
                          <a:latin typeface="Cambria Math" panose="02040503050406030204" pitchFamily="18" charset="0"/>
                          <a:ea typeface="Microsoft YaHei UI" panose="020B0503020204020204" pitchFamily="34" charset="-122"/>
                        </a:rPr>
                        <m:t>′</m:t>
                      </m:r>
                    </m:oMath>
                  </a14:m>
                  <a:endParaRPr lang="zh-CN" altLang="en-US" sz="1600" dirty="0">
                    <a:solidFill>
                      <a:srgbClr val="FF0000"/>
                    </a:solidFill>
                    <a:latin typeface="Microsoft YaHei UI" panose="020B0503020204020204" pitchFamily="34" charset="-122"/>
                    <a:ea typeface="Microsoft YaHei UI" panose="020B0503020204020204" pitchFamily="34"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7250776" y="1135659"/>
                  <a:ext cx="1810096" cy="584775"/>
                </a:xfrm>
                <a:prstGeom prst="rect">
                  <a:avLst/>
                </a:prstGeom>
                <a:blipFill rotWithShape="1">
                  <a:blip r:embed="rId6"/>
                  <a:stretch>
                    <a:fillRect t="-3125" b="-12500"/>
                  </a:stretch>
                </a:blipFill>
              </p:spPr>
              <p:txBody>
                <a:bodyPr/>
                <a:lstStyle/>
                <a:p>
                  <a:r>
                    <a:rPr lang="zh-CN" altLang="en-US" sz="1350">
                      <a:noFill/>
                    </a:rPr>
                    <a:t> </a:t>
                  </a:r>
                  <a:endParaRPr lang="zh-CN" altLang="en-US" sz="1350">
                    <a:noFill/>
                  </a:endParaRPr>
                </a:p>
              </p:txBody>
            </p:sp>
          </mc:Fallback>
        </mc:AlternateContent>
        <mc:AlternateContent xmlns:mc="http://schemas.openxmlformats.org/markup-compatibility/2006" xmlns:a14="http://schemas.microsoft.com/office/drawing/2010/main">
          <mc:Choice Requires="a14">
            <p:sp>
              <p:nvSpPr>
                <p:cNvPr id="15" name="矩形 14"/>
                <p:cNvSpPr/>
                <p:nvPr/>
              </p:nvSpPr>
              <p:spPr>
                <a:xfrm>
                  <a:off x="9251716" y="1560277"/>
                  <a:ext cx="1810096" cy="338554"/>
                </a:xfrm>
                <a:prstGeom prst="rect">
                  <a:avLst/>
                </a:prstGeom>
              </p:spPr>
              <p:txBody>
                <a:bodyPr wrap="square">
                  <a:spAutoFit/>
                </a:bodyPr>
                <a:lstStyle/>
                <a:p>
                  <a:pPr algn="ctr"/>
                  <a:r>
                    <a:rPr lang="en-US" altLang="zh-CN" sz="1600" dirty="0">
                      <a:solidFill>
                        <a:srgbClr val="FF0000"/>
                      </a:solidFill>
                      <a:latin typeface="Microsoft YaHei UI" panose="020B0503020204020204" pitchFamily="34" charset="-122"/>
                      <a:ea typeface="Microsoft YaHei UI" panose="020B0503020204020204" pitchFamily="34" charset="-122"/>
                    </a:rPr>
                    <a:t>hidden state</a:t>
                  </a:r>
                  <a14:m>
                    <m:oMath xmlns:m="http://schemas.openxmlformats.org/officeDocument/2006/math">
                      <m:r>
                        <a:rPr lang="en-US" altLang="zh-CN" sz="1600" b="0" i="0" smtClean="0">
                          <a:solidFill>
                            <a:srgbClr val="FF0000"/>
                          </a:solidFill>
                          <a:latin typeface="Cambria Math" panose="02040503050406030204" pitchFamily="18" charset="0"/>
                          <a:ea typeface="Microsoft YaHei UI" panose="020B0503020204020204" pitchFamily="34" charset="-122"/>
                        </a:rPr>
                        <m:t>  </m:t>
                      </m:r>
                      <m:sSub>
                        <m:sSubPr>
                          <m:ctrlPr>
                            <a:rPr lang="en-US" altLang="zh-CN" sz="1600" i="1" smtClean="0">
                              <a:solidFill>
                                <a:srgbClr val="FF0000"/>
                              </a:solidFill>
                              <a:latin typeface="Cambria Math" panose="02040503050406030204" pitchFamily="18" charset="0"/>
                              <a:ea typeface="Microsoft YaHei UI" panose="020B0503020204020204" pitchFamily="34" charset="-122"/>
                            </a:rPr>
                          </m:ctrlPr>
                        </m:sSubPr>
                        <m:e>
                          <m:r>
                            <a:rPr lang="en-US" altLang="zh-CN" sz="1600" b="0" i="1" smtClean="0">
                              <a:solidFill>
                                <a:srgbClr val="FF0000"/>
                              </a:solidFill>
                              <a:latin typeface="Cambria Math" panose="02040503050406030204" pitchFamily="18" charset="0"/>
                              <a:ea typeface="Microsoft YaHei UI" panose="020B0503020204020204" pitchFamily="34" charset="-122"/>
                            </a:rPr>
                            <m:t> </m:t>
                          </m:r>
                          <m:r>
                            <a:rPr lang="en-US" altLang="zh-CN" sz="1600" b="0" i="1" smtClean="0">
                              <a:solidFill>
                                <a:srgbClr val="FF0000"/>
                              </a:solidFill>
                              <a:latin typeface="Cambria Math" panose="02040503050406030204" pitchFamily="18" charset="0"/>
                              <a:ea typeface="Microsoft YaHei UI" panose="020B0503020204020204" pitchFamily="34" charset="-122"/>
                            </a:rPr>
                            <m:t>h</m:t>
                          </m:r>
                        </m:e>
                        <m:sub>
                          <m:r>
                            <a:rPr lang="en-US" altLang="zh-CN" sz="1600" b="0" i="1" smtClean="0">
                              <a:solidFill>
                                <a:srgbClr val="FF0000"/>
                              </a:solidFill>
                              <a:latin typeface="Cambria Math" panose="02040503050406030204" pitchFamily="18" charset="0"/>
                              <a:ea typeface="Microsoft YaHei UI" panose="020B0503020204020204" pitchFamily="34" charset="-122"/>
                            </a:rPr>
                            <m:t>𝑡</m:t>
                          </m:r>
                        </m:sub>
                      </m:sSub>
                    </m:oMath>
                  </a14:m>
                  <a:endParaRPr lang="zh-CN" altLang="en-US" sz="1600" dirty="0">
                    <a:solidFill>
                      <a:srgbClr val="FF0000"/>
                    </a:solidFill>
                    <a:latin typeface="Microsoft YaHei UI" panose="020B0503020204020204" pitchFamily="34" charset="-122"/>
                    <a:ea typeface="Microsoft YaHei UI"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9251716" y="1560277"/>
                  <a:ext cx="1810096" cy="338554"/>
                </a:xfrm>
                <a:prstGeom prst="rect">
                  <a:avLst/>
                </a:prstGeom>
                <a:blipFill rotWithShape="1">
                  <a:blip r:embed="rId7"/>
                  <a:stretch>
                    <a:fillRect t="-5357" b="-21429"/>
                  </a:stretch>
                </a:blipFill>
              </p:spPr>
              <p:txBody>
                <a:bodyPr/>
                <a:lstStyle/>
                <a:p>
                  <a:r>
                    <a:rPr lang="zh-CN" altLang="en-US" sz="1350">
                      <a:noFill/>
                    </a:rPr>
                    <a:t> </a:t>
                  </a:r>
                  <a:endParaRPr lang="zh-CN" altLang="en-US" sz="1350">
                    <a:noFill/>
                  </a:endParaRPr>
                </a:p>
              </p:txBody>
            </p:sp>
          </mc:Fallback>
        </mc:AlternateContent>
        <p:cxnSp>
          <p:nvCxnSpPr>
            <p:cNvPr id="16" name="直接箭头连接符 15"/>
            <p:cNvCxnSpPr/>
            <p:nvPr/>
          </p:nvCxnSpPr>
          <p:spPr>
            <a:xfrm flipH="1" flipV="1">
              <a:off x="4829697" y="1916996"/>
              <a:ext cx="231588" cy="1650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3" idx="0"/>
            </p:cNvCxnSpPr>
            <p:nvPr/>
          </p:nvCxnSpPr>
          <p:spPr>
            <a:xfrm flipV="1">
              <a:off x="6386946" y="1603143"/>
              <a:ext cx="0" cy="396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4" idx="2"/>
            </p:cNvCxnSpPr>
            <p:nvPr/>
          </p:nvCxnSpPr>
          <p:spPr>
            <a:xfrm flipV="1">
              <a:off x="8155824" y="1720434"/>
              <a:ext cx="0" cy="303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9969447" y="1908103"/>
              <a:ext cx="88953" cy="2561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8" name="图片 27"/>
          <p:cNvPicPr>
            <a:picLocks noChangeAspect="1"/>
          </p:cNvPicPr>
          <p:nvPr/>
        </p:nvPicPr>
        <p:blipFill>
          <a:blip r:embed="rId8"/>
          <a:stretch>
            <a:fillRect/>
          </a:stretch>
        </p:blipFill>
        <p:spPr>
          <a:xfrm>
            <a:off x="473864" y="4255122"/>
            <a:ext cx="2561642" cy="400000"/>
          </a:xfrm>
          <a:prstGeom prst="rect">
            <a:avLst/>
          </a:prstGeom>
        </p:spPr>
      </p:pic>
      <p:pic>
        <p:nvPicPr>
          <p:cNvPr id="29" name="图片 28"/>
          <p:cNvPicPr>
            <a:picLocks noChangeAspect="1"/>
          </p:cNvPicPr>
          <p:nvPr/>
        </p:nvPicPr>
        <p:blipFill>
          <a:blip r:embed="rId9"/>
          <a:stretch>
            <a:fillRect/>
          </a:stretch>
        </p:blipFill>
        <p:spPr>
          <a:xfrm>
            <a:off x="492243" y="2738044"/>
            <a:ext cx="2414286" cy="407143"/>
          </a:xfrm>
          <a:prstGeom prst="rect">
            <a:avLst/>
          </a:prstGeom>
        </p:spPr>
      </p:pic>
      <p:pic>
        <p:nvPicPr>
          <p:cNvPr id="30" name="图片 29"/>
          <p:cNvPicPr>
            <a:picLocks noChangeAspect="1"/>
          </p:cNvPicPr>
          <p:nvPr/>
        </p:nvPicPr>
        <p:blipFill>
          <a:blip r:embed="rId10"/>
          <a:stretch>
            <a:fillRect/>
          </a:stretch>
        </p:blipFill>
        <p:spPr>
          <a:xfrm>
            <a:off x="275815" y="3715556"/>
            <a:ext cx="3028571" cy="428572"/>
          </a:xfrm>
          <a:prstGeom prst="rect">
            <a:avLst/>
          </a:prstGeom>
        </p:spPr>
      </p:pic>
      <p:pic>
        <p:nvPicPr>
          <p:cNvPr id="31" name="图片 30"/>
          <p:cNvPicPr>
            <a:picLocks noChangeAspect="1"/>
          </p:cNvPicPr>
          <p:nvPr/>
        </p:nvPicPr>
        <p:blipFill>
          <a:blip r:embed="rId11"/>
          <a:stretch>
            <a:fillRect/>
          </a:stretch>
        </p:blipFill>
        <p:spPr>
          <a:xfrm>
            <a:off x="473864" y="3183134"/>
            <a:ext cx="2414286" cy="4214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100" b="1" dirty="0">
                <a:latin typeface="微软雅黑" panose="020B0503020204020204" charset="-122"/>
                <a:ea typeface="微软雅黑" panose="020B0503020204020204" charset="-122"/>
              </a:rPr>
              <a:t>Question representation</a:t>
            </a:r>
          </a:p>
        </p:txBody>
      </p:sp>
      <p:pic>
        <p:nvPicPr>
          <p:cNvPr id="6" name="图片 5"/>
          <p:cNvPicPr>
            <a:picLocks noChangeAspect="1"/>
          </p:cNvPicPr>
          <p:nvPr/>
        </p:nvPicPr>
        <p:blipFill>
          <a:blip r:embed="rId3"/>
          <a:stretch>
            <a:fillRect/>
          </a:stretch>
        </p:blipFill>
        <p:spPr>
          <a:xfrm>
            <a:off x="2154316" y="2755440"/>
            <a:ext cx="4835714" cy="3042857"/>
          </a:xfrm>
          <a:prstGeom prst="rect">
            <a:avLst/>
          </a:prstGeom>
        </p:spPr>
      </p:pic>
      <p:pic>
        <p:nvPicPr>
          <p:cNvPr id="9" name="图片 8"/>
          <p:cNvPicPr>
            <a:picLocks noChangeAspect="1"/>
          </p:cNvPicPr>
          <p:nvPr/>
        </p:nvPicPr>
        <p:blipFill>
          <a:blip r:embed="rId4"/>
          <a:stretch>
            <a:fillRect/>
          </a:stretch>
        </p:blipFill>
        <p:spPr>
          <a:xfrm>
            <a:off x="2941381" y="1690951"/>
            <a:ext cx="3262583" cy="68344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983a104a-28d8-49c0-bca2-bccd904eebe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3132</Words>
  <Application>Microsoft Office PowerPoint</Application>
  <PresentationFormat>全屏显示(4:3)</PresentationFormat>
  <Paragraphs>208</Paragraphs>
  <Slides>21</Slides>
  <Notes>20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2" baseType="lpstr">
      <vt:lpstr>Microsoft YaHei UI</vt:lpstr>
      <vt:lpstr>NimbusRomNo9L-ReguItal</vt:lpstr>
      <vt:lpstr>等线</vt:lpstr>
      <vt:lpstr>等线 (正文)</vt:lpstr>
      <vt:lpstr>等线 Light</vt:lpstr>
      <vt:lpstr>微软雅黑</vt:lpstr>
      <vt:lpstr>Arial</vt:lpstr>
      <vt:lpstr>Cambria Math</vt:lpstr>
      <vt:lpstr>Office 主题​​</vt:lpstr>
      <vt:lpstr>1_Office 主题​​</vt:lpstr>
      <vt:lpstr>Equation.KSEE3</vt:lpstr>
      <vt:lpstr>Neural Network-based Question Answering over Knowledge Graphs on Word and Character Level</vt:lpstr>
      <vt:lpstr>PowerPoint 演示文稿</vt:lpstr>
      <vt:lpstr>PowerPoint 演示文稿</vt:lpstr>
      <vt:lpstr>PowerPoint 演示文稿</vt:lpstr>
      <vt:lpstr>PowerPoint 演示文稿</vt:lpstr>
      <vt:lpstr>PowerPoint 演示文稿</vt:lpstr>
      <vt:lpstr>PowerPoint 演示文稿</vt:lpstr>
      <vt:lpstr>Gated Recurrent Unit(GRU)</vt:lpstr>
      <vt:lpstr>Question representation</vt:lpstr>
      <vt:lpstr>Word vector representation</vt:lpstr>
      <vt:lpstr>Subject representation</vt:lpstr>
      <vt:lpstr>Predicate representation</vt:lpstr>
      <vt:lpstr>Generation of candidate subjects</vt:lpstr>
      <vt:lpstr>Generation of candidate predicates</vt:lpstr>
      <vt:lpstr>Prediction</vt:lpstr>
      <vt:lpstr>Training</vt:lpstr>
      <vt:lpstr>Training</vt:lpstr>
      <vt:lpstr>Experiment</vt:lpstr>
      <vt:lpstr>Error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Network-based Question Answering over Knowledge Graphs on Word and Character Level</dc:title>
  <dc:creator/>
  <cp:lastModifiedBy>逸飞 高</cp:lastModifiedBy>
  <cp:revision>96</cp:revision>
  <dcterms:created xsi:type="dcterms:W3CDTF">2019-03-18T11:32:00Z</dcterms:created>
  <dcterms:modified xsi:type="dcterms:W3CDTF">2021-01-11T01:41:02Z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