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8" r:id="rId3"/>
    <p:sldMasterId id="2147483680" r:id="rId4"/>
    <p:sldMasterId id="2147483692" r:id="rId5"/>
    <p:sldMasterId id="2147483704" r:id="rId6"/>
  </p:sldMasterIdLst>
  <p:notesMasterIdLst>
    <p:notesMasterId r:id="rId35"/>
  </p:notesMasterIdLst>
  <p:handoutMasterIdLst>
    <p:handoutMasterId r:id="rId36"/>
  </p:handoutMasterIdLst>
  <p:sldIdLst>
    <p:sldId id="968" r:id="rId7"/>
    <p:sldId id="974" r:id="rId8"/>
    <p:sldId id="1027" r:id="rId9"/>
    <p:sldId id="1026" r:id="rId10"/>
    <p:sldId id="1028" r:id="rId11"/>
    <p:sldId id="1030" r:id="rId12"/>
    <p:sldId id="1031" r:id="rId13"/>
    <p:sldId id="1032" r:id="rId14"/>
    <p:sldId id="1033" r:id="rId15"/>
    <p:sldId id="1034" r:id="rId16"/>
    <p:sldId id="1036" r:id="rId17"/>
    <p:sldId id="1046" r:id="rId18"/>
    <p:sldId id="1047" r:id="rId19"/>
    <p:sldId id="1048" r:id="rId20"/>
    <p:sldId id="1044" r:id="rId21"/>
    <p:sldId id="1049" r:id="rId22"/>
    <p:sldId id="1051" r:id="rId23"/>
    <p:sldId id="1052" r:id="rId24"/>
    <p:sldId id="1053" r:id="rId25"/>
    <p:sldId id="1054" r:id="rId26"/>
    <p:sldId id="1055" r:id="rId27"/>
    <p:sldId id="1061" r:id="rId28"/>
    <p:sldId id="1063" r:id="rId29"/>
    <p:sldId id="1057" r:id="rId30"/>
    <p:sldId id="1056" r:id="rId31"/>
    <p:sldId id="1065" r:id="rId32"/>
    <p:sldId id="1024" r:id="rId33"/>
    <p:sldId id="898"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9">
          <p15:clr>
            <a:srgbClr val="A4A3A4"/>
          </p15:clr>
        </p15:guide>
        <p15:guide id="2" pos="2880">
          <p15:clr>
            <a:srgbClr val="A4A3A4"/>
          </p15:clr>
        </p15:guide>
      </p15:sldGuideLst>
    </p:ext>
    <p:ext uri="{2D200454-40CA-4A62-9FC3-DE9A4176ACB9}">
      <p15:notesGuideLst xmlns:p15="http://schemas.microsoft.com/office/powerpoint/2012/main">
        <p15:guide id="1" orient="horz" pos="283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FFFF"/>
    <a:srgbClr val="F5AD99"/>
    <a:srgbClr val="5895B4"/>
    <a:srgbClr val="99CCFF"/>
    <a:srgbClr val="CCCCFF"/>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76323" autoAdjust="0"/>
  </p:normalViewPr>
  <p:slideViewPr>
    <p:cSldViewPr>
      <p:cViewPr varScale="1">
        <p:scale>
          <a:sx n="55" d="100"/>
          <a:sy n="55" d="100"/>
        </p:scale>
        <p:origin x="1719" y="30"/>
      </p:cViewPr>
      <p:guideLst>
        <p:guide orient="horz" pos="2129"/>
        <p:guide pos="2880"/>
      </p:guideLst>
    </p:cSldViewPr>
  </p:slideViewPr>
  <p:outlineViewPr>
    <p:cViewPr>
      <p:scale>
        <a:sx n="33" d="100"/>
        <a:sy n="33" d="100"/>
      </p:scale>
      <p:origin x="0" y="70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34" y="-96"/>
      </p:cViewPr>
      <p:guideLst>
        <p:guide orient="horz" pos="283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Calibri" panose="020F0502020204030204" pitchFamily="34" charset="0"/>
                <a:ea typeface="宋体" panose="02010600030101010101" pitchFamily="2" charset="-122"/>
              </a:defRPr>
            </a:lvl1pPr>
          </a:lstStyle>
          <a:p>
            <a:pPr>
              <a:defRPr/>
            </a:pPr>
            <a:endParaRPr lang="zh-CN" alt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Calibri" panose="020F0502020204030204" pitchFamily="34" charset="0"/>
                <a:ea typeface="宋体" panose="02010600030101010101" pitchFamily="2" charset="-122"/>
              </a:defRPr>
            </a:lvl1pPr>
          </a:lstStyle>
          <a:p>
            <a:pPr>
              <a:defRPr/>
            </a:pPr>
            <a:fld id="{77F5B08D-E2CF-4FB8-985F-B32E580095DA}" type="datetimeFigureOut">
              <a:rPr lang="zh-CN" altLang="en-US"/>
              <a:t>2018/3/7</a:t>
            </a:fld>
            <a:endParaRPr lang="en-US" altLang="zh-CN"/>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Calibri" panose="020F0502020204030204" pitchFamily="34" charset="0"/>
                <a:ea typeface="宋体" panose="02010600030101010101" pitchFamily="2" charset="-122"/>
              </a:defRPr>
            </a:lvl1pPr>
          </a:lstStyle>
          <a:p>
            <a:pPr>
              <a:defRPr/>
            </a:pPr>
            <a:endParaRPr lang="en-US" altLang="zh-CN"/>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648505DC-6114-4284-B1A1-8F0510D77995}"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0383998-FD3B-4D48-9F81-391C7F714CF2}" type="datetimeFigureOut">
              <a:rPr lang="zh-CN" altLang="en-US"/>
              <a:t>2018/3/7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25286B35-D8AE-436C-A049-A7752D383C6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Rectangular_diagonal_matri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Knowledge-based_recommender_system#cite_note-Felfernigetal2014-9" TargetMode="External"/><Relationship Id="rId3" Type="http://schemas.openxmlformats.org/officeDocument/2006/relationships/hyperlink" Target="https://en.wikipedia.org/wiki/Recommender_system" TargetMode="External"/><Relationship Id="rId7" Type="http://schemas.openxmlformats.org/officeDocument/2006/relationships/hyperlink" Target="https://en.wikipedia.org/wiki/Knowledge-based_recommender_system#cite_note-Mackworth1977-8"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Knowledge-based_recommender_system#cite_note-Chenetal2013-6" TargetMode="External"/><Relationship Id="rId5" Type="http://schemas.openxmlformats.org/officeDocument/2006/relationships/hyperlink" Target="https://en.wikipedia.org/wiki/Knowledge-based_recommender_system#cite_note-FelfernigBurke2008-7" TargetMode="External"/><Relationship Id="rId4" Type="http://schemas.openxmlformats.org/officeDocument/2006/relationships/hyperlink" Target="https://en.wikipedia.org/wiki/Convers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 am so excited to have the chance to present my work here, A neural……, this work is published in CIKM2017, and was awarded the best short paper runner-up</a:t>
            </a: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1</a:t>
            </a:fld>
            <a:endParaRPr lang="zh-CN" altLang="en-US"/>
          </a:p>
        </p:txBody>
      </p:sp>
    </p:spTree>
    <p:extLst>
      <p:ext uri="{BB962C8B-B14F-4D97-AF65-F5344CB8AC3E}">
        <p14:creationId xmlns:p14="http://schemas.microsoft.com/office/powerpoint/2010/main" val="44922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summary of the three paradigms, … In the following, we will  mainly focus on the collaborative method.</a:t>
            </a: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11</a:t>
            </a:fld>
            <a:endParaRPr lang="zh-CN" altLang="en-US"/>
          </a:p>
        </p:txBody>
      </p:sp>
    </p:spTree>
    <p:extLst>
      <p:ext uri="{BB962C8B-B14F-4D97-AF65-F5344CB8AC3E}">
        <p14:creationId xmlns:p14="http://schemas.microsoft.com/office/powerpoint/2010/main" val="19469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12</a:t>
            </a:fld>
            <a:endParaRPr lang="de-DE" dirty="0"/>
          </a:p>
        </p:txBody>
      </p:sp>
    </p:spTree>
    <p:extLst>
      <p:ext uri="{BB962C8B-B14F-4D97-AF65-F5344CB8AC3E}">
        <p14:creationId xmlns:p14="http://schemas.microsoft.com/office/powerpoint/2010/main" val="73879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fontScale="92500"/>
          </a:bodyPr>
          <a:lstStyle/>
          <a:p>
            <a:pPr lvl="1"/>
            <a:r>
              <a:rPr lang="en-US" altLang="zh-CN" dirty="0"/>
              <a:t>The main approaches of CF have two main mainstream, memory-based and model-based CF. </a:t>
            </a:r>
          </a:p>
          <a:p>
            <a:pPr lvl="1"/>
            <a:r>
              <a:rPr lang="en-US" altLang="zh-CN" dirty="0"/>
              <a:t>Memory-based means that the rating matrix is directly used to find neighbors / make predictions, but it does not scale for most real-world scenarios</a:t>
            </a:r>
          </a:p>
          <a:p>
            <a:pPr lvl="1"/>
            <a:r>
              <a:rPr lang="en-US" altLang="zh-CN" dirty="0"/>
              <a:t>while model-based means there is an offline pre-processing  phase and at run-time, only the learned model is used to make predictions. models are updated / re-trained periodically.</a:t>
            </a:r>
          </a:p>
          <a:p>
            <a:pPr lvl="1"/>
            <a:r>
              <a:rPr lang="en-US" altLang="zh-CN" dirty="0"/>
              <a:t>Here we mainly focus on </a:t>
            </a:r>
            <a:r>
              <a:rPr lang="en-US" altLang="zh-CN" sz="1200" b="0" i="0" kern="1200" dirty="0">
                <a:solidFill>
                  <a:schemeClr val="tx1"/>
                </a:solidFill>
                <a:effectLst/>
                <a:latin typeface="+mn-lt"/>
                <a:ea typeface="+mn-ea"/>
                <a:cs typeface="+mn-cs"/>
              </a:rPr>
              <a:t>the most typical model-based recommendation approach,  Matrix factorization.</a:t>
            </a:r>
            <a:br>
              <a:rPr lang="en-US" altLang="zh-CN" dirty="0"/>
            </a:br>
            <a:endParaRPr lang="en-US" altLang="zh-CN" dirty="0"/>
          </a:p>
          <a:p>
            <a:endParaRPr lang="en-US" altLang="zh-CN" dirty="0"/>
          </a:p>
          <a:p>
            <a:endParaRPr lang="en-US" altLang="zh-CN" dirty="0"/>
          </a:p>
          <a:p>
            <a:r>
              <a:rPr lang="en-US" altLang="zh-CN" dirty="0"/>
              <a:t>User-based CF is said to be "memory-based"</a:t>
            </a:r>
          </a:p>
          <a:p>
            <a:pPr lvl="1"/>
            <a:r>
              <a:rPr lang="en-US" altLang="zh-CN" dirty="0"/>
              <a:t>the rating matrix is directly used to find neighbors / make predictions</a:t>
            </a:r>
          </a:p>
          <a:p>
            <a:pPr lvl="1"/>
            <a:r>
              <a:rPr lang="en-US" altLang="zh-CN" dirty="0"/>
              <a:t>does not scale for most real-world scenarios</a:t>
            </a:r>
          </a:p>
          <a:p>
            <a:pPr lvl="1"/>
            <a:r>
              <a:rPr lang="en-US" altLang="zh-CN" dirty="0"/>
              <a:t>large e-commerce sites have tens of millions of customers and millions of items</a:t>
            </a:r>
          </a:p>
          <a:p>
            <a:r>
              <a:rPr lang="en-US" altLang="zh-CN" dirty="0"/>
              <a:t>Model-based approaches</a:t>
            </a:r>
          </a:p>
          <a:p>
            <a:pPr lvl="1"/>
            <a:r>
              <a:rPr lang="en-US" altLang="zh-CN" dirty="0"/>
              <a:t>based on an offline pre-processing or "model-learning" phase</a:t>
            </a:r>
          </a:p>
          <a:p>
            <a:pPr lvl="1"/>
            <a:r>
              <a:rPr lang="en-US" altLang="zh-CN" dirty="0"/>
              <a:t>at run-time, only the learned model is used to make predictions</a:t>
            </a:r>
          </a:p>
          <a:p>
            <a:pPr lvl="1"/>
            <a:r>
              <a:rPr lang="en-US" altLang="zh-CN" dirty="0"/>
              <a:t>models are updated / re-trained periodically</a:t>
            </a:r>
          </a:p>
          <a:p>
            <a:pPr lvl="1"/>
            <a:r>
              <a:rPr lang="en-US" altLang="zh-CN" dirty="0"/>
              <a:t>large variety of techniques used </a:t>
            </a:r>
          </a:p>
          <a:p>
            <a:pPr lvl="1"/>
            <a:r>
              <a:rPr lang="en-US" altLang="zh-CN" dirty="0"/>
              <a:t>model-building and updating can be computationally expensive</a:t>
            </a:r>
          </a:p>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13</a:t>
            </a:fld>
            <a:endParaRPr lang="de-DE" dirty="0"/>
          </a:p>
        </p:txBody>
      </p:sp>
    </p:spTree>
    <p:extLst>
      <p:ext uri="{BB962C8B-B14F-4D97-AF65-F5344CB8AC3E}">
        <p14:creationId xmlns:p14="http://schemas.microsoft.com/office/powerpoint/2010/main" val="559861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Given a user-item matrix Mk,  </a:t>
            </a:r>
            <a:r>
              <a:rPr lang="de-DE"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can be decomposed into three </a:t>
            </a:r>
            <a:r>
              <a:rPr lang="en-US" altLang="zh-CN" sz="1200" b="0" i="0" kern="1200" dirty="0" err="1">
                <a:solidFill>
                  <a:schemeClr val="tx1"/>
                </a:solidFill>
                <a:effectLst/>
                <a:latin typeface="+mn-lt"/>
                <a:ea typeface="+mn-ea"/>
                <a:cs typeface="+mn-cs"/>
              </a:rPr>
              <a:t>matrixs</a:t>
            </a:r>
            <a:r>
              <a:rPr lang="en-US" altLang="zh-CN" sz="1200" b="0" i="0" kern="1200" dirty="0">
                <a:solidFill>
                  <a:schemeClr val="tx1"/>
                </a:solidFill>
                <a:effectLst/>
                <a:latin typeface="+mn-lt"/>
                <a:ea typeface="+mn-ea"/>
                <a:cs typeface="+mn-cs"/>
              </a:rPr>
              <a:t> by singular value decomposition(SVD) </a:t>
            </a:r>
            <a:r>
              <a:rPr lang="en-US" altLang="zh-CN" sz="1200" b="0" i="0" kern="1200" dirty="0" err="1">
                <a:solidFill>
                  <a:schemeClr val="tx1"/>
                </a:solidFill>
                <a:effectLst/>
                <a:latin typeface="+mn-lt"/>
                <a:ea typeface="+mn-ea"/>
                <a:cs typeface="+mn-cs"/>
              </a:rPr>
              <a:t>techinique</a:t>
            </a:r>
            <a:r>
              <a:rPr lang="en-US" altLang="zh-CN" sz="1200" b="0" i="0" kern="1200" dirty="0">
                <a:solidFill>
                  <a:schemeClr val="tx1"/>
                </a:solidFill>
                <a:effectLst/>
                <a:latin typeface="+mn-lt"/>
                <a:ea typeface="+mn-ea"/>
                <a:cs typeface="+mn-cs"/>
              </a:rPr>
              <a:t>. Including a user matrix </a:t>
            </a:r>
            <a:r>
              <a:rPr lang="en-US" altLang="zh-CN" sz="1200" b="0" i="0" kern="1200" dirty="0" err="1">
                <a:solidFill>
                  <a:schemeClr val="tx1"/>
                </a:solidFill>
                <a:effectLst/>
                <a:latin typeface="+mn-lt"/>
                <a:ea typeface="+mn-ea"/>
                <a:cs typeface="+mn-cs"/>
              </a:rPr>
              <a:t>Uk</a:t>
            </a:r>
            <a:r>
              <a:rPr lang="en-US" altLang="zh-CN" sz="1200" b="0" i="0" kern="1200" dirty="0">
                <a:solidFill>
                  <a:schemeClr val="tx1"/>
                </a:solidFill>
                <a:effectLst/>
                <a:latin typeface="+mn-lt"/>
                <a:ea typeface="+mn-ea"/>
                <a:cs typeface="+mn-cs"/>
              </a:rPr>
              <a:t>,  an item matrix </a:t>
            </a:r>
            <a:r>
              <a:rPr lang="en-US" altLang="zh-CN" sz="1200" b="0" i="0" kern="1200" dirty="0" err="1">
                <a:solidFill>
                  <a:schemeClr val="tx1"/>
                </a:solidFill>
                <a:effectLst/>
                <a:latin typeface="+mn-lt"/>
                <a:ea typeface="+mn-ea"/>
                <a:cs typeface="+mn-cs"/>
              </a:rPr>
              <a:t>Ik</a:t>
            </a:r>
            <a:r>
              <a:rPr lang="en-US" altLang="zh-CN" sz="1200" b="0" i="0" kern="1200" dirty="0">
                <a:solidFill>
                  <a:schemeClr val="tx1"/>
                </a:solidFill>
                <a:effectLst/>
                <a:latin typeface="+mn-lt"/>
                <a:ea typeface="+mn-ea"/>
                <a:cs typeface="+mn-cs"/>
              </a:rPr>
              <a:t> and an </a:t>
            </a:r>
            <a:r>
              <a:rPr lang="en-US" altLang="zh-CN" sz="1200" b="0" i="0" u="none" strike="noStrike" kern="1200" dirty="0">
                <a:solidFill>
                  <a:schemeClr val="tx1"/>
                </a:solidFill>
                <a:effectLst/>
                <a:latin typeface="+mn-lt"/>
                <a:ea typeface="+mn-ea"/>
                <a:cs typeface="+mn-cs"/>
                <a:hlinkClick r:id="rId3" tooltip="Rectangular diagonal matrix"/>
              </a:rPr>
              <a:t>rectangular diagonal (</a:t>
            </a:r>
            <a:r>
              <a:rPr lang="zh-CN" altLang="en-US" sz="1200" b="0" i="0" u="none" strike="noStrike" kern="1200" dirty="0">
                <a:solidFill>
                  <a:schemeClr val="tx1"/>
                </a:solidFill>
                <a:effectLst/>
                <a:latin typeface="+mn-lt"/>
                <a:ea typeface="+mn-ea"/>
                <a:cs typeface="+mn-cs"/>
                <a:hlinkClick r:id="rId3" tooltip="Rectangular diagonal matrix"/>
              </a:rPr>
              <a:t>矩形对角</a:t>
            </a:r>
            <a:r>
              <a:rPr lang="en-US" altLang="zh-CN" sz="1200" b="0" i="0" u="none" strike="noStrike" kern="1200" dirty="0">
                <a:solidFill>
                  <a:schemeClr val="tx1"/>
                </a:solidFill>
                <a:effectLst/>
                <a:latin typeface="+mn-lt"/>
                <a:ea typeface="+mn-ea"/>
                <a:cs typeface="+mn-cs"/>
                <a:hlinkClick r:id="rId3" tooltip="Rectangular diagonal matrix"/>
              </a:rPr>
              <a:t>) matrix</a:t>
            </a:r>
            <a:r>
              <a:rPr lang="en-US" altLang="zh-CN" sz="1200" b="0" i="0" kern="1200" dirty="0">
                <a:solidFill>
                  <a:schemeClr val="tx1"/>
                </a:solidFill>
                <a:effectLst/>
                <a:latin typeface="+mn-lt"/>
                <a:ea typeface="+mn-ea"/>
                <a:cs typeface="+mn-cs"/>
              </a:rPr>
              <a:t> with non-negative real numbers on the </a:t>
            </a:r>
            <a:r>
              <a:rPr lang="en-US" altLang="zh-CN" sz="1200" b="0" i="0" kern="1200" dirty="0" err="1">
                <a:solidFill>
                  <a:schemeClr val="tx1"/>
                </a:solidFill>
                <a:effectLst/>
                <a:latin typeface="+mn-lt"/>
                <a:ea typeface="+mn-ea"/>
                <a:cs typeface="+mn-cs"/>
              </a:rPr>
              <a:t>diagona</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 meaning of matrix factorization is </a:t>
            </a:r>
            <a:r>
              <a:rPr lang="en-US" altLang="zh-CN" dirty="0">
                <a:effectLst/>
              </a:rPr>
              <a:t>intuitive, for each user in user matrix </a:t>
            </a:r>
            <a:r>
              <a:rPr lang="en-US" altLang="zh-CN" dirty="0" err="1">
                <a:effectLst/>
              </a:rPr>
              <a:t>Uk</a:t>
            </a:r>
            <a:r>
              <a:rPr lang="en-US" altLang="zh-CN" dirty="0">
                <a:effectLst/>
              </a:rPr>
              <a:t>, we represent it as a  k-dimensional vector and for each item in item matrix </a:t>
            </a:r>
            <a:r>
              <a:rPr lang="en-US" altLang="zh-CN" dirty="0" err="1">
                <a:effectLst/>
              </a:rPr>
              <a:t>Ik</a:t>
            </a:r>
            <a:r>
              <a:rPr lang="en-US" altLang="zh-CN" dirty="0">
                <a:effectLst/>
              </a:rPr>
              <a:t>, we represent it as a k-dimensional vector, we model there interaction of user and item by the rectangular diagonal matrix value. After training, we can compute the relevant score between any user and item. By ranking the relevant scores, we can select most relevant items to recommend to user.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SVD singular value decomposition</a:t>
            </a:r>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14</a:t>
            </a:fld>
            <a:endParaRPr lang="de-DE" dirty="0"/>
          </a:p>
        </p:txBody>
      </p:sp>
    </p:spTree>
    <p:extLst>
      <p:ext uri="{BB962C8B-B14F-4D97-AF65-F5344CB8AC3E}">
        <p14:creationId xmlns:p14="http://schemas.microsoft.com/office/powerpoint/2010/main" val="92721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MF is simple, but it has some limitations. For example. ……..  </a:t>
            </a:r>
          </a:p>
          <a:p>
            <a:r>
              <a:rPr lang="en-US" altLang="zh-CN" sz="1200" b="0" i="0" kern="1200" dirty="0">
                <a:solidFill>
                  <a:schemeClr val="tx1"/>
                </a:solidFill>
                <a:effectLst/>
                <a:latin typeface="+mn-lt"/>
                <a:ea typeface="+mn-ea"/>
                <a:cs typeface="+mn-cs"/>
              </a:rPr>
              <a:t>A major problem</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of MF is that it adopts a simple linear factorization, which</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may not be </a:t>
            </a:r>
            <a:r>
              <a:rPr lang="en-US" altLang="zh-CN" sz="1200" b="0" i="0" kern="1200" dirty="0" err="1">
                <a:solidFill>
                  <a:schemeClr val="tx1"/>
                </a:solidFill>
                <a:effectLst/>
                <a:latin typeface="+mn-lt"/>
                <a:ea typeface="+mn-ea"/>
                <a:cs typeface="+mn-cs"/>
              </a:rPr>
              <a:t>sufcient</a:t>
            </a:r>
            <a:r>
              <a:rPr lang="en-US" altLang="zh-CN" sz="1200" b="0" i="0" kern="1200" dirty="0">
                <a:solidFill>
                  <a:schemeClr val="tx1"/>
                </a:solidFill>
                <a:effectLst/>
                <a:latin typeface="+mn-lt"/>
                <a:ea typeface="+mn-ea"/>
                <a:cs typeface="+mn-cs"/>
              </a:rPr>
              <a:t> to model the complex user-item interactions.</a:t>
            </a:r>
            <a:r>
              <a:rPr lang="en-US" altLang="zh-CN" dirty="0"/>
              <a:t> </a:t>
            </a:r>
          </a:p>
          <a:p>
            <a:r>
              <a:rPr lang="en-US" altLang="zh-CN" dirty="0"/>
              <a:t>But, it’s also ….among the whole user-item matrix.  Previous studies have shown that localized information, such as neighborhood. complements the interaction data and is important to improve the performance of latent factor models.</a:t>
            </a: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15</a:t>
            </a:fld>
            <a:endParaRPr lang="zh-CN" altLang="en-US"/>
          </a:p>
        </p:txBody>
      </p:sp>
    </p:spTree>
    <p:extLst>
      <p:ext uri="{BB962C8B-B14F-4D97-AF65-F5344CB8AC3E}">
        <p14:creationId xmlns:p14="http://schemas.microsoft.com/office/powerpoint/2010/main" val="2895725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16</a:t>
            </a:fld>
            <a:endParaRPr lang="zh-CN" altLang="en-US"/>
          </a:p>
        </p:txBody>
      </p:sp>
    </p:spTree>
    <p:extLst>
      <p:ext uri="{BB962C8B-B14F-4D97-AF65-F5344CB8AC3E}">
        <p14:creationId xmlns:p14="http://schemas.microsoft.com/office/powerpoint/2010/main" val="1637554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 that our problem is given a user u and item </a:t>
            </a:r>
            <a:r>
              <a:rPr lang="en-US" altLang="zh-CN" dirty="0" err="1"/>
              <a:t>i</a:t>
            </a:r>
            <a:r>
              <a:rPr lang="en-US" altLang="zh-CN" dirty="0"/>
              <a:t>.   The architecture of our model is shown in the following figure.  It contains two component, </a:t>
            </a: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17</a:t>
            </a:fld>
            <a:endParaRPr lang="zh-CN" altLang="en-US"/>
          </a:p>
        </p:txBody>
      </p:sp>
    </p:spTree>
    <p:extLst>
      <p:ext uri="{BB962C8B-B14F-4D97-AF65-F5344CB8AC3E}">
        <p14:creationId xmlns:p14="http://schemas.microsoft.com/office/powerpoint/2010/main" val="272231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If the vertex degree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is too large, all the linked neighbors will affect the current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vertex, which is likely to incorporate noise; while the vertex</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degree is too small, the current vertex cannot collect enough</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neighborhood information.</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19</a:t>
            </a:fld>
            <a:endParaRPr lang="zh-CN" altLang="en-US"/>
          </a:p>
        </p:txBody>
      </p:sp>
    </p:spTree>
    <p:extLst>
      <p:ext uri="{BB962C8B-B14F-4D97-AF65-F5344CB8AC3E}">
        <p14:creationId xmlns:p14="http://schemas.microsoft.com/office/powerpoint/2010/main" val="3093175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21</a:t>
            </a:fld>
            <a:endParaRPr lang="zh-CN" altLang="en-US"/>
          </a:p>
        </p:txBody>
      </p:sp>
    </p:spTree>
    <p:extLst>
      <p:ext uri="{BB962C8B-B14F-4D97-AF65-F5344CB8AC3E}">
        <p14:creationId xmlns:p14="http://schemas.microsoft.com/office/powerpoint/2010/main" val="2711954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 will introduce some classical or state-of-the-art baselines in Recommendation system, which is the competitive baselines in recommendation problems. </a:t>
            </a:r>
          </a:p>
          <a:p>
            <a:r>
              <a:rPr lang="en-US" altLang="zh-CN" dirty="0"/>
              <a:t>PMF is a </a:t>
            </a:r>
            <a:r>
              <a:rPr lang="en-US" altLang="zh-CN" dirty="0">
                <a:effectLst/>
              </a:rPr>
              <a:t>competitive baseline in MF models, </a:t>
            </a: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22</a:t>
            </a:fld>
            <a:endParaRPr lang="zh-CN" altLang="en-US"/>
          </a:p>
        </p:txBody>
      </p:sp>
    </p:spTree>
    <p:extLst>
      <p:ext uri="{BB962C8B-B14F-4D97-AF65-F5344CB8AC3E}">
        <p14:creationId xmlns:p14="http://schemas.microsoft.com/office/powerpoint/2010/main" val="4118327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let’s begin, Here, I will first give you a brief introduction of what are recommender systems for? Then I will introduce four Paradigms of recommender systems, I will mainly focus on Collaborative filtering paradigms, which is used in our work. </a:t>
            </a:r>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a:t>
            </a:fld>
            <a:endParaRPr lang="zh-CN" altLang="en-US"/>
          </a:p>
        </p:txBody>
      </p:sp>
    </p:spTree>
    <p:extLst>
      <p:ext uri="{BB962C8B-B14F-4D97-AF65-F5344CB8AC3E}">
        <p14:creationId xmlns:p14="http://schemas.microsoft.com/office/powerpoint/2010/main" val="1832469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23</a:t>
            </a:fld>
            <a:endParaRPr lang="zh-CN" altLang="en-US"/>
          </a:p>
        </p:txBody>
      </p:sp>
    </p:spTree>
    <p:extLst>
      <p:ext uri="{BB962C8B-B14F-4D97-AF65-F5344CB8AC3E}">
        <p14:creationId xmlns:p14="http://schemas.microsoft.com/office/powerpoint/2010/main" val="4036251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24</a:t>
            </a:fld>
            <a:endParaRPr lang="zh-CN" altLang="en-US"/>
          </a:p>
        </p:txBody>
      </p:sp>
    </p:spTree>
    <p:extLst>
      <p:ext uri="{BB962C8B-B14F-4D97-AF65-F5344CB8AC3E}">
        <p14:creationId xmlns:p14="http://schemas.microsoft.com/office/powerpoint/2010/main" val="1683266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25</a:t>
            </a:fld>
            <a:endParaRPr lang="zh-CN" altLang="en-US"/>
          </a:p>
        </p:txBody>
      </p:sp>
    </p:spTree>
    <p:extLst>
      <p:ext uri="{BB962C8B-B14F-4D97-AF65-F5344CB8AC3E}">
        <p14:creationId xmlns:p14="http://schemas.microsoft.com/office/powerpoint/2010/main" val="2901643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26</a:t>
            </a:fld>
            <a:endParaRPr lang="zh-CN" altLang="en-US"/>
          </a:p>
        </p:txBody>
      </p:sp>
    </p:spTree>
    <p:extLst>
      <p:ext uri="{BB962C8B-B14F-4D97-AF65-F5344CB8AC3E}">
        <p14:creationId xmlns:p14="http://schemas.microsoft.com/office/powerpoint/2010/main" val="1157262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Here are some of my publications, if you are also interested in recommendation system, I will be very gold to have  a communication with you.</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endParaRPr lang="zh-CN" altLang="en-US"/>
          </a:p>
        </p:txBody>
      </p:sp>
      <p:sp>
        <p:nvSpPr>
          <p:cNvPr id="16388" name="灯片编号占位符 3"/>
          <p:cNvSpPr>
            <a:spLocks noGrp="1"/>
          </p:cNvSpPr>
          <p:nvPr>
            <p:ph type="sldNum" sz="quarter" idx="5"/>
          </p:nvPr>
        </p:nvSpPr>
        <p:spPr bwMode="auto">
          <a:noFill/>
          <a:ln>
            <a:miter lim="800000"/>
          </a:ln>
        </p:spPr>
        <p:txBody>
          <a:bodyPr/>
          <a:lstStyle/>
          <a:p>
            <a:fld id="{D2888E19-F8B7-4325-AE93-0565B9225374}"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Recommendation systems exists in </a:t>
            </a:r>
            <a:r>
              <a:rPr lang="en-US" altLang="zh-CN" sz="1200" kern="1200" dirty="0">
                <a:solidFill>
                  <a:schemeClr val="tx1"/>
                </a:solidFill>
                <a:effectLst/>
                <a:latin typeface="+mn-lt"/>
                <a:ea typeface="+mn-ea"/>
                <a:cs typeface="+mn-cs"/>
                <a:hlinkClick r:id="" action="ppaction://hlinkfile"/>
              </a:rPr>
              <a:t>In</a:t>
            </a:r>
            <a:r>
              <a:rPr lang="en-US" altLang="zh-CN" dirty="0">
                <a:effectLst/>
              </a:rPr>
              <a:t> </a:t>
            </a:r>
            <a:r>
              <a:rPr lang="en-US" altLang="zh-CN" sz="1200" kern="1200" dirty="0">
                <a:solidFill>
                  <a:schemeClr val="tx1"/>
                </a:solidFill>
                <a:effectLst/>
                <a:latin typeface="+mn-lt"/>
                <a:ea typeface="+mn-ea"/>
                <a:cs typeface="+mn-cs"/>
                <a:hlinkClick r:id="" action="ppaction://hlinkfile"/>
              </a:rPr>
              <a:t>every aspect</a:t>
            </a:r>
            <a:r>
              <a:rPr lang="en-US" altLang="zh-CN" dirty="0">
                <a:effectLst/>
              </a:rPr>
              <a:t> </a:t>
            </a:r>
            <a:r>
              <a:rPr lang="en-US" altLang="zh-CN" sz="1200" kern="1200" dirty="0">
                <a:solidFill>
                  <a:schemeClr val="tx1"/>
                </a:solidFill>
                <a:effectLst/>
                <a:latin typeface="+mn-lt"/>
                <a:ea typeface="+mn-ea"/>
                <a:cs typeface="+mn-cs"/>
                <a:hlinkClick r:id="" action="ppaction://hlinkfile"/>
              </a:rPr>
              <a:t>of</a:t>
            </a:r>
            <a:r>
              <a:rPr lang="en-US" altLang="zh-CN" dirty="0">
                <a:effectLst/>
              </a:rPr>
              <a:t> our </a:t>
            </a:r>
            <a:r>
              <a:rPr lang="en-US" altLang="zh-CN" sz="1200" kern="1200" dirty="0">
                <a:solidFill>
                  <a:schemeClr val="tx1"/>
                </a:solidFill>
                <a:effectLst/>
                <a:latin typeface="+mn-lt"/>
                <a:ea typeface="+mn-ea"/>
                <a:cs typeface="+mn-cs"/>
                <a:hlinkClick r:id="" action="ppaction://hlinkfile"/>
              </a:rPr>
              <a:t>life</a:t>
            </a:r>
            <a:r>
              <a:rPr lang="en-US" altLang="zh-CN" sz="1200" kern="1200" dirty="0">
                <a:solidFill>
                  <a:schemeClr val="tx1"/>
                </a:solidFill>
                <a:effectLst/>
                <a:latin typeface="+mn-lt"/>
                <a:ea typeface="+mn-ea"/>
                <a:cs typeface="+mn-cs"/>
              </a:rPr>
              <a:t>.  For example movie website Netflix, e-commence website amazon, social media </a:t>
            </a:r>
            <a:r>
              <a:rPr lang="en-US" altLang="zh-CN" sz="1200" kern="1200" dirty="0" err="1">
                <a:solidFill>
                  <a:schemeClr val="tx1"/>
                </a:solidFill>
                <a:effectLst/>
                <a:latin typeface="+mn-lt"/>
                <a:ea typeface="+mn-ea"/>
                <a:cs typeface="+mn-cs"/>
              </a:rPr>
              <a:t>facebook</a:t>
            </a:r>
            <a:r>
              <a:rPr lang="en-US" altLang="zh-CN" sz="1200" kern="1200" dirty="0">
                <a:solidFill>
                  <a:schemeClr val="tx1"/>
                </a:solidFill>
                <a:effectLst/>
                <a:latin typeface="+mn-lt"/>
                <a:ea typeface="+mn-ea"/>
                <a:cs typeface="+mn-cs"/>
              </a:rPr>
              <a:t> and music station </a:t>
            </a:r>
            <a:r>
              <a:rPr lang="en-US" altLang="zh-CN" sz="1200" kern="1200" dirty="0" err="1">
                <a:solidFill>
                  <a:schemeClr val="tx1"/>
                </a:solidFill>
                <a:effectLst/>
                <a:latin typeface="+mn-lt"/>
                <a:ea typeface="+mn-ea"/>
                <a:cs typeface="+mn-cs"/>
              </a:rPr>
              <a:t>pandora</a:t>
            </a:r>
            <a:r>
              <a:rPr lang="en-US" altLang="zh-CN" sz="1200" kern="1200" dirty="0">
                <a:solidFill>
                  <a:schemeClr val="tx1"/>
                </a:solidFill>
                <a:effectLst/>
                <a:latin typeface="+mn-lt"/>
                <a:ea typeface="+mn-ea"/>
                <a:cs typeface="+mn-cs"/>
              </a:rPr>
              <a:t>, </a:t>
            </a:r>
            <a:endParaRPr lang="en-US" altLang="zh-CN" dirty="0">
              <a:effectLst/>
            </a:endParaRPr>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3</a:t>
            </a:fld>
            <a:endParaRPr lang="zh-CN" altLang="en-US"/>
          </a:p>
        </p:txBody>
      </p:sp>
    </p:spTree>
    <p:extLst>
      <p:ext uri="{BB962C8B-B14F-4D97-AF65-F5344CB8AC3E}">
        <p14:creationId xmlns:p14="http://schemas.microsoft.com/office/powerpoint/2010/main" val="27569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286B35-D8AE-436C-A049-A7752D383C61}" type="slidenum">
              <a:rPr lang="zh-CN" altLang="en-US" smtClean="0"/>
              <a:t>4</a:t>
            </a:fld>
            <a:endParaRPr lang="zh-CN" altLang="en-US"/>
          </a:p>
        </p:txBody>
      </p:sp>
    </p:spTree>
    <p:extLst>
      <p:ext uri="{BB962C8B-B14F-4D97-AF65-F5344CB8AC3E}">
        <p14:creationId xmlns:p14="http://schemas.microsoft.com/office/powerpoint/2010/main" val="43046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Given user profile and some contextual prameters, we want use recommendation component to get the corresponding score of each item. After scoring the scores of items, we can obtain the recommendation list.</a:t>
            </a:r>
          </a:p>
          <a:p>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a:t>
            </a:fld>
            <a:endParaRPr lang="de-DE" dirty="0"/>
          </a:p>
        </p:txBody>
      </p:sp>
    </p:spTree>
    <p:extLst>
      <p:ext uri="{BB962C8B-B14F-4D97-AF65-F5344CB8AC3E}">
        <p14:creationId xmlns:p14="http://schemas.microsoft.com/office/powerpoint/2010/main" val="140167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The most common paradigms is to use the community data, which is also called collaborative. </a:t>
            </a:r>
          </a:p>
          <a:p>
            <a:r>
              <a:rPr lang="en-US" altLang="zh-CN" sz="1200" b="1" i="0" kern="1200" dirty="0">
                <a:solidFill>
                  <a:schemeClr val="tx1"/>
                </a:solidFill>
                <a:effectLst/>
                <a:latin typeface="+mn-lt"/>
                <a:ea typeface="+mn-ea"/>
                <a:cs typeface="+mn-cs"/>
              </a:rPr>
              <a:t>The Basic Assumptions :</a:t>
            </a:r>
            <a:br>
              <a:rPr lang="en-US" altLang="zh-CN" sz="1200" b="1"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Users with similar interests have common preferences. The main idea of the collaborative method is to find a subset of users who have similar tastes and preferences to the target user and use this subset users for offering recommendations.</a:t>
            </a:r>
          </a:p>
          <a:p>
            <a:r>
              <a:rPr lang="en-US" altLang="zh-CN" sz="1200" b="0" i="0" kern="1200" dirty="0">
                <a:solidFill>
                  <a:schemeClr val="tx1"/>
                </a:solidFill>
                <a:effectLst/>
                <a:latin typeface="+mn-lt"/>
                <a:ea typeface="+mn-ea"/>
                <a:cs typeface="+mn-cs"/>
              </a:rPr>
              <a:t>For example, your friend </a:t>
            </a:r>
            <a:r>
              <a:rPr lang="en-US" altLang="zh-CN" sz="1200" b="0" i="0" kern="1200" dirty="0" err="1">
                <a:solidFill>
                  <a:schemeClr val="tx1"/>
                </a:solidFill>
                <a:effectLst/>
                <a:latin typeface="+mn-lt"/>
                <a:ea typeface="+mn-ea"/>
                <a:cs typeface="+mn-cs"/>
              </a:rPr>
              <a:t>elly</a:t>
            </a:r>
            <a:r>
              <a:rPr lang="en-US" altLang="zh-CN" sz="1200" b="0" i="0" kern="1200" dirty="0">
                <a:solidFill>
                  <a:schemeClr val="tx1"/>
                </a:solidFill>
                <a:effectLst/>
                <a:latin typeface="+mn-lt"/>
                <a:ea typeface="+mn-ea"/>
                <a:cs typeface="+mn-cs"/>
              </a:rPr>
              <a:t> and you have the similar taste for a lot of movies.  If she watch a new movie and thought it is excellent. It is more likely that the new movie also fit your taste well. </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dirty="0"/>
            </a:br>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val="374283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Another paradigm is content-based recommendation. Different from collaborative paradim which </a:t>
            </a:r>
            <a:r>
              <a:rPr lang="en-US" altLang="zh-CN" dirty="0"/>
              <a:t>use the "wisdom of the crowd" to recommend items. The content-based paradigm corporates the product features. It computes the relevant scores between user and item  by matching the features of user and item.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a:t>
            </a:r>
          </a:p>
          <a:p>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dirty="0"/>
          </a:p>
        </p:txBody>
      </p:sp>
    </p:spTree>
    <p:extLst>
      <p:ext uri="{BB962C8B-B14F-4D97-AF65-F5344CB8AC3E}">
        <p14:creationId xmlns:p14="http://schemas.microsoft.com/office/powerpoint/2010/main" val="205871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Another paradigm of recommendation is knowledge-based recommendation, it is </a:t>
            </a:r>
            <a:r>
              <a:rPr lang="en-US" altLang="zh-CN" sz="1200" b="0" i="0" kern="1200" dirty="0">
                <a:solidFill>
                  <a:schemeClr val="tx1"/>
                </a:solidFill>
                <a:effectLst/>
                <a:latin typeface="+mn-lt"/>
                <a:ea typeface="+mn-ea"/>
                <a:cs typeface="+mn-cs"/>
              </a:rPr>
              <a:t>a specific type of </a:t>
            </a:r>
            <a:r>
              <a:rPr lang="en-US" altLang="zh-CN" sz="1200" b="0" i="0" u="none" strike="noStrike" kern="1200" dirty="0">
                <a:solidFill>
                  <a:schemeClr val="tx1"/>
                </a:solidFill>
                <a:effectLst/>
                <a:latin typeface="+mn-lt"/>
                <a:ea typeface="+mn-ea"/>
                <a:cs typeface="+mn-cs"/>
                <a:hlinkClick r:id="rId3" tooltip="Recommender system"/>
              </a:rPr>
              <a:t>recommender system</a:t>
            </a:r>
            <a:r>
              <a:rPr lang="en-US" altLang="zh-CN" sz="1200" b="0" i="0" kern="1200" dirty="0">
                <a:solidFill>
                  <a:schemeClr val="tx1"/>
                </a:solidFill>
                <a:effectLst/>
                <a:latin typeface="+mn-lt"/>
                <a:ea typeface="+mn-ea"/>
                <a:cs typeface="+mn-cs"/>
              </a:rPr>
              <a:t> that are based on explicit knowledge about the item assortment, user preferences, and recommendation criteria (i.e., which item should be recommended in which context).  They are often used in </a:t>
            </a:r>
            <a:r>
              <a:rPr lang="en-US" altLang="zh-CN" sz="1200" b="0" i="0" u="none" strike="noStrike" kern="1200" dirty="0">
                <a:solidFill>
                  <a:schemeClr val="tx1"/>
                </a:solidFill>
                <a:effectLst/>
                <a:latin typeface="+mn-lt"/>
                <a:ea typeface="+mn-ea"/>
                <a:cs typeface="+mn-cs"/>
                <a:hlinkClick r:id="rId4" tooltip="Conversation"/>
              </a:rPr>
              <a:t>conversational</a:t>
            </a:r>
            <a:r>
              <a:rPr lang="en-US" altLang="zh-CN" sz="1200" b="0" i="0" u="none" strike="noStrike" kern="1200" dirty="0">
                <a:solidFill>
                  <a:schemeClr val="tx1"/>
                </a:solidFill>
                <a:effectLst/>
                <a:latin typeface="+mn-lt"/>
                <a:ea typeface="+mn-ea"/>
                <a:cs typeface="+mn-cs"/>
              </a:rPr>
              <a:t>-based </a:t>
            </a:r>
            <a:r>
              <a:rPr lang="en-US" altLang="zh-CN" sz="1200" b="0" i="0" u="none" strike="noStrike" kern="1200" dirty="0" err="1">
                <a:solidFill>
                  <a:schemeClr val="tx1"/>
                </a:solidFill>
                <a:effectLst/>
                <a:latin typeface="+mn-lt"/>
                <a:ea typeface="+mn-ea"/>
                <a:cs typeface="+mn-cs"/>
              </a:rPr>
              <a:t>recomendation</a:t>
            </a:r>
            <a:r>
              <a:rPr lang="en-US" altLang="zh-CN" sz="1200" b="0" i="0" kern="1200" dirty="0">
                <a:solidFill>
                  <a:schemeClr val="tx1"/>
                </a:solidFill>
                <a:effectLst/>
                <a:latin typeface="+mn-lt"/>
                <a:ea typeface="+mn-ea"/>
                <a:cs typeface="+mn-cs"/>
              </a:rPr>
              <a:t>, i.e., user requirements and preferences are elicited within the scope of a feedback loop. In a search-based recommender, user feedback is given in terms of answers to questions which restrict the set of relevant items.</a:t>
            </a:r>
            <a:r>
              <a:rPr lang="en-US" altLang="zh-CN" sz="1200" b="0" i="0" u="none" strike="noStrike" kern="1200" baseline="30000" dirty="0">
                <a:solidFill>
                  <a:schemeClr val="tx1"/>
                </a:solidFill>
                <a:effectLst/>
                <a:latin typeface="+mn-lt"/>
                <a:ea typeface="+mn-ea"/>
                <a:cs typeface="+mn-cs"/>
                <a:hlinkClick r:id="rId5"/>
              </a:rPr>
              <a:t>[7]</a:t>
            </a:r>
            <a:r>
              <a:rPr lang="en-US" altLang="zh-CN" sz="1200" b="0" i="0" kern="1200" dirty="0">
                <a:solidFill>
                  <a:schemeClr val="tx1"/>
                </a:solidFill>
                <a:effectLst/>
                <a:latin typeface="+mn-lt"/>
                <a:ea typeface="+mn-ea"/>
                <a:cs typeface="+mn-cs"/>
              </a:rPr>
              <a:t> An example of such a question is "Which type of lens system do you prefer: fixed or exchangeable lenses?". In the literature of recommendation systems, such explicit data is very few, hence </a:t>
            </a:r>
            <a:r>
              <a:rPr lang="en-US" altLang="zh-CN" sz="1200" b="1" i="0" kern="1200" dirty="0">
                <a:solidFill>
                  <a:schemeClr val="tx1"/>
                </a:solidFill>
                <a:effectLst/>
                <a:latin typeface="+mn-lt"/>
                <a:ea typeface="+mn-ea"/>
                <a:cs typeface="+mn-cs"/>
              </a:rPr>
              <a:t>It is rarely studied in recommendation system. </a:t>
            </a:r>
            <a:endParaRPr lang="en-US" altLang="zh-CN"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https://en.wikipedia.org/wiki/Knowledge-based_recommender_system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i="0" kern="1200" dirty="0">
                <a:solidFill>
                  <a:schemeClr val="tx1"/>
                </a:solidFill>
                <a:effectLst/>
                <a:latin typeface="+mn-lt"/>
                <a:ea typeface="+mn-ea"/>
                <a:cs typeface="+mn-cs"/>
              </a:rPr>
              <a:t>Knowledge-based recommender systems</a:t>
            </a:r>
            <a:r>
              <a:rPr lang="en-US" altLang="zh-CN" sz="1200" b="0" i="0" kern="1200" dirty="0">
                <a:solidFill>
                  <a:schemeClr val="tx1"/>
                </a:solidFill>
                <a:effectLst/>
                <a:latin typeface="+mn-lt"/>
                <a:ea typeface="+mn-ea"/>
                <a:cs typeface="+mn-cs"/>
              </a:rPr>
              <a:t> (knowledge based recommenders)  are a specific type of </a:t>
            </a:r>
            <a:r>
              <a:rPr lang="en-US" altLang="zh-CN" sz="1200" b="0" i="0" u="none" strike="noStrike" kern="1200" dirty="0">
                <a:solidFill>
                  <a:schemeClr val="tx1"/>
                </a:solidFill>
                <a:effectLst/>
                <a:latin typeface="+mn-lt"/>
                <a:ea typeface="+mn-ea"/>
                <a:cs typeface="+mn-cs"/>
                <a:hlinkClick r:id="rId3" tooltip="Recommender system"/>
              </a:rPr>
              <a:t>recommender system</a:t>
            </a:r>
            <a:r>
              <a:rPr lang="en-US" altLang="zh-CN" sz="1200" b="0" i="0" kern="1200" dirty="0">
                <a:solidFill>
                  <a:schemeClr val="tx1"/>
                </a:solidFill>
                <a:effectLst/>
                <a:latin typeface="+mn-lt"/>
                <a:ea typeface="+mn-ea"/>
                <a:cs typeface="+mn-cs"/>
              </a:rPr>
              <a:t> that are based on explicit knowledge about the item assortment, user preferences, and recommendation criteria (i.e., which item should be recommended in which context).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Knowledge-based recommender systems are often </a:t>
            </a:r>
            <a:r>
              <a:rPr lang="en-US" altLang="zh-CN" sz="1200" b="0" i="0" u="none" strike="noStrike" kern="1200" dirty="0">
                <a:solidFill>
                  <a:schemeClr val="tx1"/>
                </a:solidFill>
                <a:effectLst/>
                <a:latin typeface="+mn-lt"/>
                <a:ea typeface="+mn-ea"/>
                <a:cs typeface="+mn-cs"/>
                <a:hlinkClick r:id="rId4" tooltip="Conversation"/>
              </a:rPr>
              <a:t>conversational</a:t>
            </a:r>
            <a:r>
              <a:rPr lang="en-US" altLang="zh-CN" sz="1200" b="0" i="0" kern="1200" dirty="0">
                <a:solidFill>
                  <a:schemeClr val="tx1"/>
                </a:solidFill>
                <a:effectLst/>
                <a:latin typeface="+mn-lt"/>
                <a:ea typeface="+mn-ea"/>
                <a:cs typeface="+mn-cs"/>
              </a:rPr>
              <a:t>, i.e., user requirements and preferences are elicited within the scope of a feedback loop. A major reason for the conversational nature of knowledge-based recommender systems is the complexity of the item domain where it is often impossible to articulate all user preferences at once. Furthermore, user preferences are typically not known exactly at the beginning but are constructed within the scope of a recommendation session.</a:t>
            </a:r>
            <a:r>
              <a:rPr lang="en-US" altLang="zh-CN" sz="1200" b="0" i="0" u="none" strike="noStrike" kern="1200" baseline="30000" dirty="0">
                <a:solidFill>
                  <a:schemeClr val="tx1"/>
                </a:solidFill>
                <a:effectLst/>
                <a:latin typeface="+mn-lt"/>
                <a:ea typeface="+mn-ea"/>
                <a:cs typeface="+mn-cs"/>
                <a:hlinkClick r:id="rId6"/>
              </a:rPr>
              <a:t>[6]</a:t>
            </a:r>
            <a:endParaRPr lang="zh-CN" altLang="en-US" dirty="0"/>
          </a:p>
          <a:p>
            <a:r>
              <a:rPr lang="en-US" altLang="zh-CN" sz="1200" b="0" i="0" kern="1200" dirty="0">
                <a:solidFill>
                  <a:schemeClr val="tx1"/>
                </a:solidFill>
                <a:effectLst/>
                <a:latin typeface="+mn-lt"/>
                <a:ea typeface="+mn-ea"/>
                <a:cs typeface="+mn-cs"/>
              </a:rPr>
              <a:t>In a search-based recommender, user feedback is given in terms of answers to questions which restrict the set of relevant items.</a:t>
            </a:r>
            <a:r>
              <a:rPr lang="en-US" altLang="zh-CN" sz="1200" b="0" i="0" u="none" strike="noStrike" kern="1200" baseline="30000" dirty="0">
                <a:solidFill>
                  <a:schemeClr val="tx1"/>
                </a:solidFill>
                <a:effectLst/>
                <a:latin typeface="+mn-lt"/>
                <a:ea typeface="+mn-ea"/>
                <a:cs typeface="+mn-cs"/>
                <a:hlinkClick r:id="rId5"/>
              </a:rPr>
              <a:t>[7]</a:t>
            </a:r>
            <a:r>
              <a:rPr lang="en-US" altLang="zh-CN" sz="1200" b="0" i="0" kern="1200" dirty="0">
                <a:solidFill>
                  <a:schemeClr val="tx1"/>
                </a:solidFill>
                <a:effectLst/>
                <a:latin typeface="+mn-lt"/>
                <a:ea typeface="+mn-ea"/>
                <a:cs typeface="+mn-cs"/>
              </a:rPr>
              <a:t> An example of such a question is "Which type of lens system do you prefer: fixed or exchangeable lenses?". On the technical level, search-based recommendation scenarios can be implemented on the basis of constraint-based recommender systems.</a:t>
            </a:r>
            <a:r>
              <a:rPr lang="en-US" altLang="zh-CN" sz="1200" b="0" i="0" u="none" strike="noStrike" kern="1200" baseline="30000" dirty="0">
                <a:solidFill>
                  <a:schemeClr val="tx1"/>
                </a:solidFill>
                <a:effectLst/>
                <a:latin typeface="+mn-lt"/>
                <a:ea typeface="+mn-ea"/>
                <a:cs typeface="+mn-cs"/>
                <a:hlinkClick r:id="rId5"/>
              </a:rPr>
              <a:t>[7]</a:t>
            </a:r>
            <a:r>
              <a:rPr lang="en-US" altLang="zh-CN" sz="1200" b="0" i="0" kern="1200" dirty="0">
                <a:solidFill>
                  <a:schemeClr val="tx1"/>
                </a:solidFill>
                <a:effectLst/>
                <a:latin typeface="+mn-lt"/>
                <a:ea typeface="+mn-ea"/>
                <a:cs typeface="+mn-cs"/>
              </a:rPr>
              <a:t> Constraint-based recommender systems are implemented on the basis of constraint search </a:t>
            </a:r>
            <a:r>
              <a:rPr lang="en-US" altLang="zh-CN" sz="1200" b="0" i="0" u="none" strike="noStrike" kern="1200" baseline="30000" dirty="0">
                <a:solidFill>
                  <a:schemeClr val="tx1"/>
                </a:solidFill>
                <a:effectLst/>
                <a:latin typeface="+mn-lt"/>
                <a:ea typeface="+mn-ea"/>
                <a:cs typeface="+mn-cs"/>
                <a:hlinkClick r:id="rId5"/>
              </a:rPr>
              <a:t>[7]</a:t>
            </a:r>
            <a:r>
              <a:rPr lang="en-US" altLang="zh-CN" sz="1200" b="0" i="0" u="none" strike="noStrike" kern="1200" baseline="30000" dirty="0">
                <a:solidFill>
                  <a:schemeClr val="tx1"/>
                </a:solidFill>
                <a:effectLst/>
                <a:latin typeface="+mn-lt"/>
                <a:ea typeface="+mn-ea"/>
                <a:cs typeface="+mn-cs"/>
                <a:hlinkClick r:id="rId7"/>
              </a:rPr>
              <a:t>[8]</a:t>
            </a:r>
            <a:r>
              <a:rPr lang="en-US" altLang="zh-CN" sz="1200" b="0" i="0" kern="1200" dirty="0">
                <a:solidFill>
                  <a:schemeClr val="tx1"/>
                </a:solidFill>
                <a:effectLst/>
                <a:latin typeface="+mn-lt"/>
                <a:ea typeface="+mn-ea"/>
                <a:cs typeface="+mn-cs"/>
              </a:rPr>
              <a:t> or different types of conjunctive query-based approaches.</a:t>
            </a:r>
            <a:r>
              <a:rPr lang="en-US" altLang="zh-CN" sz="1200" b="0" i="0" u="none" strike="noStrike" kern="1200" baseline="30000" dirty="0">
                <a:solidFill>
                  <a:schemeClr val="tx1"/>
                </a:solidFill>
                <a:effectLst/>
                <a:latin typeface="+mn-lt"/>
                <a:ea typeface="+mn-ea"/>
                <a:cs typeface="+mn-cs"/>
                <a:hlinkClick r:id="rId8"/>
              </a:rPr>
              <a:t>[9]</a:t>
            </a:r>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a:t>
            </a:fld>
            <a:endParaRPr lang="de-DE" dirty="0"/>
          </a:p>
        </p:txBody>
      </p:sp>
    </p:spTree>
    <p:extLst>
      <p:ext uri="{BB962C8B-B14F-4D97-AF65-F5344CB8AC3E}">
        <p14:creationId xmlns:p14="http://schemas.microsoft.com/office/powerpoint/2010/main" val="5568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r>
              <a:rPr lang="de-DE" dirty="0"/>
              <a:t>There is also a hybrid way to combine different kinds of paradims together to make recommendation, the most common way is to combine collaborative method and profiles of users and products.</a:t>
            </a:r>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a:t>
            </a:fld>
            <a:endParaRPr lang="de-DE" dirty="0"/>
          </a:p>
        </p:txBody>
      </p:sp>
    </p:spTree>
    <p:extLst>
      <p:ext uri="{BB962C8B-B14F-4D97-AF65-F5344CB8AC3E}">
        <p14:creationId xmlns:p14="http://schemas.microsoft.com/office/powerpoint/2010/main" val="50210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userDrawn="1"/>
        </p:nvCxnSpPr>
        <p:spPr>
          <a:xfrm>
            <a:off x="0" y="4953000"/>
            <a:ext cx="9144000" cy="0"/>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9755651-3391-4F61-9637-487C43A3A2DD}"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EF11EE-5C98-45CB-951F-05205E05DAB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77E6D03-D44C-4F4A-A674-6C6B42167664}"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F79FDB-C72C-4DED-94D5-2AFE413AA370}"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6D12A64-E216-4D66-B80A-E745F7BC47F8}" type="datetimeFigureOut">
              <a:rPr lang="zh-CN" altLang="en-US"/>
              <a:t>2018/3/7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F5032B3-FFE3-4827-B145-648B9E537167}"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12F7190-C790-4B9F-8265-EBA298619A6D}" type="datetimeFigureOut">
              <a:rPr lang="zh-CN" altLang="en-US"/>
              <a:t>2018/3/7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A82BD7B-B895-49FE-BBC7-64BE5A4D746A}"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4184E6-8691-4F0A-B387-7537D76CD895}" type="datetimeFigureOut">
              <a:rPr lang="zh-CN" altLang="en-US"/>
              <a:t>2018/3/7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D9C1805-F491-4E6B-A659-4C889FFF826D}"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6B970E2-6C58-42D4-88EE-2C10CB396275}"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4F110C-6C32-413A-AFA5-B30DA6CCDB2F}"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1338B77-FC5E-49AF-863C-789CC6095A43}"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E44F08-73AA-4B46-B469-ECAC2DE3529B}"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DEC3E1C-A33B-40D7-9FE3-35A8E3B2D44C}"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006CDD-3441-4692-BA8D-F8538EE10776}"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F8571F-37B6-4D80-B155-445504713670}"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7B6214E-4FF0-40C1-92A3-06F8D2EC95A7}"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C72A268-EEDA-472B-BC80-2E61FA2B948E}"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38028F-B4B4-4737-A570-A85B9DBC32E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381000" y="1095375"/>
            <a:ext cx="7315200" cy="0"/>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81000" y="1171575"/>
            <a:ext cx="4038600" cy="0"/>
          </a:xfrm>
          <a:prstGeom prst="line">
            <a:avLst/>
          </a:prstGeom>
          <a:ln w="2286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userDrawn="1"/>
        </p:nvSpPr>
        <p:spPr bwMode="auto">
          <a:xfrm>
            <a:off x="8229600" y="6248400"/>
            <a:ext cx="609600" cy="36671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fld id="{CBA94047-BD35-4D80-A608-B059631A8FA7}" type="slidenum">
              <a:rPr lang="zh-CN" altLang="en-US" b="1" smtClean="0">
                <a:solidFill>
                  <a:schemeClr val="accent2"/>
                </a:solidFill>
              </a:rPr>
              <a:t>‹#›</a:t>
            </a:fld>
            <a:endParaRPr lang="zh-CN" altLang="en-US" b="1">
              <a:solidFill>
                <a:schemeClr val="accent2"/>
              </a:solidFill>
            </a:endParaRPr>
          </a:p>
        </p:txBody>
      </p:sp>
      <p:sp>
        <p:nvSpPr>
          <p:cNvPr id="2" name="标题 1"/>
          <p:cNvSpPr>
            <a:spLocks noGrp="1"/>
          </p:cNvSpPr>
          <p:nvPr>
            <p:ph type="title"/>
          </p:nvPr>
        </p:nvSpPr>
        <p:spPr>
          <a:xfrm>
            <a:off x="457200" y="228600"/>
            <a:ext cx="8229600" cy="762000"/>
          </a:xfrm>
        </p:spPr>
        <p:txBody>
          <a:bodyPr/>
          <a:lstStyle>
            <a:lvl1pPr>
              <a:defRPr b="1">
                <a:solidFill>
                  <a:schemeClr val="accent2"/>
                </a:solidFill>
              </a:defRPr>
            </a:lvl1pPr>
          </a:lstStyle>
          <a:p>
            <a:r>
              <a:rPr lang="zh-CN" altLang="en-US" dirty="0"/>
              <a:t>单击此处编辑母版标题样式</a:t>
            </a:r>
          </a:p>
        </p:txBody>
      </p:sp>
      <p:sp>
        <p:nvSpPr>
          <p:cNvPr id="3" name="内容占位符 2"/>
          <p:cNvSpPr>
            <a:spLocks noGrp="1"/>
          </p:cNvSpPr>
          <p:nvPr>
            <p:ph idx="1"/>
          </p:nvPr>
        </p:nvSpPr>
        <p:spPr>
          <a:xfrm>
            <a:off x="457200" y="1524000"/>
            <a:ext cx="8229600" cy="4343400"/>
          </a:xfrm>
        </p:spPr>
        <p:txBody>
          <a:bodyPr/>
          <a:lstStyle>
            <a:lvl2pPr>
              <a:defRPr sz="2400">
                <a:solidFill>
                  <a:schemeClr val="accent2"/>
                </a:solidFill>
              </a:defRPr>
            </a:lvl2pPr>
            <a:lvl3pPr>
              <a:defRPr sz="2200">
                <a:solidFill>
                  <a:schemeClr val="tx1">
                    <a:lumMod val="85000"/>
                    <a:lumOff val="15000"/>
                  </a:schemeClr>
                </a:solidFill>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D2F490-9F97-4BA7-827E-939741C22D43}"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00EFCE-FEDD-48AE-B2AE-6769763776F9}"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E5FD7DA-2C83-4450-90B5-BF5F6A7AF4E9}"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47042A-CFD0-40FC-A659-F485CA8C3FDC}"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2408E0A-5872-42D0-9102-8BA3C8B94380}"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F2DCB5-F108-48B4-8463-C65EFF121F86}"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84B3DD-C6D8-4C19-97F6-5F454A368998}" type="datetimeFigureOut">
              <a:rPr lang="zh-CN" altLang="en-US"/>
              <a:t>2018/3/7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3296D3E-BE2E-4A88-B290-530BA1588D4E}" type="slidenum">
              <a:rPr lang="zh-CN" altLang="en-US"/>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94E3BA3-4AAF-478E-9692-D64615126456}" type="datetimeFigureOut">
              <a:rPr lang="zh-CN" altLang="en-US"/>
              <a:t>2018/3/7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5574A8-D343-43F4-9040-9EF607D8A136}"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FDE46A4-3BC7-4018-B6C2-1B19A55BD814}" type="datetimeFigureOut">
              <a:rPr lang="zh-CN" altLang="en-US"/>
              <a:t>2018/3/7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4E06F18-6988-4F43-8F47-9F029CFEF0E5}"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2A040C0-23EC-44C3-80C0-12B4F919E6CD}"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82C6C56-1850-46B0-8A7A-4B668ABA8159}"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6F9D942-9EDD-4712-B3E8-F98B4B3F8AF3}"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487A87E-7906-4DC9-9AE2-F790AA0D8878}"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DFAFFE9-99BC-4206-82BE-3AF672717852}"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D6A2AB-77C8-4958-AF7C-3E78285F3D0A}"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DDABD3-A379-4EC3-B704-405C2F3F2082}"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BA663A-C6B0-4BDB-B6C7-EC8CFC30234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722438"/>
            <a:ext cx="8229600" cy="4525962"/>
          </a:xfrm>
        </p:spPr>
        <p:txBody>
          <a:bodyPr/>
          <a:lstStyle/>
          <a:p>
            <a:pPr lvl="0"/>
            <a:endParaRPr lang="zh-CN" altLang="en-US" noProof="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38FCCD3-B35B-4C25-BD5C-DEB0640AD093}"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C51A20-8769-40E5-8581-AC2A887C2E76}"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CBE03B9-8770-4ACF-99A5-E2923C7D0B09}"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1FBB5F1-165A-4BA3-ADEE-088228FC8204}"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468421B-22AE-443D-A771-3CA657C49157}"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6D6946-8A97-48A7-A514-80B71175BAFF}"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99CFA5F-F669-4E00-AAA5-506FB6C83248}"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1775A83-D7CF-4179-87F7-549BE5FF65F0}"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DD48383-3583-44CC-A3A7-C462CA7D7CBE}" type="datetimeFigureOut">
              <a:rPr lang="zh-CN" altLang="en-US"/>
              <a:t>2018/3/7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8478AD2-37A6-4697-8B95-D5166555AC4C}"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6715404-893C-47A3-B927-9DC8CF997B39}" type="datetimeFigureOut">
              <a:rPr lang="zh-CN" altLang="en-US"/>
              <a:t>2018/3/7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7067C0D-4388-4653-B093-0F64F09CFFCE}"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8289E71-97AB-456D-90DC-689660CC46A5}" type="datetimeFigureOut">
              <a:rPr lang="zh-CN" altLang="en-US"/>
              <a:t>2018/3/7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6704232-9A02-465C-A062-F4D044FF056D}" type="slidenum">
              <a:rPr lang="zh-CN" altLang="en-US"/>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DC03487-9117-44F0-B7B7-AB5DD8233C90}"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C01D1C-6B92-411A-9338-629B46922D75}" type="slidenum">
              <a:rPr lang="zh-CN" altLang="en-US"/>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02C31D-41C7-4B02-BED3-11BC2C148D1D}"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8BB02B-7C0F-46F3-AB03-35EFE3B5F322}" type="slidenum">
              <a:rPr lang="zh-CN" altLang="en-US"/>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467DB81-329D-42BD-BD19-C1855D6C25D9}"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C0D006-A2FE-4E7D-AB91-E988F2D9CDC3}"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F83F829-CCDF-4BF4-9EC0-72B82E1FEED1}"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5D0FF55-06C4-443B-8DA5-61DC7015A396}" type="slidenum">
              <a:rPr lang="zh-CN" altLang="en-US"/>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0B6DF11-8167-4726-A64B-92F5292BF64F}"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053FF5-B9FF-431C-B7AD-5FE6D06D64F2}" type="slidenum">
              <a:rPr lang="zh-CN" altLang="en-US"/>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9796AF2-D273-48B4-BA3B-FECEBA9C611C}"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54E9E4-E4B0-4E8C-AEAC-DD70A853CB96}" type="slidenum">
              <a:rPr lang="zh-CN" altLang="en-US"/>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A4568E3-D2DF-4E43-80DF-03D3417C6759}"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A08807-93E6-4858-900E-726CE0580C30}" type="slidenum">
              <a:rPr lang="zh-CN" altLang="en-US"/>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DBC3BCF-9D07-4C62-A6A4-2955F6EE2D32}"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284B812-ABBF-4329-B529-020B0684C917}" type="slidenum">
              <a:rPr lang="zh-CN" altLang="en-US"/>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33B2812-A56E-4F88-B184-4C30971E6A53}" type="datetimeFigureOut">
              <a:rPr lang="zh-CN" altLang="en-US"/>
              <a:t>2018/3/7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6464451-E68C-42A7-BC40-B91256BE50D3}" type="slidenum">
              <a:rPr lang="zh-CN" altLang="en-US"/>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1E2DEE0-6070-4138-9C57-CFB3E31B5698}" type="datetimeFigureOut">
              <a:rPr lang="zh-CN" altLang="en-US"/>
              <a:t>2018/3/7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61E5863-7627-430D-944E-559F1BCE9DD0}" type="slidenum">
              <a:rPr lang="zh-CN" altLang="en-US"/>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55F0007-426A-4255-A627-EF92646999EB}" type="datetimeFigureOut">
              <a:rPr lang="zh-CN" altLang="en-US"/>
              <a:t>2018/3/7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A2C8D51-FA53-4E9B-ABD3-B700319711AE}" type="slidenum">
              <a:rPr lang="zh-CN" altLang="en-US"/>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C68D2B3-3F68-4482-89E8-61E35BB26135}"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F7364F0-5D24-4F04-86B7-46FA96398A8E}" type="slidenum">
              <a:rPr lang="zh-CN" altLang="en-US"/>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5F78D9-2217-4D3D-8561-702FB56E322D}"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08C9A07-A532-4AD1-9386-AFF5A5B9F09C}"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EFF52B6-CA3F-4B9B-AC22-26413C995CB1}"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F60E09B-B27A-4F24-8004-0EF40CAE34DD}" type="slidenum">
              <a:rPr lang="zh-CN" altLang="en-US"/>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AAEBFF-5350-4D17-9325-3D57C4B2F833}"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4D90FF-27F8-4FE9-B3CB-A4716902642E}" type="slidenum">
              <a:rPr lang="zh-CN" altLang="en-US"/>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D175283-5C1F-4D96-A92B-66C3DC67D299}"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BD28DB-E73B-40C6-9D78-EDF07E0C171A}" type="slidenum">
              <a:rPr lang="zh-CN" altLang="en-US"/>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9145DFB-D864-47A2-85B0-C64ABC2F73EF}"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EE542C-C208-4C17-AB93-E4288A2E1AC9}" type="slidenum">
              <a:rPr lang="zh-CN" altLang="en-US"/>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4F83D68-54B2-4F9C-99CD-8DF1CE889E9D}"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9318AF-E10D-4EB2-90F4-4F3993EDD0AE}" type="slidenum">
              <a:rPr lang="zh-CN" altLang="en-US"/>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AD55FA5-9AF0-43AD-A8C2-C04DA79DDCB5}"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932E21F-FBA3-40CE-B200-1FBB753E68B2}" type="slidenum">
              <a:rPr lang="zh-CN" altLang="en-US"/>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26B9C9-A238-4A02-B45D-6812E2F88337}" type="datetimeFigureOut">
              <a:rPr lang="zh-CN" altLang="en-US"/>
              <a:t>2018/3/7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5A7874C-4773-45A5-B03B-4F903EB81BF1}" type="slidenum">
              <a:rPr lang="zh-CN" altLang="en-US"/>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1EB414E-FAC0-4B69-96C9-B492E9F4ACF8}" type="datetimeFigureOut">
              <a:rPr lang="zh-CN" altLang="en-US"/>
              <a:t>2018/3/7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486D00D-CD4D-4841-8889-5B44418B552B}" type="slidenum">
              <a:rPr lang="zh-CN" altLang="en-US"/>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C0A97CD-11F7-4DC3-A5DE-042C894458F4}" type="datetimeFigureOut">
              <a:rPr lang="zh-CN" altLang="en-US"/>
              <a:t>2018/3/7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C4DECE3-393B-4E78-AE00-B810161ECF5C}" type="slidenum">
              <a:rPr lang="zh-CN" altLang="en-US"/>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908827-F374-4330-9C2B-AA8ECFFE95C5}"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E7CAE2-713E-4AA7-8C32-840A7C826E6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ACD4E8E-41A1-4C8D-A9F2-FE22C46FAD72}" type="datetimeFigureOut">
              <a:rPr lang="zh-CN" altLang="en-US"/>
              <a:t>2018/3/7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6754C0-CEA5-426B-BABA-3AB47FC3311C}" type="slidenum">
              <a:rPr lang="zh-CN" altLang="en-US"/>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834E4E9-1070-4169-A9C1-461B38C49B9B}"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D81DDE-0DB1-4DA4-8121-26B00FB7D5BB}" type="slidenum">
              <a:rPr lang="zh-CN" altLang="en-US"/>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A7EBA27-D3C1-49C8-A032-52BACF62CC50}"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3EC050-8C19-46F5-B499-2F8D65ABC0C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73AE19C-FB0A-43C0-9DB8-9E7198A4AD1C}"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33B7037-39EF-4BB2-96B5-E91D5B3E840D}"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9E224D-2CC3-408F-B86E-A758B1814DD2}" type="datetimeFigureOut">
              <a:rPr lang="zh-CN" altLang="en-US"/>
              <a:t>2018/3/7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D057E3-5367-42DB-BA86-1C6847034A40}"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6.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457200" y="228600"/>
            <a:ext cx="8229600" cy="838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Rectangle 5"/>
          <p:cNvSpPr>
            <a:spLocks noGrp="1" noChangeArrowheads="1"/>
          </p:cNvSpPr>
          <p:nvPr>
            <p:ph type="body" idx="1"/>
          </p:nvPr>
        </p:nvSpPr>
        <p:spPr bwMode="auto">
          <a:xfrm>
            <a:off x="457200" y="1722438"/>
            <a:ext cx="8229600" cy="45259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en-US" altLang="zh-CN"/>
              <a:t>˃</a:t>
            </a:r>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rtl="0" eaLnBrk="0" fontAlgn="base" hangingPunct="0">
        <a:spcBef>
          <a:spcPct val="0"/>
        </a:spcBef>
        <a:spcAft>
          <a:spcPct val="0"/>
        </a:spcAft>
        <a:defRPr sz="3600" kern="1200">
          <a:solidFill>
            <a:srgbClr val="40404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600">
          <a:solidFill>
            <a:srgbClr val="404040"/>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600">
          <a:solidFill>
            <a:srgbClr val="404040"/>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600">
          <a:solidFill>
            <a:srgbClr val="404040"/>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600">
          <a:solidFill>
            <a:srgbClr val="40404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000">
          <a:solidFill>
            <a:srgbClr val="404040"/>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4000">
          <a:solidFill>
            <a:srgbClr val="404040"/>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4000">
          <a:solidFill>
            <a:srgbClr val="404040"/>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4000">
          <a:solidFill>
            <a:srgbClr val="40404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fld id="{B1A3B1BD-4873-473B-B6AF-05543657B28E}" type="datetimeFigureOut">
              <a:rPr lang="zh-CN" altLang="en-US"/>
              <a:t>2018/3/7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076DFAB5-7D87-4E9B-8947-CF2378F89C6C}" type="slidenum">
              <a:rPr lang="zh-CN" altLang="en-US"/>
              <a:t>‹#›</a:t>
            </a:fld>
            <a:endParaRPr lang="zh-CN" altLang="en-US"/>
          </a:p>
        </p:txBody>
      </p:sp>
      <p:pic>
        <p:nvPicPr>
          <p:cNvPr id="2055" name="Picture 2"/>
          <p:cNvPicPr>
            <a:picLocks noChangeAspect="1" noChangeArrowheads="1"/>
          </p:cNvPicPr>
          <p:nvPr/>
        </p:nvPicPr>
        <p:blipFill>
          <a:blip r:embed="rId13" cstate="print"/>
          <a:srcRect/>
          <a:stretch>
            <a:fillRect/>
          </a:stretch>
        </p:blipFill>
        <p:spPr bwMode="auto">
          <a:xfrm>
            <a:off x="8153400" y="6172200"/>
            <a:ext cx="6858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fld id="{923347DF-9BE4-46AD-8ECA-57AF8B8DB6FF}" type="datetimeFigureOut">
              <a:rPr lang="zh-CN" altLang="en-US"/>
              <a:t>2018/3/7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6CD8A5A2-53E4-4193-9D36-3BA2987A037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fld id="{AAA91B26-8CC4-4107-85A3-A4A4449DA272}" type="datetimeFigureOut">
              <a:rPr lang="zh-CN" altLang="en-US"/>
              <a:t>2018/3/7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354359A6-7BFF-4434-918D-4C828BD2955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5123"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fld id="{74FF79B6-5D11-4DC9-9F27-CD2084DC3CAC}" type="datetimeFigureOut">
              <a:rPr lang="zh-CN" altLang="en-US"/>
              <a:t>2018/3/7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411D0191-28B4-49C4-8514-6F85EC9C730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614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fld id="{8B003267-D42C-46B9-8AF4-39A19F607102}" type="datetimeFigureOut">
              <a:rPr lang="zh-CN" altLang="en-US"/>
              <a:t>2018/3/7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78AA5852-7242-4D3E-9A94-902B0A34CAB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oleObject" Target="../embeddings/oleObject3.bin"/><Relationship Id="rId3" Type="http://schemas.openxmlformats.org/officeDocument/2006/relationships/notesSlide" Target="../notesSlides/notesSlide13.xml"/><Relationship Id="rId7" Type="http://schemas.openxmlformats.org/officeDocument/2006/relationships/image" Target="../media/image22.jpeg"/><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jpeg"/><Relationship Id="rId11" Type="http://schemas.openxmlformats.org/officeDocument/2006/relationships/oleObject" Target="../embeddings/oleObject2.bin"/><Relationship Id="rId5" Type="http://schemas.openxmlformats.org/officeDocument/2006/relationships/image" Target="../media/image20.jpeg"/><Relationship Id="rId10" Type="http://schemas.openxmlformats.org/officeDocument/2006/relationships/image" Target="../media/image16.wmf"/><Relationship Id="rId4" Type="http://schemas.openxmlformats.org/officeDocument/2006/relationships/image" Target="../media/image19.jpeg"/><Relationship Id="rId9" Type="http://schemas.openxmlformats.org/officeDocument/2006/relationships/oleObject" Target="../embeddings/oleObject1.bin"/><Relationship Id="rId14" Type="http://schemas.openxmlformats.org/officeDocument/2006/relationships/image" Target="../media/image1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6800" y="1484784"/>
            <a:ext cx="8928992" cy="1470025"/>
          </a:xfrm>
        </p:spPr>
        <p:txBody>
          <a:bodyPr/>
          <a:lstStyle/>
          <a:p>
            <a:r>
              <a:rPr lang="en-US" altLang="zh-CN" sz="3200" dirty="0"/>
              <a:t>A Neural Collaborative Filtering Model Incorporating Neighborhood Information</a:t>
            </a:r>
            <a:endParaRPr lang="zh-CN" altLang="en-US" sz="3200" dirty="0"/>
          </a:p>
        </p:txBody>
      </p:sp>
      <p:sp>
        <p:nvSpPr>
          <p:cNvPr id="3" name="副标题 2"/>
          <p:cNvSpPr>
            <a:spLocks noGrp="1"/>
          </p:cNvSpPr>
          <p:nvPr>
            <p:ph type="subTitle" idx="1"/>
          </p:nvPr>
        </p:nvSpPr>
        <p:spPr>
          <a:xfrm>
            <a:off x="107504" y="5015507"/>
            <a:ext cx="4631172" cy="1554978"/>
          </a:xfrm>
        </p:spPr>
        <p:txBody>
          <a:bodyPr/>
          <a:lstStyle/>
          <a:p>
            <a:pPr algn="l"/>
            <a:r>
              <a:rPr lang="en-US" altLang="zh-CN" sz="2400" dirty="0">
                <a:solidFill>
                  <a:schemeClr val="tx1"/>
                </a:solidFill>
              </a:rPr>
              <a:t>Reporter:      Ting Bai</a:t>
            </a:r>
          </a:p>
          <a:p>
            <a:pPr algn="l"/>
            <a:r>
              <a:rPr lang="en-US" altLang="zh-CN" sz="2400" dirty="0">
                <a:solidFill>
                  <a:schemeClr val="tx1"/>
                </a:solidFill>
              </a:rPr>
              <a:t>Supervisor :</a:t>
            </a:r>
            <a:r>
              <a:rPr lang="zh-CN" altLang="en-US" sz="2400" dirty="0">
                <a:solidFill>
                  <a:schemeClr val="tx1"/>
                </a:solidFill>
              </a:rPr>
              <a:t> </a:t>
            </a:r>
            <a:r>
              <a:rPr lang="en-US" altLang="zh-CN" sz="2400" dirty="0">
                <a:solidFill>
                  <a:schemeClr val="tx1"/>
                </a:solidFill>
              </a:rPr>
              <a:t>Prof. Jian-Yun </a:t>
            </a:r>
            <a:r>
              <a:rPr lang="en-US" altLang="zh-CN" sz="2400" dirty="0" err="1">
                <a:solidFill>
                  <a:schemeClr val="tx1"/>
                </a:solidFill>
              </a:rPr>
              <a:t>Nie</a:t>
            </a:r>
            <a:endParaRPr lang="en-US" altLang="zh-CN" sz="2400" dirty="0">
              <a:solidFill>
                <a:schemeClr val="tx1"/>
              </a:solidFill>
            </a:endParaRPr>
          </a:p>
          <a:p>
            <a:pPr algn="l"/>
            <a:endParaRPr lang="en-US" altLang="zh-CN" sz="2000" dirty="0">
              <a:solidFill>
                <a:schemeClr val="tx1"/>
              </a:solidFill>
            </a:endParaRPr>
          </a:p>
          <a:p>
            <a:pPr algn="l"/>
            <a:r>
              <a:rPr lang="en-US" altLang="zh-CN" sz="1800" dirty="0" err="1">
                <a:solidFill>
                  <a:schemeClr val="tx1"/>
                </a:solidFill>
              </a:rPr>
              <a:t>Renmin</a:t>
            </a:r>
            <a:r>
              <a:rPr lang="en-US" altLang="zh-CN" sz="1800" dirty="0">
                <a:solidFill>
                  <a:schemeClr val="tx1"/>
                </a:solidFill>
              </a:rPr>
              <a:t> University of China</a:t>
            </a:r>
          </a:p>
          <a:p>
            <a:pPr algn="l"/>
            <a:r>
              <a:rPr lang="en-US" altLang="zh-CN" sz="1800" dirty="0">
                <a:solidFill>
                  <a:schemeClr val="tx1"/>
                </a:solidFill>
              </a:rPr>
              <a:t>14 March, 2018</a:t>
            </a:r>
          </a:p>
          <a:p>
            <a:pPr algn="l"/>
            <a:endParaRPr lang="en-US" altLang="zh-CN" sz="1600" dirty="0">
              <a:solidFill>
                <a:schemeClr val="tx1"/>
              </a:solidFill>
            </a:endParaRPr>
          </a:p>
        </p:txBody>
      </p:sp>
      <p:pic>
        <p:nvPicPr>
          <p:cNvPr id="4" name="图片 3">
            <a:extLst>
              <a:ext uri="{FF2B5EF4-FFF2-40B4-BE49-F238E27FC236}">
                <a16:creationId xmlns:a16="http://schemas.microsoft.com/office/drawing/2014/main" id="{7C15E4A6-8479-40BB-8B2A-C9ABF6C92DAD}"/>
              </a:ext>
            </a:extLst>
          </p:cNvPr>
          <p:cNvPicPr>
            <a:picLocks noChangeAspect="1"/>
          </p:cNvPicPr>
          <p:nvPr/>
        </p:nvPicPr>
        <p:blipFill>
          <a:blip r:embed="rId3"/>
          <a:stretch>
            <a:fillRect/>
          </a:stretch>
        </p:blipFill>
        <p:spPr>
          <a:xfrm>
            <a:off x="4738676" y="4985792"/>
            <a:ext cx="4387116" cy="18722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a:r>
              <a:rPr lang="en-US" sz="3200" dirty="0"/>
              <a:t>Paradigms of recommender systems</a:t>
            </a:r>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5378"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5379"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5380"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5376"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5377"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785813" y="2722563"/>
            <a:ext cx="3252787" cy="920750"/>
            <a:chOff x="857224" y="2722011"/>
            <a:chExt cx="3252812" cy="921303"/>
          </a:xfrm>
        </p:grpSpPr>
        <p:pic>
          <p:nvPicPr>
            <p:cNvPr id="15374" name="Grafik 16" descr="Commarrow.png"/>
            <p:cNvPicPr>
              <a:picLocks noChangeAspect="1"/>
            </p:cNvPicPr>
            <p:nvPr/>
          </p:nvPicPr>
          <p:blipFill>
            <a:blip r:embed="rId8"/>
            <a:srcRect/>
            <a:stretch>
              <a:fillRect/>
            </a:stretch>
          </p:blipFill>
          <p:spPr bwMode="auto">
            <a:xfrm>
              <a:off x="2143108" y="3143248"/>
              <a:ext cx="1966928" cy="500066"/>
            </a:xfrm>
            <a:prstGeom prst="rect">
              <a:avLst/>
            </a:prstGeom>
            <a:noFill/>
            <a:ln w="9525">
              <a:noFill/>
              <a:miter lim="800000"/>
              <a:headEnd/>
              <a:tailEnd/>
            </a:ln>
          </p:spPr>
        </p:pic>
        <p:pic>
          <p:nvPicPr>
            <p:cNvPr id="15375" name="Grafik 15" descr="Community.png"/>
            <p:cNvPicPr>
              <a:picLocks noChangeAspect="1"/>
            </p:cNvPicPr>
            <p:nvPr/>
          </p:nvPicPr>
          <p:blipFill>
            <a:blip r:embed="rId9"/>
            <a:srcRect/>
            <a:stretch>
              <a:fillRect/>
            </a:stretch>
          </p:blipFill>
          <p:spPr bwMode="auto">
            <a:xfrm>
              <a:off x="857224" y="2722011"/>
              <a:ext cx="1428760" cy="849865"/>
            </a:xfrm>
            <a:prstGeom prst="rect">
              <a:avLst/>
            </a:prstGeom>
            <a:noFill/>
            <a:ln w="9525">
              <a:noFill/>
              <a:miter lim="800000"/>
              <a:headEnd/>
              <a:tailEnd/>
            </a:ln>
          </p:spPr>
        </p:pic>
      </p:grpSp>
      <p:grpSp>
        <p:nvGrpSpPr>
          <p:cNvPr id="5" name="Gruppieren 23"/>
          <p:cNvGrpSpPr>
            <a:grpSpLocks/>
          </p:cNvGrpSpPr>
          <p:nvPr/>
        </p:nvGrpSpPr>
        <p:grpSpPr bwMode="auto">
          <a:xfrm>
            <a:off x="714375" y="3857625"/>
            <a:ext cx="3143250" cy="739775"/>
            <a:chOff x="714348" y="3857628"/>
            <a:chExt cx="3143272" cy="739014"/>
          </a:xfrm>
        </p:grpSpPr>
        <p:pic>
          <p:nvPicPr>
            <p:cNvPr id="15372" name="Grafik 21" descr="PM.png"/>
            <p:cNvPicPr>
              <a:picLocks noChangeAspect="1"/>
            </p:cNvPicPr>
            <p:nvPr/>
          </p:nvPicPr>
          <p:blipFill>
            <a:blip r:embed="rId10"/>
            <a:srcRect/>
            <a:stretch>
              <a:fillRect/>
            </a:stretch>
          </p:blipFill>
          <p:spPr bwMode="auto">
            <a:xfrm>
              <a:off x="714348" y="3857628"/>
              <a:ext cx="1785950" cy="739014"/>
            </a:xfrm>
            <a:prstGeom prst="rect">
              <a:avLst/>
            </a:prstGeom>
            <a:noFill/>
            <a:ln w="9525">
              <a:noFill/>
              <a:miter lim="800000"/>
              <a:headEnd/>
              <a:tailEnd/>
            </a:ln>
          </p:spPr>
        </p:pic>
        <p:pic>
          <p:nvPicPr>
            <p:cNvPr id="15373" name="Grafik 22" descr="PMarrow.png"/>
            <p:cNvPicPr>
              <a:picLocks noChangeAspect="1"/>
            </p:cNvPicPr>
            <p:nvPr/>
          </p:nvPicPr>
          <p:blipFill>
            <a:blip r:embed="rId11"/>
            <a:srcRect/>
            <a:stretch>
              <a:fillRect/>
            </a:stretch>
          </p:blipFill>
          <p:spPr bwMode="auto">
            <a:xfrm>
              <a:off x="2714612" y="3929066"/>
              <a:ext cx="1143008" cy="285752"/>
            </a:xfrm>
            <a:prstGeom prst="rect">
              <a:avLst/>
            </a:prstGeom>
            <a:noFill/>
            <a:ln w="9525">
              <a:noFill/>
              <a:miter lim="800000"/>
              <a:headEnd/>
              <a:tailEnd/>
            </a:ln>
          </p:spPr>
        </p:pic>
      </p:grpSp>
      <p:grpSp>
        <p:nvGrpSpPr>
          <p:cNvPr id="6" name="Gruppieren 27"/>
          <p:cNvGrpSpPr>
            <a:grpSpLocks/>
          </p:cNvGrpSpPr>
          <p:nvPr/>
        </p:nvGrpSpPr>
        <p:grpSpPr bwMode="auto">
          <a:xfrm>
            <a:off x="750888" y="4500563"/>
            <a:ext cx="3349625" cy="1357312"/>
            <a:chOff x="751620" y="4500570"/>
            <a:chExt cx="3348404" cy="1357322"/>
          </a:xfrm>
        </p:grpSpPr>
        <p:pic>
          <p:nvPicPr>
            <p:cNvPr id="15370" name="Grafik 25" descr="KM.png"/>
            <p:cNvPicPr>
              <a:picLocks noChangeAspect="1"/>
            </p:cNvPicPr>
            <p:nvPr/>
          </p:nvPicPr>
          <p:blipFill>
            <a:blip r:embed="rId12"/>
            <a:srcRect/>
            <a:stretch>
              <a:fillRect/>
            </a:stretch>
          </p:blipFill>
          <p:spPr bwMode="auto">
            <a:xfrm>
              <a:off x="751620" y="5000636"/>
              <a:ext cx="1677240" cy="857256"/>
            </a:xfrm>
            <a:prstGeom prst="rect">
              <a:avLst/>
            </a:prstGeom>
            <a:noFill/>
            <a:ln w="9525">
              <a:noFill/>
              <a:miter lim="800000"/>
              <a:headEnd/>
              <a:tailEnd/>
            </a:ln>
          </p:spPr>
        </p:pic>
        <p:pic>
          <p:nvPicPr>
            <p:cNvPr id="15371" name="Grafik 26" descr="KMarrow.png"/>
            <p:cNvPicPr>
              <a:picLocks noChangeAspect="1"/>
            </p:cNvPicPr>
            <p:nvPr/>
          </p:nvPicPr>
          <p:blipFill>
            <a:blip r:embed="rId13"/>
            <a:srcRect/>
            <a:stretch>
              <a:fillRect/>
            </a:stretch>
          </p:blipFill>
          <p:spPr bwMode="auto">
            <a:xfrm>
              <a:off x="2428860" y="4500570"/>
              <a:ext cx="1671164" cy="1047752"/>
            </a:xfrm>
            <a:prstGeom prst="rect">
              <a:avLst/>
            </a:prstGeom>
            <a:noFill/>
            <a:ln w="9525">
              <a:noFill/>
              <a:miter lim="800000"/>
              <a:headEnd/>
              <a:tailEnd/>
            </a:ln>
          </p:spPr>
        </p:pic>
      </p:grpSp>
      <p:sp>
        <p:nvSpPr>
          <p:cNvPr id="15368" name="Rechteck 28"/>
          <p:cNvSpPr>
            <a:spLocks noChangeArrowheads="1"/>
          </p:cNvSpPr>
          <p:nvPr/>
        </p:nvSpPr>
        <p:spPr bwMode="auto">
          <a:xfrm>
            <a:off x="4429125" y="1285875"/>
            <a:ext cx="4572000" cy="1015663"/>
          </a:xfrm>
          <a:prstGeom prst="rect">
            <a:avLst/>
          </a:prstGeom>
          <a:noFill/>
          <a:ln w="9525">
            <a:noFill/>
            <a:miter lim="800000"/>
            <a:headEnd/>
            <a:tailEnd/>
          </a:ln>
        </p:spPr>
        <p:txBody>
          <a:bodyPr>
            <a:spAutoFit/>
          </a:bodyPr>
          <a:lstStyle/>
          <a:p>
            <a:r>
              <a:rPr lang="en-US" sz="2000" dirty="0">
                <a:solidFill>
                  <a:srgbClr val="003366"/>
                </a:solidFill>
                <a:latin typeface="Calibri" pitchFamily="34" charset="0"/>
              </a:rPr>
              <a:t>Hybrid: combinations of various inputs and/or composition of different mechanism</a:t>
            </a:r>
          </a:p>
        </p:txBody>
      </p:sp>
    </p:spTree>
    <p:extLst>
      <p:ext uri="{BB962C8B-B14F-4D97-AF65-F5344CB8AC3E}">
        <p14:creationId xmlns:p14="http://schemas.microsoft.com/office/powerpoint/2010/main" val="19472857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6E778-F2C5-4C61-B192-F90CA3E62D4F}"/>
              </a:ext>
            </a:extLst>
          </p:cNvPr>
          <p:cNvSpPr>
            <a:spLocks noGrp="1"/>
          </p:cNvSpPr>
          <p:nvPr>
            <p:ph type="title"/>
          </p:nvPr>
        </p:nvSpPr>
        <p:spPr/>
        <p:txBody>
          <a:bodyPr/>
          <a:lstStyle/>
          <a:p>
            <a:pPr algn="l"/>
            <a:r>
              <a:rPr lang="en-US" altLang="zh-CN" sz="3200" dirty="0">
                <a:latin typeface="Calibri" pitchFamily="34" charset="0"/>
              </a:rPr>
              <a:t>Recommender systems: basic techniques</a:t>
            </a:r>
            <a:endParaRPr lang="zh-CN" altLang="en-US" sz="3200" dirty="0"/>
          </a:p>
        </p:txBody>
      </p:sp>
      <p:graphicFrame>
        <p:nvGraphicFramePr>
          <p:cNvPr id="4" name="Group 41">
            <a:extLst>
              <a:ext uri="{FF2B5EF4-FFF2-40B4-BE49-F238E27FC236}">
                <a16:creationId xmlns:a16="http://schemas.microsoft.com/office/drawing/2014/main" id="{286375F4-A23A-4FDE-8AA0-9D4FDA862DC2}"/>
              </a:ext>
            </a:extLst>
          </p:cNvPr>
          <p:cNvGraphicFramePr>
            <a:graphicFrameLocks noGrp="1"/>
          </p:cNvGraphicFramePr>
          <p:nvPr>
            <p:ph idx="1"/>
            <p:extLst>
              <p:ext uri="{D42A27DB-BD31-4B8C-83A1-F6EECF244321}">
                <p14:modId xmlns:p14="http://schemas.microsoft.com/office/powerpoint/2010/main" val="672748556"/>
              </p:ext>
            </p:extLst>
          </p:nvPr>
        </p:nvGraphicFramePr>
        <p:xfrm>
          <a:off x="323528" y="1600200"/>
          <a:ext cx="8363272" cy="4448874"/>
        </p:xfrm>
        <a:graphic>
          <a:graphicData uri="http://schemas.openxmlformats.org/drawingml/2006/table">
            <a:tbl>
              <a:tblPr/>
              <a:tblGrid>
                <a:gridCol w="1872208">
                  <a:extLst>
                    <a:ext uri="{9D8B030D-6E8A-4147-A177-3AD203B41FA5}">
                      <a16:colId xmlns:a16="http://schemas.microsoft.com/office/drawing/2014/main" val="20000"/>
                    </a:ext>
                  </a:extLst>
                </a:gridCol>
                <a:gridCol w="3168427">
                  <a:extLst>
                    <a:ext uri="{9D8B030D-6E8A-4147-A177-3AD203B41FA5}">
                      <a16:colId xmlns:a16="http://schemas.microsoft.com/office/drawing/2014/main" val="20001"/>
                    </a:ext>
                  </a:extLst>
                </a:gridCol>
                <a:gridCol w="3322637">
                  <a:extLst>
                    <a:ext uri="{9D8B030D-6E8A-4147-A177-3AD203B41FA5}">
                      <a16:colId xmlns:a16="http://schemas.microsoft.com/office/drawing/2014/main" val="20002"/>
                    </a:ext>
                  </a:extLst>
                </a:gridCol>
              </a:tblGrid>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dirty="0">
                        <a:ln>
                          <a:noFill/>
                        </a:ln>
                        <a:solidFill>
                          <a:srgbClr val="003366"/>
                        </a:solidFill>
                        <a:effectLst/>
                        <a:latin typeface="Calibri" pitchFamily="34" charset="0"/>
                        <a:cs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Pros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rgbClr val="003366"/>
                          </a:solidFill>
                          <a:effectLst/>
                          <a:latin typeface="Calibri" pitchFamily="34" charset="0"/>
                          <a:cs typeface="Calibri" pitchFamily="34" charset="0"/>
                        </a:rPr>
                        <a:t>Cons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rgbClr val="003366"/>
                          </a:solidFill>
                          <a:effectLst/>
                          <a:latin typeface="Calibri" pitchFamily="34" charset="0"/>
                          <a:cs typeface="Calibri" pitchFamily="34" charset="0"/>
                        </a:rPr>
                        <a:t>Collaborative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No knowledge engineering effort;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1800" b="0" i="0" u="none" strike="noStrike" cap="none" normalizeH="0" baseline="0" dirty="0">
                          <a:ln>
                            <a:noFill/>
                          </a:ln>
                          <a:solidFill>
                            <a:srgbClr val="003366"/>
                          </a:solidFill>
                          <a:effectLst/>
                          <a:latin typeface="Calibri" pitchFamily="34" charset="0"/>
                          <a:cs typeface="Calibri" pitchFamily="34" charset="0"/>
                        </a:rPr>
                        <a:t>Serendipity of results</a:t>
                      </a:r>
                      <a:endParaRPr kumimoji="0" lang="en-GB" sz="1800" b="0" i="0" u="none" strike="noStrike" cap="none" normalizeH="0" baseline="0" dirty="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Requires some form of rating feedback;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Cold start for new users and new 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0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Content-based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No community required; Comparison between items possible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Content descriptions necessary; Cold start for new users, no surprises;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kern="1200" cap="none" normalizeH="0" baseline="0" dirty="0">
                          <a:ln>
                            <a:noFill/>
                          </a:ln>
                          <a:solidFill>
                            <a:srgbClr val="003366"/>
                          </a:solidFill>
                          <a:effectLst/>
                          <a:latin typeface="Calibri" pitchFamily="34" charset="0"/>
                          <a:ea typeface="+mn-ea"/>
                          <a:cs typeface="Calibri" pitchFamily="34" charset="0"/>
                        </a:rPr>
                        <a:t>Data should be in structured format</a:t>
                      </a:r>
                      <a:endParaRPr kumimoji="0" lang="en-GB" sz="1800" b="0" i="0" u="none" strike="noStrike" kern="1200" cap="none" normalizeH="0" baseline="0" dirty="0">
                        <a:ln>
                          <a:noFill/>
                        </a:ln>
                        <a:solidFill>
                          <a:srgbClr val="003366"/>
                        </a:solidFill>
                        <a:effectLst/>
                        <a:latin typeface="Calibri" pitchFamily="34" charset="0"/>
                        <a:ea typeface="+mn-ea"/>
                        <a:cs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Knowledge-based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Deterministic recommendations;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no cold-start;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can resemble sales dialogue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Knowledge engineering effort to bootstrap;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rgbClr val="003366"/>
                          </a:solidFill>
                          <a:effectLst/>
                          <a:latin typeface="Calibri" pitchFamily="34" charset="0"/>
                          <a:cs typeface="Calibri" pitchFamily="34" charset="0"/>
                        </a:rPr>
                        <a:t>does not react to short-term trends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文本框 4">
            <a:extLst>
              <a:ext uri="{FF2B5EF4-FFF2-40B4-BE49-F238E27FC236}">
                <a16:creationId xmlns:a16="http://schemas.microsoft.com/office/drawing/2014/main" id="{A640980D-5456-4758-A8F5-757A9BFD4A6E}"/>
              </a:ext>
            </a:extLst>
          </p:cNvPr>
          <p:cNvSpPr txBox="1"/>
          <p:nvPr/>
        </p:nvSpPr>
        <p:spPr>
          <a:xfrm>
            <a:off x="1115616" y="5978682"/>
            <a:ext cx="6984776" cy="584775"/>
          </a:xfrm>
          <a:prstGeom prst="rect">
            <a:avLst/>
          </a:prstGeom>
          <a:noFill/>
        </p:spPr>
        <p:txBody>
          <a:bodyPr wrap="square" rtlCol="0">
            <a:spAutoFit/>
          </a:bodyPr>
          <a:lstStyle/>
          <a:p>
            <a:r>
              <a:rPr lang="en-US" altLang="zh-CN" sz="3200" dirty="0">
                <a:solidFill>
                  <a:srgbClr val="C00000"/>
                </a:solidFill>
              </a:rPr>
              <a:t>How do they work? (Collaborative)</a:t>
            </a:r>
            <a:endParaRPr lang="zh-CN" altLang="en-US" sz="3200" dirty="0">
              <a:solidFill>
                <a:srgbClr val="C00000"/>
              </a:solidFill>
            </a:endParaRPr>
          </a:p>
        </p:txBody>
      </p:sp>
    </p:spTree>
    <p:extLst>
      <p:ext uri="{BB962C8B-B14F-4D97-AF65-F5344CB8AC3E}">
        <p14:creationId xmlns:p14="http://schemas.microsoft.com/office/powerpoint/2010/main" val="52583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285852" y="2643182"/>
            <a:ext cx="6643734"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a:ln>
                  <a:prstDash val="solid"/>
                </a:ln>
                <a:solidFill>
                  <a:srgbClr val="002060"/>
                </a:solidFill>
                <a:latin typeface="Calibri" pitchFamily="34" charset="0"/>
              </a:rPr>
              <a:t>Collaborative Filtering</a:t>
            </a:r>
          </a:p>
        </p:txBody>
      </p:sp>
    </p:spTree>
    <p:extLst>
      <p:ext uri="{BB962C8B-B14F-4D97-AF65-F5344CB8AC3E}">
        <p14:creationId xmlns:p14="http://schemas.microsoft.com/office/powerpoint/2010/main" val="42772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sz="3200" dirty="0"/>
              <a:t>Collaborative Filtering (CF)</a:t>
            </a:r>
          </a:p>
        </p:txBody>
      </p:sp>
      <p:sp>
        <p:nvSpPr>
          <p:cNvPr id="3" name="Inhaltsplatzhalter 2"/>
          <p:cNvSpPr>
            <a:spLocks noGrp="1"/>
          </p:cNvSpPr>
          <p:nvPr>
            <p:ph idx="1"/>
          </p:nvPr>
        </p:nvSpPr>
        <p:spPr>
          <a:xfrm>
            <a:off x="107504" y="1268760"/>
            <a:ext cx="8928992" cy="4343400"/>
          </a:xfrm>
        </p:spPr>
        <p:txBody>
          <a:bodyPr/>
          <a:lstStyle/>
          <a:p>
            <a:r>
              <a:rPr lang="en-US" sz="2400" dirty="0"/>
              <a:t>The most prominent approach to generate recommendations</a:t>
            </a:r>
          </a:p>
          <a:p>
            <a:pPr lvl="1"/>
            <a:r>
              <a:rPr lang="en-US" dirty="0"/>
              <a:t>use the "wisdom of the crowd" to recommend items</a:t>
            </a:r>
          </a:p>
          <a:p>
            <a:r>
              <a:rPr lang="en-US" sz="2400" dirty="0"/>
              <a:t>Basic assumption and idea</a:t>
            </a:r>
          </a:p>
          <a:p>
            <a:pPr lvl="1"/>
            <a:r>
              <a:rPr lang="en-US" dirty="0"/>
              <a:t>Users give ratings to catalog items (implicitly or explicitly)</a:t>
            </a:r>
          </a:p>
          <a:p>
            <a:pPr lvl="1"/>
            <a:r>
              <a:rPr lang="en-US" altLang="zh-CN" dirty="0"/>
              <a:t>Users with similar interests have common preferences.</a:t>
            </a:r>
            <a:endParaRPr lang="en-US" altLang="zh-CN" dirty="0">
              <a:solidFill>
                <a:schemeClr val="tx1"/>
              </a:solidFill>
            </a:endParaRPr>
          </a:p>
          <a:p>
            <a:pPr marL="400050"/>
            <a:r>
              <a:rPr lang="en-US" altLang="zh-CN" sz="2400" dirty="0"/>
              <a:t>Main Approaches :</a:t>
            </a:r>
          </a:p>
          <a:p>
            <a:pPr marL="57150" indent="0">
              <a:buNone/>
            </a:pPr>
            <a:br>
              <a:rPr lang="en-US" altLang="zh-CN" dirty="0"/>
            </a:br>
            <a:endParaRPr lang="en-US" dirty="0"/>
          </a:p>
        </p:txBody>
      </p:sp>
      <p:pic>
        <p:nvPicPr>
          <p:cNvPr id="4" name="Picture 5" descr="C:\Users\Fatih\AppData\Local\Microsoft\Windows\Temporary Internet Files\Content.IE5\8I83PG5D\MC9002403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55341"/>
            <a:ext cx="1512168" cy="11085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a:extLst>
              <a:ext uri="{FF2B5EF4-FFF2-40B4-BE49-F238E27FC236}">
                <a16:creationId xmlns:a16="http://schemas.microsoft.com/office/drawing/2014/main" id="{8E0C2656-DCCA-43B0-8E10-2E7E288ECB9A}"/>
              </a:ext>
            </a:extLst>
          </p:cNvPr>
          <p:cNvGraphicFramePr>
            <a:graphicFrameLocks noGrp="1"/>
          </p:cNvGraphicFramePr>
          <p:nvPr>
            <p:extLst>
              <p:ext uri="{D42A27DB-BD31-4B8C-83A1-F6EECF244321}">
                <p14:modId xmlns:p14="http://schemas.microsoft.com/office/powerpoint/2010/main" val="64226610"/>
              </p:ext>
            </p:extLst>
          </p:nvPr>
        </p:nvGraphicFramePr>
        <p:xfrm>
          <a:off x="1115616" y="3861048"/>
          <a:ext cx="7056784" cy="2931160"/>
        </p:xfrm>
        <a:graphic>
          <a:graphicData uri="http://schemas.openxmlformats.org/drawingml/2006/table">
            <a:tbl>
              <a:tblPr>
                <a:tableStyleId>{5C22544A-7EE6-4342-B048-85BDC9FD1C3A}</a:tableStyleId>
              </a:tblPr>
              <a:tblGrid>
                <a:gridCol w="7056784">
                  <a:extLst>
                    <a:ext uri="{9D8B030D-6E8A-4147-A177-3AD203B41FA5}">
                      <a16:colId xmlns:a16="http://schemas.microsoft.com/office/drawing/2014/main" val="378682441"/>
                    </a:ext>
                  </a:extLst>
                </a:gridCol>
              </a:tblGrid>
              <a:tr h="185420">
                <a:tc>
                  <a:txBody>
                    <a:bodyPr/>
                    <a:lstStyle/>
                    <a:p>
                      <a:pPr algn="ctr"/>
                      <a:r>
                        <a:rPr lang="en-US" altLang="zh-CN" b="1" dirty="0"/>
                        <a:t>Memory-based CF</a:t>
                      </a:r>
                      <a:endParaRPr lang="zh-CN" altLang="en-US" b="1" dirty="0"/>
                    </a:p>
                  </a:txBody>
                  <a:tcPr/>
                </a:tc>
                <a:extLst>
                  <a:ext uri="{0D108BD9-81ED-4DB2-BD59-A6C34878D82A}">
                    <a16:rowId xmlns:a16="http://schemas.microsoft.com/office/drawing/2014/main" val="363654034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User-based CF</a:t>
                      </a:r>
                      <a:endParaRPr lang="zh-CN" altLang="en-US" dirty="0"/>
                    </a:p>
                  </a:txBody>
                  <a:tcPr/>
                </a:tc>
                <a:extLst>
                  <a:ext uri="{0D108BD9-81ED-4DB2-BD59-A6C34878D82A}">
                    <a16:rowId xmlns:a16="http://schemas.microsoft.com/office/drawing/2014/main" val="4093756132"/>
                  </a:ext>
                </a:extLst>
              </a:tr>
              <a:tr h="370840">
                <a:tc>
                  <a:txBody>
                    <a:bodyPr/>
                    <a:lstStyle/>
                    <a:p>
                      <a:pPr algn="ctr"/>
                      <a:r>
                        <a:rPr lang="en-US" altLang="zh-CN" b="1" dirty="0"/>
                        <a:t>Model-based CF</a:t>
                      </a:r>
                      <a:endParaRPr lang="zh-CN" altLang="en-US" b="1" dirty="0"/>
                    </a:p>
                  </a:txBody>
                  <a:tcPr/>
                </a:tc>
                <a:extLst>
                  <a:ext uri="{0D108BD9-81ED-4DB2-BD59-A6C34878D82A}">
                    <a16:rowId xmlns:a16="http://schemas.microsoft.com/office/drawing/2014/main" val="2160614149"/>
                  </a:ext>
                </a:extLst>
              </a:tr>
              <a:tr h="320040">
                <a:tc>
                  <a:txBody>
                    <a:bodyPr/>
                    <a:lstStyle/>
                    <a:p>
                      <a:pPr marL="0" algn="ctr" defTabSz="914400" rtl="0" eaLnBrk="1" latinLnBrk="0" hangingPunct="1"/>
                      <a:r>
                        <a:rPr lang="en-US" altLang="zh-CN" sz="1800" kern="1200" dirty="0">
                          <a:solidFill>
                            <a:schemeClr val="dk1"/>
                          </a:solidFill>
                          <a:latin typeface="+mn-lt"/>
                          <a:ea typeface="+mn-ea"/>
                          <a:cs typeface="+mn-cs"/>
                        </a:rPr>
                        <a:t>Item-based CF</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279282378"/>
                  </a:ext>
                </a:extLst>
              </a:tr>
              <a:tr h="1423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Graph-based methods</a:t>
                      </a:r>
                    </a:p>
                  </a:txBody>
                  <a:tcPr/>
                </a:tc>
                <a:extLst>
                  <a:ext uri="{0D108BD9-81ED-4DB2-BD59-A6C34878D82A}">
                    <a16:rowId xmlns:a16="http://schemas.microsoft.com/office/drawing/2014/main" val="1557552490"/>
                  </a:ext>
                </a:extLst>
              </a:tr>
              <a:tr h="121920">
                <a:tc>
                  <a:txBody>
                    <a:bodyPr/>
                    <a:lstStyle/>
                    <a:p>
                      <a:pPr algn="ctr"/>
                      <a:r>
                        <a:rPr lang="en-US" altLang="zh-CN" b="1" dirty="0">
                          <a:solidFill>
                            <a:srgbClr val="C00000"/>
                          </a:solidFill>
                        </a:rPr>
                        <a:t>Matrix factorization </a:t>
                      </a:r>
                      <a:endParaRPr lang="zh-CN" altLang="en-US" b="1" i="0" dirty="0">
                        <a:solidFill>
                          <a:srgbClr val="C00000"/>
                        </a:solidFill>
                      </a:endParaRPr>
                    </a:p>
                  </a:txBody>
                  <a:tcPr/>
                </a:tc>
                <a:extLst>
                  <a:ext uri="{0D108BD9-81ED-4DB2-BD59-A6C34878D82A}">
                    <a16:rowId xmlns:a16="http://schemas.microsoft.com/office/drawing/2014/main" val="2431559264"/>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Association rule mining</a:t>
                      </a:r>
                    </a:p>
                  </a:txBody>
                  <a:tcPr/>
                </a:tc>
                <a:extLst>
                  <a:ext uri="{0D108BD9-81ED-4DB2-BD59-A6C34878D82A}">
                    <a16:rowId xmlns:a16="http://schemas.microsoft.com/office/drawing/2014/main" val="1289697969"/>
                  </a:ext>
                </a:extLst>
              </a:tr>
              <a:tr h="121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Probabilistic models</a:t>
                      </a:r>
                    </a:p>
                  </a:txBody>
                  <a:tcPr/>
                </a:tc>
                <a:extLst>
                  <a:ext uri="{0D108BD9-81ED-4DB2-BD59-A6C34878D82A}">
                    <a16:rowId xmlns:a16="http://schemas.microsoft.com/office/drawing/2014/main" val="283820999"/>
                  </a:ext>
                </a:extLst>
              </a:tr>
            </a:tbl>
          </a:graphicData>
        </a:graphic>
      </p:graphicFrame>
    </p:spTree>
    <p:extLst>
      <p:ext uri="{BB962C8B-B14F-4D97-AF65-F5344CB8AC3E}">
        <p14:creationId xmlns:p14="http://schemas.microsoft.com/office/powerpoint/2010/main" val="119641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a:cs typeface="Calibri" pitchFamily="34" charset="0"/>
              </a:rPr>
              <a:t>Matrix factorization</a:t>
            </a:r>
          </a:p>
        </p:txBody>
      </p:sp>
      <p:graphicFrame>
        <p:nvGraphicFramePr>
          <p:cNvPr id="4" name="Inhaltsplatzhalter 3"/>
          <p:cNvGraphicFramePr>
            <a:graphicFrameLocks/>
          </p:cNvGraphicFramePr>
          <p:nvPr>
            <p:extLst/>
          </p:nvPr>
        </p:nvGraphicFramePr>
        <p:xfrm>
          <a:off x="4139952" y="2685092"/>
          <a:ext cx="4824540" cy="1391980"/>
        </p:xfrm>
        <a:graphic>
          <a:graphicData uri="http://schemas.openxmlformats.org/drawingml/2006/table">
            <a:tbl>
              <a:tblPr firstRow="1" bandRow="1">
                <a:tableStyleId>{5C22544A-7EE6-4342-B048-85BDC9FD1C3A}</a:tableStyleId>
              </a:tblPr>
              <a:tblGrid>
                <a:gridCol w="804090">
                  <a:extLst>
                    <a:ext uri="{9D8B030D-6E8A-4147-A177-3AD203B41FA5}">
                      <a16:colId xmlns:a16="http://schemas.microsoft.com/office/drawing/2014/main" val="20000"/>
                    </a:ext>
                  </a:extLst>
                </a:gridCol>
                <a:gridCol w="804090">
                  <a:extLst>
                    <a:ext uri="{9D8B030D-6E8A-4147-A177-3AD203B41FA5}">
                      <a16:colId xmlns:a16="http://schemas.microsoft.com/office/drawing/2014/main" val="20001"/>
                    </a:ext>
                  </a:extLst>
                </a:gridCol>
                <a:gridCol w="804090">
                  <a:extLst>
                    <a:ext uri="{9D8B030D-6E8A-4147-A177-3AD203B41FA5}">
                      <a16:colId xmlns:a16="http://schemas.microsoft.com/office/drawing/2014/main" val="20002"/>
                    </a:ext>
                  </a:extLst>
                </a:gridCol>
                <a:gridCol w="804090">
                  <a:extLst>
                    <a:ext uri="{9D8B030D-6E8A-4147-A177-3AD203B41FA5}">
                      <a16:colId xmlns:a16="http://schemas.microsoft.com/office/drawing/2014/main" val="20003"/>
                    </a:ext>
                  </a:extLst>
                </a:gridCol>
                <a:gridCol w="804090">
                  <a:extLst>
                    <a:ext uri="{9D8B030D-6E8A-4147-A177-3AD203B41FA5}">
                      <a16:colId xmlns:a16="http://schemas.microsoft.com/office/drawing/2014/main" val="20004"/>
                    </a:ext>
                  </a:extLst>
                </a:gridCol>
                <a:gridCol w="804090">
                  <a:extLst>
                    <a:ext uri="{9D8B030D-6E8A-4147-A177-3AD203B41FA5}">
                      <a16:colId xmlns:a16="http://schemas.microsoft.com/office/drawing/2014/main" val="20005"/>
                    </a:ext>
                  </a:extLst>
                </a:gridCol>
              </a:tblGrid>
              <a:tr h="3461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sz="2000" dirty="0">
                          <a:solidFill>
                            <a:schemeClr val="tx1"/>
                          </a:solidFill>
                          <a:latin typeface="Calibri" pitchFamily="34" charset="0"/>
                          <a:cs typeface="Calibri" pitchFamily="34" charset="0"/>
                        </a:rPr>
                        <a:t>V</a:t>
                      </a:r>
                      <a:r>
                        <a:rPr lang="de-AT" sz="2000" baseline="-25000" dirty="0">
                          <a:solidFill>
                            <a:schemeClr val="tx1"/>
                          </a:solidFill>
                          <a:latin typeface="Calibri" pitchFamily="34" charset="0"/>
                          <a:cs typeface="Calibri" pitchFamily="34" charset="0"/>
                        </a:rPr>
                        <a:t>k</a:t>
                      </a:r>
                      <a:r>
                        <a:rPr lang="de-AT" sz="2000" baseline="30000" dirty="0">
                          <a:solidFill>
                            <a:schemeClr val="tx1"/>
                          </a:solidFill>
                          <a:latin typeface="Calibri" pitchFamily="34" charset="0"/>
                          <a:cs typeface="Calibri" pitchFamily="34" charset="0"/>
                        </a:rPr>
                        <a:t>T</a:t>
                      </a:r>
                      <a:endParaRPr lang="de-DE" sz="2000" baseline="30000" dirty="0">
                        <a:solidFill>
                          <a:schemeClr val="tx1"/>
                        </a:solidFill>
                        <a:latin typeface="Calibri" pitchFamily="34" charset="0"/>
                        <a:cs typeface="Calibri" pitchFamily="34" charset="0"/>
                      </a:endParaRPr>
                    </a:p>
                  </a:txBody>
                  <a:tcPr anchor="ctr"/>
                </a:tc>
                <a:tc>
                  <a:txBody>
                    <a:bodyPr/>
                    <a:lstStyle/>
                    <a:p>
                      <a:endParaRPr lang="de-DE">
                        <a:latin typeface="Calibri" pitchFamily="34" charset="0"/>
                        <a:cs typeface="Calibri" pitchFamily="34" charset="0"/>
                      </a:endParaRPr>
                    </a:p>
                  </a:txBody>
                  <a:tcPr/>
                </a:tc>
                <a:tc>
                  <a:txBody>
                    <a:bodyPr/>
                    <a:lstStyle/>
                    <a:p>
                      <a:endParaRPr lang="de-DE" dirty="0">
                        <a:latin typeface="Calibri" pitchFamily="34" charset="0"/>
                        <a:cs typeface="Calibri" pitchFamily="34" charset="0"/>
                      </a:endParaRPr>
                    </a:p>
                  </a:txBody>
                  <a:tcPr/>
                </a:tc>
                <a:tc>
                  <a:txBody>
                    <a:bodyPr/>
                    <a:lstStyle/>
                    <a:p>
                      <a:endParaRPr lang="de-DE">
                        <a:latin typeface="Calibri" pitchFamily="34" charset="0"/>
                        <a:cs typeface="Calibri" pitchFamily="34" charset="0"/>
                      </a:endParaRPr>
                    </a:p>
                  </a:txBody>
                  <a:tcPr/>
                </a:tc>
                <a:tc>
                  <a:txBody>
                    <a:bodyPr/>
                    <a:lstStyle/>
                    <a:p>
                      <a:endParaRPr lang="de-DE">
                        <a:latin typeface="Calibri" pitchFamily="34" charset="0"/>
                        <a:cs typeface="Calibri" pitchFamily="34" charset="0"/>
                      </a:endParaRPr>
                    </a:p>
                  </a:txBody>
                  <a:tcPr/>
                </a:tc>
                <a:tc>
                  <a:txBody>
                    <a:bodyPr/>
                    <a:lstStyle/>
                    <a:p>
                      <a:endParaRPr lang="de-DE">
                        <a:latin typeface="Calibri" pitchFamily="34" charset="0"/>
                        <a:cs typeface="Calibri" pitchFamily="34" charset="0"/>
                      </a:endParaRPr>
                    </a:p>
                  </a:txBody>
                  <a:tcPr/>
                </a:tc>
                <a:extLst>
                  <a:ext uri="{0D108BD9-81ED-4DB2-BD59-A6C34878D82A}">
                    <a16:rowId xmlns:a16="http://schemas.microsoft.com/office/drawing/2014/main" val="10000"/>
                  </a:ext>
                </a:extLst>
              </a:tr>
              <a:tr h="497870">
                <a:tc>
                  <a:txBody>
                    <a:bodyPr/>
                    <a:lstStyle/>
                    <a:p>
                      <a:r>
                        <a:rPr lang="de-AT" sz="2000" b="1" dirty="0">
                          <a:latin typeface="Calibri" pitchFamily="34" charset="0"/>
                          <a:cs typeface="Calibri" pitchFamily="34" charset="0"/>
                        </a:rPr>
                        <a:t>Dim1</a:t>
                      </a:r>
                      <a:endParaRPr lang="de-DE" sz="2000" b="1"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-0.44</a:t>
                      </a:r>
                    </a:p>
                  </a:txBody>
                  <a:tcPr anchor="ctr"/>
                </a:tc>
                <a:tc>
                  <a:txBody>
                    <a:bodyPr/>
                    <a:lstStyle/>
                    <a:p>
                      <a:pPr algn="ctr"/>
                      <a:r>
                        <a:rPr lang="de-DE" sz="2000" dirty="0">
                          <a:latin typeface="Calibri" pitchFamily="34" charset="0"/>
                          <a:cs typeface="Calibri" pitchFamily="34" charset="0"/>
                        </a:rPr>
                        <a:t>-0.57</a:t>
                      </a:r>
                    </a:p>
                  </a:txBody>
                  <a:tcPr anchor="ctr"/>
                </a:tc>
                <a:tc>
                  <a:txBody>
                    <a:bodyPr/>
                    <a:lstStyle/>
                    <a:p>
                      <a:pPr algn="ctr"/>
                      <a:r>
                        <a:rPr lang="de-DE" sz="2000" dirty="0">
                          <a:latin typeface="Calibri" pitchFamily="34" charset="0"/>
                          <a:cs typeface="Calibri" pitchFamily="34" charset="0"/>
                        </a:rPr>
                        <a:t>0.06</a:t>
                      </a:r>
                    </a:p>
                  </a:txBody>
                  <a:tcPr anchor="ctr"/>
                </a:tc>
                <a:tc>
                  <a:txBody>
                    <a:bodyPr/>
                    <a:lstStyle/>
                    <a:p>
                      <a:pPr algn="ctr"/>
                      <a:r>
                        <a:rPr lang="de-DE" sz="2000" dirty="0">
                          <a:latin typeface="Calibri" pitchFamily="34" charset="0"/>
                          <a:cs typeface="Calibri" pitchFamily="34" charset="0"/>
                        </a:rPr>
                        <a:t>0.38</a:t>
                      </a:r>
                      <a:endParaRPr lang="de-DE" sz="2000" b="1" i="0" baseline="0" dirty="0">
                        <a:solidFill>
                          <a:srgbClr val="C00000"/>
                        </a:solidFill>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0.57</a:t>
                      </a:r>
                    </a:p>
                  </a:txBody>
                  <a:tcPr anchor="ctr"/>
                </a:tc>
                <a:extLst>
                  <a:ext uri="{0D108BD9-81ED-4DB2-BD59-A6C34878D82A}">
                    <a16:rowId xmlns:a16="http://schemas.microsoft.com/office/drawing/2014/main" val="10001"/>
                  </a:ext>
                </a:extLst>
              </a:tr>
              <a:tr h="497870">
                <a:tc>
                  <a:txBody>
                    <a:bodyPr/>
                    <a:lstStyle/>
                    <a:p>
                      <a:r>
                        <a:rPr lang="de-AT" sz="2000" b="1" dirty="0">
                          <a:latin typeface="Calibri" pitchFamily="34" charset="0"/>
                          <a:cs typeface="Calibri" pitchFamily="34" charset="0"/>
                        </a:rPr>
                        <a:t>Dim2</a:t>
                      </a:r>
                      <a:endParaRPr lang="de-DE" sz="2000" b="1"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0.58</a:t>
                      </a:r>
                    </a:p>
                  </a:txBody>
                  <a:tcPr anchor="ctr"/>
                </a:tc>
                <a:tc>
                  <a:txBody>
                    <a:bodyPr/>
                    <a:lstStyle/>
                    <a:p>
                      <a:pPr algn="ctr"/>
                      <a:r>
                        <a:rPr lang="de-DE" sz="2000" dirty="0">
                          <a:latin typeface="Calibri" pitchFamily="34" charset="0"/>
                          <a:cs typeface="Calibri" pitchFamily="34" charset="0"/>
                        </a:rPr>
                        <a:t>-0.66</a:t>
                      </a:r>
                    </a:p>
                  </a:txBody>
                  <a:tcPr anchor="ctr"/>
                </a:tc>
                <a:tc>
                  <a:txBody>
                    <a:bodyPr/>
                    <a:lstStyle/>
                    <a:p>
                      <a:pPr algn="ctr"/>
                      <a:r>
                        <a:rPr lang="de-DE" sz="2000" dirty="0">
                          <a:latin typeface="Calibri" pitchFamily="34" charset="0"/>
                          <a:cs typeface="Calibri" pitchFamily="34" charset="0"/>
                        </a:rPr>
                        <a:t>0.26</a:t>
                      </a:r>
                    </a:p>
                  </a:txBody>
                  <a:tcPr anchor="ctr"/>
                </a:tc>
                <a:tc>
                  <a:txBody>
                    <a:bodyPr/>
                    <a:lstStyle/>
                    <a:p>
                      <a:pPr algn="ctr"/>
                      <a:r>
                        <a:rPr lang="de-DE" sz="2000" dirty="0">
                          <a:latin typeface="Calibri" pitchFamily="34" charset="0"/>
                          <a:cs typeface="Calibri" pitchFamily="34" charset="0"/>
                        </a:rPr>
                        <a:t>0.18</a:t>
                      </a:r>
                    </a:p>
                  </a:txBody>
                  <a:tcPr anchor="ctr"/>
                </a:tc>
                <a:tc>
                  <a:txBody>
                    <a:bodyPr/>
                    <a:lstStyle/>
                    <a:p>
                      <a:pPr algn="ctr"/>
                      <a:r>
                        <a:rPr lang="de-DE" sz="2000" dirty="0">
                          <a:latin typeface="Calibri" pitchFamily="34" charset="0"/>
                          <a:cs typeface="Calibri" pitchFamily="34" charset="0"/>
                        </a:rPr>
                        <a:t>-0.36</a:t>
                      </a:r>
                    </a:p>
                  </a:txBody>
                  <a:tcPr anchor="ctr"/>
                </a:tc>
                <a:extLst>
                  <a:ext uri="{0D108BD9-81ED-4DB2-BD59-A6C34878D82A}">
                    <a16:rowId xmlns:a16="http://schemas.microsoft.com/office/drawing/2014/main" val="10002"/>
                  </a:ext>
                </a:extLst>
              </a:tr>
            </a:tbl>
          </a:graphicData>
        </a:graphic>
      </p:graphicFrame>
      <p:pic>
        <p:nvPicPr>
          <p:cNvPr id="5" name="Picture 2"/>
          <p:cNvPicPr>
            <a:picLocks noChangeAspect="1" noChangeArrowheads="1"/>
          </p:cNvPicPr>
          <p:nvPr/>
        </p:nvPicPr>
        <p:blipFill>
          <a:blip r:embed="rId4" cstate="print"/>
          <a:srcRect/>
          <a:stretch>
            <a:fillRect/>
          </a:stretch>
        </p:blipFill>
        <p:spPr bwMode="auto">
          <a:xfrm>
            <a:off x="5150727" y="2253043"/>
            <a:ext cx="501395" cy="723680"/>
          </a:xfrm>
          <a:prstGeom prst="rect">
            <a:avLst/>
          </a:prstGeom>
          <a:noFill/>
          <a:ln w="9525">
            <a:noFill/>
            <a:miter lim="800000"/>
            <a:headEnd/>
            <a:tailEnd/>
          </a:ln>
          <a:effectLst/>
        </p:spPr>
      </p:pic>
      <p:pic>
        <p:nvPicPr>
          <p:cNvPr id="6" name="Picture 3"/>
          <p:cNvPicPr>
            <a:picLocks noChangeAspect="1" noChangeArrowheads="1"/>
          </p:cNvPicPr>
          <p:nvPr/>
        </p:nvPicPr>
        <p:blipFill>
          <a:blip r:embed="rId5" cstate="print"/>
          <a:srcRect/>
          <a:stretch>
            <a:fillRect/>
          </a:stretch>
        </p:blipFill>
        <p:spPr bwMode="auto">
          <a:xfrm>
            <a:off x="5928660" y="2253043"/>
            <a:ext cx="515550" cy="737609"/>
          </a:xfrm>
          <a:prstGeom prst="rect">
            <a:avLst/>
          </a:prstGeom>
          <a:noFill/>
          <a:ln w="9525">
            <a:noFill/>
            <a:miter lim="800000"/>
            <a:headEnd/>
            <a:tailEnd/>
          </a:ln>
          <a:effectLst/>
        </p:spPr>
      </p:pic>
      <p:pic>
        <p:nvPicPr>
          <p:cNvPr id="7" name="Picture 4"/>
          <p:cNvPicPr>
            <a:picLocks noChangeAspect="1" noChangeArrowheads="1"/>
          </p:cNvPicPr>
          <p:nvPr/>
        </p:nvPicPr>
        <p:blipFill>
          <a:blip r:embed="rId6" cstate="print"/>
          <a:srcRect/>
          <a:stretch>
            <a:fillRect/>
          </a:stretch>
        </p:blipFill>
        <p:spPr bwMode="auto">
          <a:xfrm>
            <a:off x="6702237" y="2253043"/>
            <a:ext cx="534061" cy="737609"/>
          </a:xfrm>
          <a:prstGeom prst="rect">
            <a:avLst/>
          </a:prstGeom>
          <a:noFill/>
          <a:ln w="9525">
            <a:noFill/>
            <a:miter lim="800000"/>
            <a:headEnd/>
            <a:tailEnd/>
          </a:ln>
          <a:effectLst/>
        </p:spPr>
      </p:pic>
      <p:pic>
        <p:nvPicPr>
          <p:cNvPr id="8" name="Picture 5"/>
          <p:cNvPicPr>
            <a:picLocks noChangeAspect="1" noChangeArrowheads="1"/>
          </p:cNvPicPr>
          <p:nvPr/>
        </p:nvPicPr>
        <p:blipFill>
          <a:blip r:embed="rId7" cstate="print"/>
          <a:srcRect/>
          <a:stretch>
            <a:fillRect/>
          </a:stretch>
        </p:blipFill>
        <p:spPr bwMode="auto">
          <a:xfrm>
            <a:off x="7324401" y="2469067"/>
            <a:ext cx="775993" cy="540913"/>
          </a:xfrm>
          <a:prstGeom prst="rect">
            <a:avLst/>
          </a:prstGeom>
          <a:noFill/>
          <a:ln w="9525">
            <a:noFill/>
            <a:miter lim="800000"/>
            <a:headEnd/>
            <a:tailEnd/>
          </a:ln>
          <a:effectLst/>
        </p:spPr>
      </p:pic>
      <p:pic>
        <p:nvPicPr>
          <p:cNvPr id="9" name="Picture 6"/>
          <p:cNvPicPr>
            <a:picLocks noChangeAspect="1" noChangeArrowheads="1"/>
          </p:cNvPicPr>
          <p:nvPr/>
        </p:nvPicPr>
        <p:blipFill>
          <a:blip r:embed="rId8" cstate="print"/>
          <a:srcRect/>
          <a:stretch>
            <a:fillRect/>
          </a:stretch>
        </p:blipFill>
        <p:spPr bwMode="auto">
          <a:xfrm>
            <a:off x="8309033" y="2253043"/>
            <a:ext cx="511441" cy="721753"/>
          </a:xfrm>
          <a:prstGeom prst="rect">
            <a:avLst/>
          </a:prstGeom>
          <a:noFill/>
          <a:ln w="9525">
            <a:noFill/>
            <a:miter lim="800000"/>
            <a:headEnd/>
            <a:tailEnd/>
          </a:ln>
          <a:effectLst/>
        </p:spPr>
      </p:pic>
      <p:graphicFrame>
        <p:nvGraphicFramePr>
          <p:cNvPr id="10" name="Inhaltsplatzhalter 3"/>
          <p:cNvGraphicFramePr>
            <a:graphicFrameLocks/>
          </p:cNvGraphicFramePr>
          <p:nvPr>
            <p:extLst/>
          </p:nvPr>
        </p:nvGraphicFramePr>
        <p:xfrm>
          <a:off x="395536" y="2610460"/>
          <a:ext cx="2448272" cy="2402716"/>
        </p:xfrm>
        <a:graphic>
          <a:graphicData uri="http://schemas.openxmlformats.org/drawingml/2006/table">
            <a:tbl>
              <a:tblPr firstRow="1" bandRow="1">
                <a:tableStyleId>{5C22544A-7EE6-4342-B048-85BDC9FD1C3A}</a:tableStyleId>
              </a:tblPr>
              <a:tblGrid>
                <a:gridCol w="804090">
                  <a:extLst>
                    <a:ext uri="{9D8B030D-6E8A-4147-A177-3AD203B41FA5}">
                      <a16:colId xmlns:a16="http://schemas.microsoft.com/office/drawing/2014/main" val="20000"/>
                    </a:ext>
                  </a:extLst>
                </a:gridCol>
                <a:gridCol w="852094">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tblGrid>
              <a:tr h="369789">
                <a:tc>
                  <a:txBody>
                    <a:bodyPr/>
                    <a:lstStyle/>
                    <a:p>
                      <a:pPr algn="ctr"/>
                      <a:r>
                        <a:rPr lang="de-AT" sz="2000" dirty="0">
                          <a:solidFill>
                            <a:schemeClr val="tx1"/>
                          </a:solidFill>
                          <a:latin typeface="Calibri" pitchFamily="34" charset="0"/>
                          <a:cs typeface="Calibri" pitchFamily="34" charset="0"/>
                        </a:rPr>
                        <a:t>U</a:t>
                      </a:r>
                      <a:r>
                        <a:rPr lang="de-AT" sz="2000" baseline="-25000" dirty="0">
                          <a:solidFill>
                            <a:schemeClr val="tx1"/>
                          </a:solidFill>
                          <a:latin typeface="Calibri" pitchFamily="34" charset="0"/>
                          <a:cs typeface="Calibri" pitchFamily="34" charset="0"/>
                        </a:rPr>
                        <a:t>k</a:t>
                      </a:r>
                      <a:endParaRPr lang="de-DE" sz="2000" baseline="-25000" dirty="0">
                        <a:solidFill>
                          <a:schemeClr val="tx1"/>
                        </a:solidFill>
                        <a:latin typeface="Calibri" pitchFamily="34" charset="0"/>
                        <a:cs typeface="Calibri" pitchFamily="34" charset="0"/>
                      </a:endParaRPr>
                    </a:p>
                  </a:txBody>
                  <a:tcPr anchor="ctr"/>
                </a:tc>
                <a:tc>
                  <a:txBody>
                    <a:bodyPr/>
                    <a:lstStyle/>
                    <a:p>
                      <a:r>
                        <a:rPr lang="de-AT" sz="2000" baseline="0" dirty="0">
                          <a:solidFill>
                            <a:schemeClr val="tx1"/>
                          </a:solidFill>
                          <a:latin typeface="Calibri" pitchFamily="34" charset="0"/>
                          <a:cs typeface="Calibri" pitchFamily="34" charset="0"/>
                        </a:rPr>
                        <a:t>Dim1</a:t>
                      </a:r>
                      <a:endParaRPr lang="de-DE" sz="2000" baseline="0" dirty="0">
                        <a:solidFill>
                          <a:schemeClr val="tx1"/>
                        </a:solidFill>
                        <a:latin typeface="Calibri" pitchFamily="34" charset="0"/>
                        <a:cs typeface="Calibri" pitchFamily="34" charset="0"/>
                      </a:endParaRPr>
                    </a:p>
                  </a:txBody>
                  <a:tcPr/>
                </a:tc>
                <a:tc>
                  <a:txBody>
                    <a:bodyPr/>
                    <a:lstStyle/>
                    <a:p>
                      <a:r>
                        <a:rPr lang="de-AT" sz="2000" baseline="0" dirty="0">
                          <a:solidFill>
                            <a:schemeClr val="tx1"/>
                          </a:solidFill>
                          <a:latin typeface="Calibri" pitchFamily="34" charset="0"/>
                          <a:cs typeface="Calibri" pitchFamily="34" charset="0"/>
                        </a:rPr>
                        <a:t>Dim2</a:t>
                      </a:r>
                      <a:endParaRPr lang="de-DE" sz="2000" baseline="0" dirty="0">
                        <a:solidFill>
                          <a:schemeClr val="tx1"/>
                        </a:solidFill>
                        <a:latin typeface="Calibri" pitchFamily="34" charset="0"/>
                        <a:cs typeface="Calibri" pitchFamily="34" charset="0"/>
                      </a:endParaRPr>
                    </a:p>
                  </a:txBody>
                  <a:tcPr/>
                </a:tc>
                <a:extLst>
                  <a:ext uri="{0D108BD9-81ED-4DB2-BD59-A6C34878D82A}">
                    <a16:rowId xmlns:a16="http://schemas.microsoft.com/office/drawing/2014/main" val="10000"/>
                  </a:ext>
                </a:extLst>
              </a:tr>
              <a:tr h="501619">
                <a:tc>
                  <a:txBody>
                    <a:bodyPr/>
                    <a:lstStyle/>
                    <a:p>
                      <a:r>
                        <a:rPr lang="de-AT" sz="2000" b="1" dirty="0">
                          <a:latin typeface="Calibri" pitchFamily="34" charset="0"/>
                          <a:cs typeface="Calibri" pitchFamily="34" charset="0"/>
                        </a:rPr>
                        <a:t>Alice</a:t>
                      </a:r>
                      <a:endParaRPr lang="de-DE" sz="2000" b="1"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0.47</a:t>
                      </a:r>
                    </a:p>
                  </a:txBody>
                  <a:tcPr anchor="ctr"/>
                </a:tc>
                <a:tc>
                  <a:txBody>
                    <a:bodyPr/>
                    <a:lstStyle/>
                    <a:p>
                      <a:pPr algn="ctr"/>
                      <a:r>
                        <a:rPr lang="de-DE" sz="2000" dirty="0">
                          <a:latin typeface="Calibri" pitchFamily="34" charset="0"/>
                          <a:cs typeface="Calibri" pitchFamily="34" charset="0"/>
                        </a:rPr>
                        <a:t>-0.30</a:t>
                      </a:r>
                    </a:p>
                  </a:txBody>
                  <a:tcPr anchor="ctr"/>
                </a:tc>
                <a:extLst>
                  <a:ext uri="{0D108BD9-81ED-4DB2-BD59-A6C34878D82A}">
                    <a16:rowId xmlns:a16="http://schemas.microsoft.com/office/drawing/2014/main" val="10001"/>
                  </a:ext>
                </a:extLst>
              </a:tr>
              <a:tr h="501619">
                <a:tc>
                  <a:txBody>
                    <a:bodyPr/>
                    <a:lstStyle/>
                    <a:p>
                      <a:r>
                        <a:rPr lang="de-AT" sz="2000" b="1" dirty="0">
                          <a:latin typeface="Calibri" pitchFamily="34" charset="0"/>
                          <a:cs typeface="Calibri" pitchFamily="34" charset="0"/>
                        </a:rPr>
                        <a:t>Bob</a:t>
                      </a:r>
                      <a:endParaRPr lang="de-DE" sz="2000" b="1"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 -0.44</a:t>
                      </a:r>
                    </a:p>
                  </a:txBody>
                  <a:tcPr anchor="ctr"/>
                </a:tc>
                <a:tc>
                  <a:txBody>
                    <a:bodyPr/>
                    <a:lstStyle/>
                    <a:p>
                      <a:pPr algn="ctr"/>
                      <a:r>
                        <a:rPr lang="de-DE" sz="2000" dirty="0">
                          <a:latin typeface="Calibri" pitchFamily="34" charset="0"/>
                          <a:cs typeface="Calibri" pitchFamily="34" charset="0"/>
                        </a:rPr>
                        <a:t>0.23</a:t>
                      </a:r>
                    </a:p>
                  </a:txBody>
                  <a:tcPr anchor="ctr"/>
                </a:tc>
                <a:extLst>
                  <a:ext uri="{0D108BD9-81ED-4DB2-BD59-A6C34878D82A}">
                    <a16:rowId xmlns:a16="http://schemas.microsoft.com/office/drawing/2014/main" val="10002"/>
                  </a:ext>
                </a:extLst>
              </a:tr>
              <a:tr h="501619">
                <a:tc>
                  <a:txBody>
                    <a:bodyPr/>
                    <a:lstStyle/>
                    <a:p>
                      <a:r>
                        <a:rPr lang="de-AT" sz="2000" b="1" dirty="0">
                          <a:latin typeface="Calibri" pitchFamily="34" charset="0"/>
                          <a:cs typeface="Calibri" pitchFamily="34" charset="0"/>
                        </a:rPr>
                        <a:t>Mary</a:t>
                      </a:r>
                      <a:endParaRPr lang="de-DE" sz="2000" b="1" dirty="0">
                        <a:latin typeface="Calibri" pitchFamily="34" charset="0"/>
                        <a:cs typeface="Calibri" pitchFamily="34" charset="0"/>
                      </a:endParaRPr>
                    </a:p>
                  </a:txBody>
                  <a:tcPr anchor="ctr"/>
                </a:tc>
                <a:tc>
                  <a:txBody>
                    <a:bodyPr/>
                    <a:lstStyle/>
                    <a:p>
                      <a:pPr algn="ctr"/>
                      <a:r>
                        <a:rPr lang="de-AT" sz="2000" dirty="0">
                          <a:latin typeface="Calibri" pitchFamily="34" charset="0"/>
                          <a:cs typeface="Calibri" pitchFamily="34" charset="0"/>
                        </a:rPr>
                        <a:t>0.70</a:t>
                      </a:r>
                      <a:endParaRPr lang="de-DE" sz="2000" dirty="0">
                        <a:latin typeface="Calibri" pitchFamily="34" charset="0"/>
                        <a:cs typeface="Calibri" pitchFamily="34" charset="0"/>
                      </a:endParaRPr>
                    </a:p>
                  </a:txBody>
                  <a:tcPr anchor="ctr"/>
                </a:tc>
                <a:tc>
                  <a:txBody>
                    <a:bodyPr/>
                    <a:lstStyle/>
                    <a:p>
                      <a:pPr algn="ctr"/>
                      <a:r>
                        <a:rPr lang="de-AT" sz="2000" dirty="0">
                          <a:latin typeface="Calibri" pitchFamily="34" charset="0"/>
                          <a:cs typeface="Calibri" pitchFamily="34" charset="0"/>
                        </a:rPr>
                        <a:t>-</a:t>
                      </a:r>
                      <a:r>
                        <a:rPr lang="de-DE" sz="2000" dirty="0">
                          <a:latin typeface="Calibri" pitchFamily="34" charset="0"/>
                          <a:cs typeface="Calibri" pitchFamily="34" charset="0"/>
                        </a:rPr>
                        <a:t>0.06</a:t>
                      </a:r>
                    </a:p>
                  </a:txBody>
                  <a:tcPr anchor="ctr"/>
                </a:tc>
                <a:extLst>
                  <a:ext uri="{0D108BD9-81ED-4DB2-BD59-A6C34878D82A}">
                    <a16:rowId xmlns:a16="http://schemas.microsoft.com/office/drawing/2014/main" val="10003"/>
                  </a:ext>
                </a:extLst>
              </a:tr>
              <a:tr h="501619">
                <a:tc>
                  <a:txBody>
                    <a:bodyPr/>
                    <a:lstStyle/>
                    <a:p>
                      <a:r>
                        <a:rPr lang="de-AT" sz="2000" b="1" dirty="0">
                          <a:latin typeface="Calibri" pitchFamily="34" charset="0"/>
                          <a:cs typeface="Calibri" pitchFamily="34" charset="0"/>
                        </a:rPr>
                        <a:t>Sue</a:t>
                      </a:r>
                      <a:endParaRPr lang="de-DE" sz="2000" b="1"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0.31</a:t>
                      </a:r>
                    </a:p>
                  </a:txBody>
                  <a:tcPr anchor="ctr"/>
                </a:tc>
                <a:tc>
                  <a:txBody>
                    <a:bodyPr/>
                    <a:lstStyle/>
                    <a:p>
                      <a:pPr algn="ctr"/>
                      <a:r>
                        <a:rPr lang="de-DE" sz="2000" dirty="0">
                          <a:latin typeface="Calibri" pitchFamily="34" charset="0"/>
                          <a:cs typeface="Calibri" pitchFamily="34" charset="0"/>
                        </a:rPr>
                        <a:t>0.93</a:t>
                      </a:r>
                    </a:p>
                  </a:txBody>
                  <a:tcPr anchor="ctr"/>
                </a:tc>
                <a:extLst>
                  <a:ext uri="{0D108BD9-81ED-4DB2-BD59-A6C34878D82A}">
                    <a16:rowId xmlns:a16="http://schemas.microsoft.com/office/drawing/2014/main" val="10004"/>
                  </a:ext>
                </a:extLst>
              </a:tr>
            </a:tbl>
          </a:graphicData>
        </a:graphic>
      </p:graphicFrame>
      <p:graphicFrame>
        <p:nvGraphicFramePr>
          <p:cNvPr id="11" name="Tabelle 10"/>
          <p:cNvGraphicFramePr>
            <a:graphicFrameLocks noGrp="1"/>
          </p:cNvGraphicFramePr>
          <p:nvPr>
            <p:extLst/>
          </p:nvPr>
        </p:nvGraphicFramePr>
        <p:xfrm>
          <a:off x="6588224" y="4509120"/>
          <a:ext cx="2412270" cy="1443616"/>
        </p:xfrm>
        <a:graphic>
          <a:graphicData uri="http://schemas.openxmlformats.org/drawingml/2006/table">
            <a:tbl>
              <a:tblPr firstRow="1" bandRow="1">
                <a:tableStyleId>{5C22544A-7EE6-4342-B048-85BDC9FD1C3A}</a:tableStyleId>
              </a:tblPr>
              <a:tblGrid>
                <a:gridCol w="804090">
                  <a:extLst>
                    <a:ext uri="{9D8B030D-6E8A-4147-A177-3AD203B41FA5}">
                      <a16:colId xmlns:a16="http://schemas.microsoft.com/office/drawing/2014/main" val="20000"/>
                    </a:ext>
                  </a:extLst>
                </a:gridCol>
                <a:gridCol w="804090">
                  <a:extLst>
                    <a:ext uri="{9D8B030D-6E8A-4147-A177-3AD203B41FA5}">
                      <a16:colId xmlns:a16="http://schemas.microsoft.com/office/drawing/2014/main" val="20001"/>
                    </a:ext>
                  </a:extLst>
                </a:gridCol>
                <a:gridCol w="804090">
                  <a:extLst>
                    <a:ext uri="{9D8B030D-6E8A-4147-A177-3AD203B41FA5}">
                      <a16:colId xmlns:a16="http://schemas.microsoft.com/office/drawing/2014/main" val="20002"/>
                    </a:ext>
                  </a:extLst>
                </a:gridCol>
              </a:tblGrid>
              <a:tr h="366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baseline="30000" dirty="0">
                        <a:solidFill>
                          <a:schemeClr val="tx1"/>
                        </a:solidFill>
                      </a:endParaRPr>
                    </a:p>
                  </a:txBody>
                  <a:tcPr anchor="ctr"/>
                </a:tc>
                <a:tc>
                  <a:txBody>
                    <a:bodyPr/>
                    <a:lstStyle/>
                    <a:p>
                      <a:r>
                        <a:rPr lang="de-AT" sz="2000" baseline="0" dirty="0">
                          <a:solidFill>
                            <a:schemeClr val="tx1"/>
                          </a:solidFill>
                          <a:latin typeface="Calibri" pitchFamily="34" charset="0"/>
                          <a:cs typeface="Calibri" pitchFamily="34" charset="0"/>
                        </a:rPr>
                        <a:t>Dim1</a:t>
                      </a:r>
                      <a:endParaRPr lang="de-DE" sz="2000" baseline="0" dirty="0">
                        <a:solidFill>
                          <a:schemeClr val="tx1"/>
                        </a:solidFill>
                        <a:latin typeface="Calibri" pitchFamily="34" charset="0"/>
                        <a:cs typeface="Calibri" pitchFamily="34" charset="0"/>
                      </a:endParaRPr>
                    </a:p>
                  </a:txBody>
                  <a:tcPr/>
                </a:tc>
                <a:tc>
                  <a:txBody>
                    <a:bodyPr/>
                    <a:lstStyle/>
                    <a:p>
                      <a:r>
                        <a:rPr lang="de-AT" sz="2000" baseline="0" dirty="0">
                          <a:solidFill>
                            <a:schemeClr val="tx1"/>
                          </a:solidFill>
                          <a:latin typeface="Calibri" pitchFamily="34" charset="0"/>
                          <a:cs typeface="Calibri" pitchFamily="34" charset="0"/>
                        </a:rPr>
                        <a:t>Dim2</a:t>
                      </a:r>
                      <a:endParaRPr lang="de-DE" sz="2000" baseline="0" dirty="0">
                        <a:solidFill>
                          <a:schemeClr val="tx1"/>
                        </a:solidFill>
                        <a:latin typeface="Calibri" pitchFamily="34" charset="0"/>
                        <a:cs typeface="Calibri" pitchFamily="34" charset="0"/>
                      </a:endParaRPr>
                    </a:p>
                  </a:txBody>
                  <a:tcPr/>
                </a:tc>
                <a:extLst>
                  <a:ext uri="{0D108BD9-81ED-4DB2-BD59-A6C34878D82A}">
                    <a16:rowId xmlns:a16="http://schemas.microsoft.com/office/drawing/2014/main" val="10000"/>
                  </a:ext>
                </a:extLst>
              </a:tr>
              <a:tr h="523688">
                <a:tc>
                  <a:txBody>
                    <a:bodyPr/>
                    <a:lstStyle/>
                    <a:p>
                      <a:r>
                        <a:rPr lang="de-AT" sz="2000" b="1" dirty="0">
                          <a:latin typeface="Calibri" pitchFamily="34" charset="0"/>
                          <a:cs typeface="Calibri" pitchFamily="34" charset="0"/>
                        </a:rPr>
                        <a:t>Dim1</a:t>
                      </a:r>
                      <a:endParaRPr lang="de-DE" sz="2000" b="1" dirty="0">
                        <a:latin typeface="Calibri" pitchFamily="34" charset="0"/>
                        <a:cs typeface="Calibri" pitchFamily="34" charset="0"/>
                      </a:endParaRPr>
                    </a:p>
                  </a:txBody>
                  <a:tcPr anchor="ctr"/>
                </a:tc>
                <a:tc>
                  <a:txBody>
                    <a:bodyPr/>
                    <a:lstStyle/>
                    <a:p>
                      <a:pPr algn="ctr"/>
                      <a:r>
                        <a:rPr lang="de-AT" sz="2000" dirty="0">
                          <a:latin typeface="Calibri" pitchFamily="34" charset="0"/>
                          <a:cs typeface="Calibri" pitchFamily="34" charset="0"/>
                        </a:rPr>
                        <a:t>5.63</a:t>
                      </a:r>
                      <a:endParaRPr lang="de-DE" sz="2000"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a:t>
                      </a:r>
                    </a:p>
                  </a:txBody>
                  <a:tcPr anchor="ctr"/>
                </a:tc>
                <a:extLst>
                  <a:ext uri="{0D108BD9-81ED-4DB2-BD59-A6C34878D82A}">
                    <a16:rowId xmlns:a16="http://schemas.microsoft.com/office/drawing/2014/main" val="10001"/>
                  </a:ext>
                </a:extLst>
              </a:tr>
              <a:tr h="523688">
                <a:tc>
                  <a:txBody>
                    <a:bodyPr/>
                    <a:lstStyle/>
                    <a:p>
                      <a:r>
                        <a:rPr lang="de-AT" sz="2000" b="1" dirty="0">
                          <a:latin typeface="Calibri" pitchFamily="34" charset="0"/>
                          <a:cs typeface="Calibri" pitchFamily="34" charset="0"/>
                        </a:rPr>
                        <a:t>Dim2</a:t>
                      </a:r>
                      <a:endParaRPr lang="de-DE" sz="2000" b="1" dirty="0">
                        <a:latin typeface="Calibri" pitchFamily="34" charset="0"/>
                        <a:cs typeface="Calibri" pitchFamily="34" charset="0"/>
                      </a:endParaRPr>
                    </a:p>
                  </a:txBody>
                  <a:tcPr anchor="ctr"/>
                </a:tc>
                <a:tc>
                  <a:txBody>
                    <a:bodyPr/>
                    <a:lstStyle/>
                    <a:p>
                      <a:pPr algn="ctr"/>
                      <a:r>
                        <a:rPr lang="de-DE" sz="2000" dirty="0">
                          <a:latin typeface="Calibri" pitchFamily="34" charset="0"/>
                          <a:cs typeface="Calibri" pitchFamily="34" charset="0"/>
                        </a:rPr>
                        <a:t>0</a:t>
                      </a:r>
                    </a:p>
                  </a:txBody>
                  <a:tcPr anchor="ctr"/>
                </a:tc>
                <a:tc>
                  <a:txBody>
                    <a:bodyPr/>
                    <a:lstStyle/>
                    <a:p>
                      <a:pPr algn="ctr"/>
                      <a:r>
                        <a:rPr lang="de-DE" sz="2000" dirty="0">
                          <a:latin typeface="Calibri" pitchFamily="34" charset="0"/>
                          <a:cs typeface="Calibri" pitchFamily="34" charset="0"/>
                        </a:rPr>
                        <a:t>3.23</a:t>
                      </a:r>
                    </a:p>
                  </a:txBody>
                  <a:tcPr anchor="ctr"/>
                </a:tc>
                <a:extLst>
                  <a:ext uri="{0D108BD9-81ED-4DB2-BD59-A6C34878D82A}">
                    <a16:rowId xmlns:a16="http://schemas.microsoft.com/office/drawing/2014/main" val="10002"/>
                  </a:ext>
                </a:extLst>
              </a:tr>
            </a:tbl>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490549887"/>
              </p:ext>
            </p:extLst>
          </p:nvPr>
        </p:nvGraphicFramePr>
        <p:xfrm>
          <a:off x="702519" y="1898977"/>
          <a:ext cx="2736304" cy="649446"/>
        </p:xfrm>
        <a:graphic>
          <a:graphicData uri="http://schemas.openxmlformats.org/presentationml/2006/ole">
            <mc:AlternateContent xmlns:mc="http://schemas.openxmlformats.org/markup-compatibility/2006">
              <mc:Choice xmlns:v="urn:schemas-microsoft-com:vml" Requires="v">
                <p:oleObj spid="_x0000_s1119" name="Formel" r:id="rId9" imgW="1574117" imgH="317362" progId="Equation.3">
                  <p:embed/>
                </p:oleObj>
              </mc:Choice>
              <mc:Fallback>
                <p:oleObj name="Formel" r:id="rId9" imgW="1574117" imgH="317362" progId="Equation.3">
                  <p:embed/>
                  <p:pic>
                    <p:nvPicPr>
                      <p:cNvPr id="12" name="Objek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19" y="1898977"/>
                        <a:ext cx="2736304" cy="649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kt 12"/>
          <p:cNvGraphicFramePr>
            <a:graphicFrameLocks noChangeAspect="1"/>
          </p:cNvGraphicFramePr>
          <p:nvPr>
            <p:extLst/>
          </p:nvPr>
        </p:nvGraphicFramePr>
        <p:xfrm>
          <a:off x="6788333" y="4412665"/>
          <a:ext cx="591979" cy="537845"/>
        </p:xfrm>
        <a:graphic>
          <a:graphicData uri="http://schemas.openxmlformats.org/presentationml/2006/ole">
            <mc:AlternateContent xmlns:mc="http://schemas.openxmlformats.org/markup-compatibility/2006">
              <mc:Choice xmlns:v="urn:schemas-microsoft-com:vml" Requires="v">
                <p:oleObj spid="_x0000_s1120" name="Formel" r:id="rId11" imgW="241195" imgH="279279" progId="Equation.3">
                  <p:embed/>
                </p:oleObj>
              </mc:Choice>
              <mc:Fallback>
                <p:oleObj name="Formel" r:id="rId11" imgW="241195" imgH="279279" progId="Equation.3">
                  <p:embed/>
                  <p:pic>
                    <p:nvPicPr>
                      <p:cNvPr id="13" name="Objek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8333" y="4412665"/>
                        <a:ext cx="591979" cy="537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Inhaltsplatzhalter 2"/>
          <p:cNvSpPr txBox="1">
            <a:spLocks/>
          </p:cNvSpPr>
          <p:nvPr/>
        </p:nvSpPr>
        <p:spPr bwMode="auto">
          <a:xfrm>
            <a:off x="394846" y="1504836"/>
            <a:ext cx="553381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defRPr/>
            </a:pPr>
            <a:r>
              <a:rPr lang="en-US" sz="2000" kern="0" dirty="0">
                <a:latin typeface="Calibri" pitchFamily="34" charset="0"/>
                <a:cs typeface="Calibri" pitchFamily="34" charset="0"/>
              </a:rPr>
              <a:t>SVD:  </a:t>
            </a:r>
            <a:r>
              <a:rPr lang="en-US" altLang="zh-CN" sz="2000" dirty="0"/>
              <a:t>singular value decomposition</a:t>
            </a:r>
            <a:endParaRPr kumimoji="0" lang="en-US" sz="2000" b="0" i="0" u="none" strike="noStrike" kern="0" cap="none" spc="0" normalizeH="0" baseline="0" noProof="0" dirty="0">
              <a:ln>
                <a:noFill/>
              </a:ln>
              <a:solidFill>
                <a:schemeClr val="tx1"/>
              </a:solidFill>
              <a:effectLst/>
              <a:uLnTx/>
              <a:uFillTx/>
              <a:latin typeface="Calibri" pitchFamily="34" charset="0"/>
              <a:cs typeface="Calibri" pitchFamily="34" charset="0"/>
            </a:endParaRPr>
          </a:p>
        </p:txBody>
      </p:sp>
      <p:grpSp>
        <p:nvGrpSpPr>
          <p:cNvPr id="15" name="Gruppieren 23"/>
          <p:cNvGrpSpPr/>
          <p:nvPr/>
        </p:nvGrpSpPr>
        <p:grpSpPr>
          <a:xfrm>
            <a:off x="419488" y="3009980"/>
            <a:ext cx="8496944" cy="3384376"/>
            <a:chOff x="395536" y="3068960"/>
            <a:chExt cx="8496944" cy="3384376"/>
          </a:xfrm>
        </p:grpSpPr>
        <p:grpSp>
          <p:nvGrpSpPr>
            <p:cNvPr id="16" name="Gruppieren 21"/>
            <p:cNvGrpSpPr/>
            <p:nvPr/>
          </p:nvGrpSpPr>
          <p:grpSpPr>
            <a:xfrm>
              <a:off x="395536" y="3068960"/>
              <a:ext cx="8496944" cy="3384376"/>
              <a:chOff x="395536" y="3068960"/>
              <a:chExt cx="8496944" cy="3384376"/>
            </a:xfrm>
          </p:grpSpPr>
          <p:sp>
            <p:nvSpPr>
              <p:cNvPr id="18" name="Inhaltsplatzhalter 2"/>
              <p:cNvSpPr txBox="1">
                <a:spLocks/>
              </p:cNvSpPr>
              <p:nvPr/>
            </p:nvSpPr>
            <p:spPr bwMode="auto">
              <a:xfrm>
                <a:off x="395536" y="5301208"/>
                <a:ext cx="496632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FontTx/>
                  <a:buChar char="•"/>
                </a:pPr>
                <a:r>
                  <a:rPr lang="de-AT" sz="2000" kern="0" dirty="0">
                    <a:latin typeface="Calibri" pitchFamily="34" charset="0"/>
                    <a:cs typeface="Calibri" pitchFamily="34" charset="0"/>
                  </a:rPr>
                  <a:t>Prediction: </a:t>
                </a:r>
              </a:p>
              <a:p>
                <a:pPr marL="1714500" lvl="3" indent="-342900" eaLnBrk="1" hangingPunct="1">
                  <a:spcBef>
                    <a:spcPct val="20000"/>
                  </a:spcBef>
                </a:pPr>
                <a:r>
                  <a:rPr lang="de-AT" sz="2000" kern="0" dirty="0">
                    <a:latin typeface="Calibri" pitchFamily="34" charset="0"/>
                    <a:cs typeface="Calibri" pitchFamily="34" charset="0"/>
                  </a:rPr>
                  <a:t>	</a:t>
                </a:r>
                <a:r>
                  <a:rPr lang="de-AT" kern="0" dirty="0">
                    <a:latin typeface="Calibri" pitchFamily="34" charset="0"/>
                    <a:cs typeface="Calibri" pitchFamily="34" charset="0"/>
                  </a:rPr>
                  <a:t>	= </a:t>
                </a:r>
                <a:r>
                  <a:rPr lang="de-AT" dirty="0">
                    <a:latin typeface="Calibri" pitchFamily="34" charset="0"/>
                    <a:cs typeface="Calibri" pitchFamily="34" charset="0"/>
                  </a:rPr>
                  <a:t>3 + 0.84 = </a:t>
                </a:r>
                <a:r>
                  <a:rPr lang="de-AT" dirty="0">
                    <a:solidFill>
                      <a:srgbClr val="C00000"/>
                    </a:solidFill>
                    <a:latin typeface="Calibri" pitchFamily="34" charset="0"/>
                    <a:cs typeface="Calibri" pitchFamily="34" charset="0"/>
                  </a:rPr>
                  <a:t>3.84</a:t>
                </a:r>
                <a:endParaRPr kumimoji="0" lang="de-AT" b="0" i="0" u="none" strike="noStrike" kern="0" cap="none" spc="0" normalizeH="0" noProof="0" dirty="0">
                  <a:ln>
                    <a:noFill/>
                  </a:ln>
                  <a:solidFill>
                    <a:srgbClr val="C00000"/>
                  </a:solidFill>
                  <a:effectLst/>
                  <a:uLnTx/>
                  <a:uFillTx/>
                  <a:latin typeface="Calibri" pitchFamily="34" charset="0"/>
                  <a:cs typeface="Calibri" pitchFamily="34" charset="0"/>
                </a:endParaRPr>
              </a:p>
            </p:txBody>
          </p:sp>
          <p:sp>
            <p:nvSpPr>
              <p:cNvPr id="19" name="Rechteck 18"/>
              <p:cNvSpPr/>
              <p:nvPr/>
            </p:nvSpPr>
            <p:spPr bwMode="auto">
              <a:xfrm>
                <a:off x="7452320" y="3140968"/>
                <a:ext cx="720080" cy="958260"/>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Calibri" pitchFamily="34" charset="0"/>
                  <a:ea typeface="ＭＳ Ｐゴシック" pitchFamily="-112" charset="-128"/>
                  <a:cs typeface="Calibri" pitchFamily="34" charset="0"/>
                </a:endParaRPr>
              </a:p>
            </p:txBody>
          </p:sp>
          <p:sp>
            <p:nvSpPr>
              <p:cNvPr id="20" name="Rechteck 19"/>
              <p:cNvSpPr/>
              <p:nvPr/>
            </p:nvSpPr>
            <p:spPr bwMode="auto">
              <a:xfrm>
                <a:off x="395536" y="3068960"/>
                <a:ext cx="2448272" cy="432048"/>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Calibri" pitchFamily="34" charset="0"/>
                  <a:ea typeface="ＭＳ Ｐゴシック" pitchFamily="-112" charset="-128"/>
                  <a:cs typeface="Calibri" pitchFamily="34" charset="0"/>
                </a:endParaRPr>
              </a:p>
            </p:txBody>
          </p:sp>
          <p:sp>
            <p:nvSpPr>
              <p:cNvPr id="21" name="Rechteck 20"/>
              <p:cNvSpPr/>
              <p:nvPr/>
            </p:nvSpPr>
            <p:spPr bwMode="auto">
              <a:xfrm>
                <a:off x="6588224" y="5013176"/>
                <a:ext cx="2304256" cy="958260"/>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Calibri" pitchFamily="34" charset="0"/>
                  <a:ea typeface="ＭＳ Ｐゴシック" pitchFamily="-112" charset="-128"/>
                  <a:cs typeface="Calibri" pitchFamily="34" charset="0"/>
                </a:endParaRPr>
              </a:p>
            </p:txBody>
          </p:sp>
        </p:grpSp>
        <p:graphicFrame>
          <p:nvGraphicFramePr>
            <p:cNvPr id="17" name="Object 5"/>
            <p:cNvGraphicFramePr>
              <a:graphicFrameLocks noChangeAspect="1"/>
            </p:cNvGraphicFramePr>
            <p:nvPr>
              <p:extLst/>
            </p:nvPr>
          </p:nvGraphicFramePr>
          <p:xfrm>
            <a:off x="2070671" y="5208201"/>
            <a:ext cx="4517553" cy="474045"/>
          </p:xfrm>
          <a:graphic>
            <a:graphicData uri="http://schemas.openxmlformats.org/presentationml/2006/ole">
              <mc:AlternateContent xmlns:mc="http://schemas.openxmlformats.org/markup-compatibility/2006">
                <mc:Choice xmlns:v="urn:schemas-microsoft-com:vml" Requires="v">
                  <p:oleObj spid="_x0000_s1121" name="Formel" r:id="rId13" imgW="2895600" imgH="304800" progId="Equation.3">
                    <p:embed/>
                  </p:oleObj>
                </mc:Choice>
                <mc:Fallback>
                  <p:oleObj name="Formel" r:id="rId13" imgW="2895600" imgH="304800" progId="Equation.3">
                    <p:embed/>
                    <p:pic>
                      <p:nvPicPr>
                        <p:cNvPr id="17"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0671" y="5208201"/>
                          <a:ext cx="4517553" cy="474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2511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BC81677-FF11-4077-BAA3-3E02BB519616}"/>
              </a:ext>
            </a:extLst>
          </p:cNvPr>
          <p:cNvGrpSpPr/>
          <p:nvPr/>
        </p:nvGrpSpPr>
        <p:grpSpPr>
          <a:xfrm>
            <a:off x="-179578" y="188640"/>
            <a:ext cx="9347588" cy="6669360"/>
            <a:chOff x="538689" y="529476"/>
            <a:chExt cx="14205747" cy="10247042"/>
          </a:xfrm>
        </p:grpSpPr>
        <p:sp>
          <p:nvSpPr>
            <p:cNvPr id="5" name="矩形 4">
              <a:extLst>
                <a:ext uri="{FF2B5EF4-FFF2-40B4-BE49-F238E27FC236}">
                  <a16:creationId xmlns:a16="http://schemas.microsoft.com/office/drawing/2014/main" id="{3EB2A7E9-13F6-41BE-8AF0-76DF18A7FA2F}"/>
                </a:ext>
              </a:extLst>
            </p:cNvPr>
            <p:cNvSpPr/>
            <p:nvPr/>
          </p:nvSpPr>
          <p:spPr>
            <a:xfrm>
              <a:off x="646677" y="529476"/>
              <a:ext cx="14097759" cy="1024704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54231" tIns="508462" rIns="254231" bIns="254231"/>
            <a:lstStyle/>
            <a:p>
              <a:endParaRPr lang="en-US" altLang="zh-CN" sz="2400" dirty="0"/>
            </a:p>
            <a:p>
              <a:r>
                <a:rPr lang="en-US" altLang="zh-CN" sz="2400" dirty="0"/>
                <a:t>Traditional model-based recommendation approach, e.g., MF, is a linear latent factor model , the simple choice of </a:t>
              </a:r>
              <a:r>
                <a:rPr lang="en-US" altLang="zh-CN" sz="2400" dirty="0">
                  <a:solidFill>
                    <a:schemeClr val="tx1"/>
                  </a:solidFill>
                </a:rPr>
                <a:t>inner product </a:t>
              </a:r>
              <a:r>
                <a:rPr lang="en-US" altLang="zh-CN" sz="2400" dirty="0"/>
                <a:t>function can limit the </a:t>
              </a:r>
              <a:r>
                <a:rPr lang="en-US" altLang="zh-CN" sz="2400" b="1" i="1" dirty="0"/>
                <a:t>expressiveness</a:t>
              </a:r>
              <a:r>
                <a:rPr lang="en-US" altLang="zh-CN" sz="2400" dirty="0"/>
                <a:t> of a MF model. </a:t>
              </a:r>
            </a:p>
            <a:p>
              <a:endParaRPr lang="en-US" altLang="zh-CN" sz="2400" dirty="0"/>
            </a:p>
            <a:p>
              <a:r>
                <a:rPr lang="en-US" altLang="zh-CN" sz="2400" dirty="0"/>
                <a:t>Some pioneering studies apply deep learning techniques to recommender systems, in which complex user-item interactions and auxiliary information can be modeled. </a:t>
              </a:r>
              <a:br>
                <a:rPr lang="en-US" altLang="zh-CN" sz="2400" dirty="0"/>
              </a:br>
              <a:endParaRPr lang="en-US" altLang="zh-CN" sz="2400" dirty="0"/>
            </a:p>
            <a:p>
              <a:r>
                <a:rPr lang="en-US" altLang="zh-CN" sz="2400" b="1" dirty="0">
                  <a:solidFill>
                    <a:schemeClr val="tx1"/>
                  </a:solidFill>
                </a:rPr>
                <a:t>However</a:t>
              </a:r>
              <a:r>
                <a:rPr lang="en-US" altLang="zh-CN" sz="2400" dirty="0"/>
                <a:t>,</a:t>
              </a:r>
              <a:r>
                <a:rPr lang="zh-CN" altLang="en-US" sz="2400" dirty="0"/>
                <a:t> </a:t>
              </a:r>
              <a:r>
                <a:rPr lang="en-US" altLang="zh-CN" sz="2400" dirty="0"/>
                <a:t>they inherit a noteworthy </a:t>
              </a:r>
              <a:r>
                <a:rPr lang="en-US" altLang="zh-CN" sz="2400" b="1" dirty="0"/>
                <a:t>weakness</a:t>
              </a:r>
              <a:r>
                <a:rPr lang="en-US" altLang="zh-CN" sz="2400" dirty="0"/>
                <a:t> from previous latent factor models in which directly factorize user-item interactions:</a:t>
              </a:r>
            </a:p>
            <a:p>
              <a:endParaRPr lang="en-US" altLang="zh-CN" sz="2400" dirty="0"/>
            </a:p>
            <a:p>
              <a:pPr marL="342900" indent="-342900">
                <a:buFont typeface="Wingdings" panose="05000000000000000000" pitchFamily="2" charset="2"/>
                <a:buChar char="Ø"/>
              </a:pPr>
              <a:r>
                <a:rPr lang="en-US" altLang="zh-CN" sz="2400" dirty="0"/>
                <a:t>It is poor at identifying strong associations among a small set of closely related items, especially when data is highly sparse. </a:t>
              </a:r>
              <a:br>
                <a:rPr lang="en-US" altLang="zh-CN" sz="2400" dirty="0"/>
              </a:br>
              <a:br>
                <a:rPr lang="en-US" altLang="zh-CN" sz="2000" dirty="0"/>
              </a:br>
              <a:br>
                <a:rPr lang="en-US" altLang="zh-CN" sz="2000" dirty="0"/>
              </a:br>
              <a:endParaRPr lang="en-US" altLang="zh-CN" sz="2000" dirty="0"/>
            </a:p>
            <a:p>
              <a:endParaRPr lang="en-US" altLang="zh-CN" sz="2000" dirty="0"/>
            </a:p>
            <a:p>
              <a:endParaRPr lang="en-US" altLang="zh-CN" sz="2000" dirty="0"/>
            </a:p>
            <a:p>
              <a:endParaRPr lang="en-US" altLang="zh-CN" sz="2000" b="1" dirty="0"/>
            </a:p>
            <a:p>
              <a:pPr marL="322875" indent="-322875">
                <a:buFont typeface="Wingdings" panose="05000000000000000000" pitchFamily="2" charset="2"/>
                <a:buChar char="l"/>
              </a:pPr>
              <a:endParaRPr lang="en-US" altLang="zh-CN" sz="2000" dirty="0"/>
            </a:p>
            <a:p>
              <a:endParaRPr lang="en-US" altLang="zh-CN" sz="2000" dirty="0"/>
            </a:p>
            <a:p>
              <a:pPr marL="322875" indent="-322875">
                <a:buFont typeface="Wingdings" panose="05000000000000000000" pitchFamily="2" charset="2"/>
                <a:buChar char="l"/>
              </a:pPr>
              <a:endParaRPr lang="en-US" altLang="zh-CN" sz="2000" b="1" dirty="0"/>
            </a:p>
          </p:txBody>
        </p:sp>
        <p:sp>
          <p:nvSpPr>
            <p:cNvPr id="6" name="矩形 5">
              <a:extLst>
                <a:ext uri="{FF2B5EF4-FFF2-40B4-BE49-F238E27FC236}">
                  <a16:creationId xmlns:a16="http://schemas.microsoft.com/office/drawing/2014/main" id="{3B43B487-1F40-4255-9DD5-1CBA8E4EB8F3}"/>
                </a:ext>
              </a:extLst>
            </p:cNvPr>
            <p:cNvSpPr/>
            <p:nvPr/>
          </p:nvSpPr>
          <p:spPr>
            <a:xfrm>
              <a:off x="538689" y="1055734"/>
              <a:ext cx="14169257" cy="96522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b="1" dirty="0"/>
            </a:p>
          </p:txBody>
        </p:sp>
      </p:grpSp>
      <p:grpSp>
        <p:nvGrpSpPr>
          <p:cNvPr id="7" name="组合 6">
            <a:extLst>
              <a:ext uri="{FF2B5EF4-FFF2-40B4-BE49-F238E27FC236}">
                <a16:creationId xmlns:a16="http://schemas.microsoft.com/office/drawing/2014/main" id="{BA408BDA-73DE-4121-BB71-29FB0FBB7D93}"/>
              </a:ext>
            </a:extLst>
          </p:cNvPr>
          <p:cNvGrpSpPr/>
          <p:nvPr/>
        </p:nvGrpSpPr>
        <p:grpSpPr>
          <a:xfrm>
            <a:off x="-12701" y="0"/>
            <a:ext cx="8956005" cy="940194"/>
            <a:chOff x="810393" y="520074"/>
            <a:chExt cx="13610650" cy="1114868"/>
          </a:xfrm>
        </p:grpSpPr>
        <p:sp>
          <p:nvSpPr>
            <p:cNvPr id="8" name="圆角矩形 36">
              <a:extLst>
                <a:ext uri="{FF2B5EF4-FFF2-40B4-BE49-F238E27FC236}">
                  <a16:creationId xmlns:a16="http://schemas.microsoft.com/office/drawing/2014/main" id="{3D9C205A-7F9D-4A42-B256-A3FE96B23831}"/>
                </a:ext>
              </a:extLst>
            </p:cNvPr>
            <p:cNvSpPr/>
            <p:nvPr/>
          </p:nvSpPr>
          <p:spPr>
            <a:xfrm>
              <a:off x="810393" y="520074"/>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6">
              <a:extLst>
                <a:ext uri="{FF2B5EF4-FFF2-40B4-BE49-F238E27FC236}">
                  <a16:creationId xmlns:a16="http://schemas.microsoft.com/office/drawing/2014/main" id="{D73D5F78-8838-4AC7-8309-69B9C19E338E}"/>
                </a:ext>
              </a:extLst>
            </p:cNvPr>
            <p:cNvSpPr/>
            <p:nvPr/>
          </p:nvSpPr>
          <p:spPr>
            <a:xfrm>
              <a:off x="864816" y="574497"/>
              <a:ext cx="13501804" cy="1006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algn="ctr" defTabSz="1632311">
                <a:lnSpc>
                  <a:spcPct val="90000"/>
                </a:lnSpc>
                <a:spcBef>
                  <a:spcPct val="0"/>
                </a:spcBef>
                <a:spcAft>
                  <a:spcPct val="35000"/>
                </a:spcAft>
              </a:pPr>
              <a:r>
                <a:rPr lang="en-US" altLang="zh-CN" sz="3672" dirty="0"/>
                <a:t>Motivation and Background</a:t>
              </a:r>
              <a:endParaRPr lang="zh-CN" altLang="en-US" sz="3672" dirty="0"/>
            </a:p>
          </p:txBody>
        </p:sp>
      </p:grpSp>
    </p:spTree>
    <p:extLst>
      <p:ext uri="{BB962C8B-B14F-4D97-AF65-F5344CB8AC3E}">
        <p14:creationId xmlns:p14="http://schemas.microsoft.com/office/powerpoint/2010/main" val="137401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6">
            <a:extLst>
              <a:ext uri="{FF2B5EF4-FFF2-40B4-BE49-F238E27FC236}">
                <a16:creationId xmlns:a16="http://schemas.microsoft.com/office/drawing/2014/main" id="{983F6493-E981-4DFD-90A9-3F34D75039DC}"/>
              </a:ext>
            </a:extLst>
          </p:cNvPr>
          <p:cNvSpPr/>
          <p:nvPr/>
        </p:nvSpPr>
        <p:spPr>
          <a:xfrm>
            <a:off x="136079" y="3501008"/>
            <a:ext cx="8691114" cy="8293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defTabSz="1632311">
              <a:lnSpc>
                <a:spcPct val="90000"/>
              </a:lnSpc>
              <a:spcBef>
                <a:spcPct val="0"/>
              </a:spcBef>
              <a:spcAft>
                <a:spcPct val="35000"/>
              </a:spcAft>
            </a:pPr>
            <a:r>
              <a:rPr lang="en-US" altLang="zh-CN" sz="3672" dirty="0"/>
              <a:t>Sampling-based algorithm</a:t>
            </a:r>
            <a:endParaRPr lang="zh-CN" altLang="en-US" sz="3672" dirty="0"/>
          </a:p>
        </p:txBody>
      </p:sp>
      <p:grpSp>
        <p:nvGrpSpPr>
          <p:cNvPr id="4" name="组合 3">
            <a:extLst>
              <a:ext uri="{FF2B5EF4-FFF2-40B4-BE49-F238E27FC236}">
                <a16:creationId xmlns:a16="http://schemas.microsoft.com/office/drawing/2014/main" id="{34F874C5-B845-4A26-948C-F385C505DA6E}"/>
              </a:ext>
            </a:extLst>
          </p:cNvPr>
          <p:cNvGrpSpPr/>
          <p:nvPr/>
        </p:nvGrpSpPr>
        <p:grpSpPr>
          <a:xfrm>
            <a:off x="35735" y="456863"/>
            <a:ext cx="8924710" cy="6140489"/>
            <a:chOff x="538689" y="1055734"/>
            <a:chExt cx="14318814" cy="22018779"/>
          </a:xfrm>
        </p:grpSpPr>
        <p:sp>
          <p:nvSpPr>
            <p:cNvPr id="5" name="矩形 4">
              <a:extLst>
                <a:ext uri="{FF2B5EF4-FFF2-40B4-BE49-F238E27FC236}">
                  <a16:creationId xmlns:a16="http://schemas.microsoft.com/office/drawing/2014/main" id="{05D7994E-5CD7-4C31-A041-0FAF88B9EAEE}"/>
                </a:ext>
              </a:extLst>
            </p:cNvPr>
            <p:cNvSpPr/>
            <p:nvPr/>
          </p:nvSpPr>
          <p:spPr>
            <a:xfrm>
              <a:off x="688246" y="1892918"/>
              <a:ext cx="14169257" cy="2118159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sz="4092" dirty="0"/>
            </a:p>
          </p:txBody>
        </p:sp>
        <p:sp>
          <p:nvSpPr>
            <p:cNvPr id="6" name="矩形 5">
              <a:extLst>
                <a:ext uri="{FF2B5EF4-FFF2-40B4-BE49-F238E27FC236}">
                  <a16:creationId xmlns:a16="http://schemas.microsoft.com/office/drawing/2014/main" id="{3486A3F4-99CD-409A-83A5-4163C0493CF7}"/>
                </a:ext>
              </a:extLst>
            </p:cNvPr>
            <p:cNvSpPr/>
            <p:nvPr/>
          </p:nvSpPr>
          <p:spPr>
            <a:xfrm>
              <a:off x="538689" y="1055734"/>
              <a:ext cx="14169257" cy="96522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8885" tIns="764851" rIns="828885" bIns="261169" numCol="1" spcCol="1270" anchor="t" anchorCtr="0">
              <a:noAutofit/>
            </a:bodyPr>
            <a:lstStyle/>
            <a:p>
              <a:pPr marL="201797" lvl="1" indent="-201797" defTabSz="1632311">
                <a:lnSpc>
                  <a:spcPct val="90000"/>
                </a:lnSpc>
                <a:spcBef>
                  <a:spcPct val="0"/>
                </a:spcBef>
                <a:spcAft>
                  <a:spcPct val="15000"/>
                </a:spcAft>
                <a:buChar char="••"/>
              </a:pPr>
              <a:endParaRPr lang="zh-CN" altLang="en-US" sz="3672" dirty="0"/>
            </a:p>
          </p:txBody>
        </p:sp>
      </p:grpSp>
      <p:grpSp>
        <p:nvGrpSpPr>
          <p:cNvPr id="7" name="组合 6">
            <a:extLst>
              <a:ext uri="{FF2B5EF4-FFF2-40B4-BE49-F238E27FC236}">
                <a16:creationId xmlns:a16="http://schemas.microsoft.com/office/drawing/2014/main" id="{32D426A2-1E39-4224-A9F2-F2955697CEF1}"/>
              </a:ext>
            </a:extLst>
          </p:cNvPr>
          <p:cNvGrpSpPr/>
          <p:nvPr/>
        </p:nvGrpSpPr>
        <p:grpSpPr>
          <a:xfrm>
            <a:off x="64603" y="104483"/>
            <a:ext cx="8895842" cy="948253"/>
            <a:chOff x="802681" y="704366"/>
            <a:chExt cx="13618362" cy="1114868"/>
          </a:xfrm>
        </p:grpSpPr>
        <p:sp>
          <p:nvSpPr>
            <p:cNvPr id="8" name="圆角矩形 97">
              <a:extLst>
                <a:ext uri="{FF2B5EF4-FFF2-40B4-BE49-F238E27FC236}">
                  <a16:creationId xmlns:a16="http://schemas.microsoft.com/office/drawing/2014/main" id="{897F5471-C066-4377-9FA2-8CC46031BBAD}"/>
                </a:ext>
              </a:extLst>
            </p:cNvPr>
            <p:cNvSpPr/>
            <p:nvPr/>
          </p:nvSpPr>
          <p:spPr>
            <a:xfrm>
              <a:off x="810393" y="704366"/>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zh-CN" altLang="en-US" sz="4092" dirty="0"/>
            </a:p>
          </p:txBody>
        </p:sp>
        <p:sp>
          <p:nvSpPr>
            <p:cNvPr id="9" name="圆角矩形 6">
              <a:extLst>
                <a:ext uri="{FF2B5EF4-FFF2-40B4-BE49-F238E27FC236}">
                  <a16:creationId xmlns:a16="http://schemas.microsoft.com/office/drawing/2014/main" id="{1A4E7786-4190-4F8F-9859-DB545A5573A4}"/>
                </a:ext>
              </a:extLst>
            </p:cNvPr>
            <p:cNvSpPr/>
            <p:nvPr/>
          </p:nvSpPr>
          <p:spPr>
            <a:xfrm>
              <a:off x="802681" y="813212"/>
              <a:ext cx="13501805" cy="75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algn="ctr" defTabSz="1632311">
                <a:lnSpc>
                  <a:spcPct val="90000"/>
                </a:lnSpc>
                <a:spcBef>
                  <a:spcPct val="0"/>
                </a:spcBef>
                <a:spcAft>
                  <a:spcPct val="35000"/>
                </a:spcAft>
              </a:pPr>
              <a:r>
                <a:rPr lang="en-US" altLang="zh-CN" sz="3672" dirty="0"/>
                <a:t>Our Contributions</a:t>
              </a:r>
              <a:endParaRPr lang="zh-CN" altLang="en-US" sz="3672" dirty="0"/>
            </a:p>
          </p:txBody>
        </p:sp>
      </p:grpSp>
      <p:sp>
        <p:nvSpPr>
          <p:cNvPr id="10" name="TextBox 127">
            <a:extLst>
              <a:ext uri="{FF2B5EF4-FFF2-40B4-BE49-F238E27FC236}">
                <a16:creationId xmlns:a16="http://schemas.microsoft.com/office/drawing/2014/main" id="{52207F36-86C9-4CDA-B366-B9AD8189FD49}"/>
              </a:ext>
            </a:extLst>
          </p:cNvPr>
          <p:cNvSpPr txBox="1"/>
          <p:nvPr/>
        </p:nvSpPr>
        <p:spPr>
          <a:xfrm>
            <a:off x="226580" y="960874"/>
            <a:ext cx="8686653" cy="4985980"/>
          </a:xfrm>
          <a:prstGeom prst="rect">
            <a:avLst/>
          </a:prstGeom>
          <a:noFill/>
        </p:spPr>
        <p:txBody>
          <a:bodyPr wrap="square" rtlCol="0">
            <a:spAutoFit/>
          </a:bodyPr>
          <a:lstStyle/>
          <a:p>
            <a:endParaRPr lang="en-US" altLang="zh-CN" sz="2400" dirty="0"/>
          </a:p>
          <a:p>
            <a:pPr marL="457200" indent="-457200">
              <a:buFont typeface="+mj-lt"/>
              <a:buAutoNum type="arabicPeriod"/>
            </a:pPr>
            <a:r>
              <a:rPr lang="en-US" altLang="zh-CN" sz="2400" b="1" dirty="0"/>
              <a:t>Learning the interaction function from data. </a:t>
            </a:r>
            <a:r>
              <a:rPr lang="en-US" altLang="zh-CN" sz="2400" dirty="0"/>
              <a:t>Retain the capacity of neural network models in learning an arbitrary user-item interaction function.</a:t>
            </a:r>
          </a:p>
          <a:p>
            <a:pPr marL="457200" indent="-457200">
              <a:buFont typeface="+mj-lt"/>
              <a:buAutoNum type="arabicPeriod"/>
            </a:pPr>
            <a:r>
              <a:rPr lang="en-US" altLang="zh-CN" sz="2400" b="1" dirty="0"/>
              <a:t>Enhance the ability to identify strong associations. </a:t>
            </a:r>
            <a:r>
              <a:rPr lang="en-US" altLang="zh-CN" sz="2400" dirty="0"/>
              <a:t>Leverage localized information in complementing the interaction data.</a:t>
            </a:r>
          </a:p>
          <a:p>
            <a:pPr>
              <a:lnSpc>
                <a:spcPct val="150000"/>
              </a:lnSpc>
            </a:pPr>
            <a:r>
              <a:rPr lang="en-US" altLang="zh-CN" sz="2800" dirty="0"/>
              <a:t>We address two challenging issues:</a:t>
            </a:r>
          </a:p>
          <a:p>
            <a:pPr marL="457200" indent="-457200">
              <a:lnSpc>
                <a:spcPct val="150000"/>
              </a:lnSpc>
              <a:buFont typeface="Wingdings" panose="05000000000000000000" pitchFamily="2" charset="2"/>
              <a:buChar char="Ø"/>
            </a:pPr>
            <a:r>
              <a:rPr lang="en-US" altLang="zh-CN" sz="2400" b="1" dirty="0"/>
              <a:t> </a:t>
            </a:r>
            <a:r>
              <a:rPr lang="en-US" altLang="zh-CN" sz="2400" b="1" dirty="0">
                <a:solidFill>
                  <a:srgbClr val="C00000"/>
                </a:solidFill>
              </a:rPr>
              <a:t>What</a:t>
            </a:r>
            <a:r>
              <a:rPr lang="en-US" altLang="zh-CN" sz="2400" dirty="0"/>
              <a:t> kind of localized information should be used.</a:t>
            </a:r>
          </a:p>
          <a:p>
            <a:pPr marL="342900" indent="-342900">
              <a:buFont typeface="Wingdings" panose="05000000000000000000" pitchFamily="2" charset="2"/>
              <a:buChar char="Ø"/>
            </a:pPr>
            <a:r>
              <a:rPr lang="en-US" altLang="zh-CN" sz="2400" dirty="0"/>
              <a:t>   </a:t>
            </a:r>
            <a:r>
              <a:rPr lang="en-US" altLang="zh-CN" sz="2400" b="1" dirty="0">
                <a:solidFill>
                  <a:srgbClr val="C00000"/>
                </a:solidFill>
              </a:rPr>
              <a:t>How</a:t>
            </a:r>
            <a:r>
              <a:rPr lang="en-US" altLang="zh-CN" sz="2400" dirty="0"/>
              <a:t> to model such localized information in a deep learning recommendation model. </a:t>
            </a:r>
            <a:br>
              <a:rPr lang="en-US" altLang="zh-CN" sz="2400" dirty="0"/>
            </a:br>
            <a:endParaRPr lang="en-US" altLang="zh-CN" sz="2400" dirty="0"/>
          </a:p>
        </p:txBody>
      </p:sp>
    </p:spTree>
    <p:extLst>
      <p:ext uri="{BB962C8B-B14F-4D97-AF65-F5344CB8AC3E}">
        <p14:creationId xmlns:p14="http://schemas.microsoft.com/office/powerpoint/2010/main" val="91645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E7C4E-11A0-4936-B3E7-DA910D9F47DE}"/>
              </a:ext>
            </a:extLst>
          </p:cNvPr>
          <p:cNvSpPr>
            <a:spLocks noGrp="1"/>
          </p:cNvSpPr>
          <p:nvPr>
            <p:ph type="title"/>
          </p:nvPr>
        </p:nvSpPr>
        <p:spPr/>
        <p:txBody>
          <a:bodyPr/>
          <a:lstStyle/>
          <a:p>
            <a:r>
              <a:rPr lang="en-US" altLang="zh-CN" sz="2800" dirty="0"/>
              <a:t>Our Neighborhood-based Neural Collaborative Filtering Model (NNCF)</a:t>
            </a:r>
            <a:endParaRPr lang="zh-CN" altLang="en-US" dirty="0"/>
          </a:p>
        </p:txBody>
      </p:sp>
      <p:pic>
        <p:nvPicPr>
          <p:cNvPr id="6" name="图片 5">
            <a:extLst>
              <a:ext uri="{FF2B5EF4-FFF2-40B4-BE49-F238E27FC236}">
                <a16:creationId xmlns:a16="http://schemas.microsoft.com/office/drawing/2014/main" id="{A989FBEB-03FE-472A-B294-1F57093DFA02}"/>
              </a:ext>
            </a:extLst>
          </p:cNvPr>
          <p:cNvPicPr>
            <a:picLocks noChangeAspect="1"/>
          </p:cNvPicPr>
          <p:nvPr/>
        </p:nvPicPr>
        <p:blipFill>
          <a:blip r:embed="rId3"/>
          <a:stretch>
            <a:fillRect/>
          </a:stretch>
        </p:blipFill>
        <p:spPr>
          <a:xfrm>
            <a:off x="1115616" y="3270308"/>
            <a:ext cx="6840760" cy="3566725"/>
          </a:xfrm>
          <a:prstGeom prst="rect">
            <a:avLst/>
          </a:prstGeom>
        </p:spPr>
      </p:pic>
      <p:pic>
        <p:nvPicPr>
          <p:cNvPr id="7" name="图片 6">
            <a:extLst>
              <a:ext uri="{FF2B5EF4-FFF2-40B4-BE49-F238E27FC236}">
                <a16:creationId xmlns:a16="http://schemas.microsoft.com/office/drawing/2014/main" id="{B7DF18CD-269D-4D0C-B1F1-C744349764A3}"/>
              </a:ext>
            </a:extLst>
          </p:cNvPr>
          <p:cNvPicPr>
            <a:picLocks noChangeAspect="1"/>
          </p:cNvPicPr>
          <p:nvPr/>
        </p:nvPicPr>
        <p:blipFill>
          <a:blip r:embed="rId4"/>
          <a:stretch>
            <a:fillRect/>
          </a:stretch>
        </p:blipFill>
        <p:spPr>
          <a:xfrm>
            <a:off x="323528" y="-99391"/>
            <a:ext cx="8640960" cy="3336350"/>
          </a:xfrm>
          <a:prstGeom prst="rect">
            <a:avLst/>
          </a:prstGeom>
        </p:spPr>
      </p:pic>
    </p:spTree>
    <p:extLst>
      <p:ext uri="{BB962C8B-B14F-4D97-AF65-F5344CB8AC3E}">
        <p14:creationId xmlns:p14="http://schemas.microsoft.com/office/powerpoint/2010/main" val="83832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CCAA-4E4A-43FC-8D9B-99CDC54830C0}"/>
              </a:ext>
            </a:extLst>
          </p:cNvPr>
          <p:cNvSpPr>
            <a:spLocks noGrp="1"/>
          </p:cNvSpPr>
          <p:nvPr>
            <p:ph type="title"/>
          </p:nvPr>
        </p:nvSpPr>
        <p:spPr/>
        <p:txBody>
          <a:bodyPr/>
          <a:lstStyle/>
          <a:p>
            <a:pPr algn="l"/>
            <a:r>
              <a:rPr lang="en-US" altLang="zh-CN" dirty="0"/>
              <a:t>NNCF</a:t>
            </a:r>
            <a:endParaRPr lang="zh-CN" altLang="en-US" dirty="0"/>
          </a:p>
        </p:txBody>
      </p:sp>
      <p:pic>
        <p:nvPicPr>
          <p:cNvPr id="6" name="图片 5">
            <a:extLst>
              <a:ext uri="{FF2B5EF4-FFF2-40B4-BE49-F238E27FC236}">
                <a16:creationId xmlns:a16="http://schemas.microsoft.com/office/drawing/2014/main" id="{3C7D54CE-F1E1-4DA9-9A60-2D5E7B5331FE}"/>
              </a:ext>
            </a:extLst>
          </p:cNvPr>
          <p:cNvPicPr>
            <a:picLocks noChangeAspect="1"/>
          </p:cNvPicPr>
          <p:nvPr/>
        </p:nvPicPr>
        <p:blipFill>
          <a:blip r:embed="rId2"/>
          <a:stretch>
            <a:fillRect/>
          </a:stretch>
        </p:blipFill>
        <p:spPr>
          <a:xfrm>
            <a:off x="395535" y="1340768"/>
            <a:ext cx="7477473" cy="5256584"/>
          </a:xfrm>
          <a:prstGeom prst="rect">
            <a:avLst/>
          </a:prstGeom>
        </p:spPr>
      </p:pic>
      <p:grpSp>
        <p:nvGrpSpPr>
          <p:cNvPr id="7" name="组合 6">
            <a:extLst>
              <a:ext uri="{FF2B5EF4-FFF2-40B4-BE49-F238E27FC236}">
                <a16:creationId xmlns:a16="http://schemas.microsoft.com/office/drawing/2014/main" id="{418203EB-7F8A-45FB-999D-ABF0B3813B29}"/>
              </a:ext>
            </a:extLst>
          </p:cNvPr>
          <p:cNvGrpSpPr/>
          <p:nvPr/>
        </p:nvGrpSpPr>
        <p:grpSpPr>
          <a:xfrm>
            <a:off x="124079" y="251759"/>
            <a:ext cx="8895842" cy="948254"/>
            <a:chOff x="802681" y="704366"/>
            <a:chExt cx="13618362" cy="1114868"/>
          </a:xfrm>
        </p:grpSpPr>
        <p:sp>
          <p:nvSpPr>
            <p:cNvPr id="8" name="圆角矩形 97">
              <a:extLst>
                <a:ext uri="{FF2B5EF4-FFF2-40B4-BE49-F238E27FC236}">
                  <a16:creationId xmlns:a16="http://schemas.microsoft.com/office/drawing/2014/main" id="{C7951B54-B48A-4ACD-A21C-31DB3816B407}"/>
                </a:ext>
              </a:extLst>
            </p:cNvPr>
            <p:cNvSpPr/>
            <p:nvPr/>
          </p:nvSpPr>
          <p:spPr>
            <a:xfrm>
              <a:off x="810393" y="704366"/>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zh-CN" altLang="en-US" sz="4092" dirty="0"/>
            </a:p>
          </p:txBody>
        </p:sp>
        <p:sp>
          <p:nvSpPr>
            <p:cNvPr id="9" name="圆角矩形 6">
              <a:extLst>
                <a:ext uri="{FF2B5EF4-FFF2-40B4-BE49-F238E27FC236}">
                  <a16:creationId xmlns:a16="http://schemas.microsoft.com/office/drawing/2014/main" id="{460B3A0C-14E9-4CA1-A0B3-24A05E2D4240}"/>
                </a:ext>
              </a:extLst>
            </p:cNvPr>
            <p:cNvSpPr/>
            <p:nvPr/>
          </p:nvSpPr>
          <p:spPr>
            <a:xfrm>
              <a:off x="802681" y="813212"/>
              <a:ext cx="13501805" cy="81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defTabSz="1632311">
                <a:lnSpc>
                  <a:spcPct val="90000"/>
                </a:lnSpc>
                <a:spcBef>
                  <a:spcPct val="0"/>
                </a:spcBef>
                <a:spcAft>
                  <a:spcPct val="35000"/>
                </a:spcAft>
              </a:pPr>
              <a:r>
                <a:rPr lang="en-US" altLang="zh-CN" sz="3672" dirty="0"/>
                <a:t>NNCF</a:t>
              </a:r>
              <a:endParaRPr lang="zh-CN" altLang="en-US" sz="3672" dirty="0"/>
            </a:p>
          </p:txBody>
        </p:sp>
      </p:grpSp>
    </p:spTree>
    <p:extLst>
      <p:ext uri="{BB962C8B-B14F-4D97-AF65-F5344CB8AC3E}">
        <p14:creationId xmlns:p14="http://schemas.microsoft.com/office/powerpoint/2010/main" val="87144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628CEB5-88AE-4F40-8982-3F47FE2A409C}"/>
              </a:ext>
            </a:extLst>
          </p:cNvPr>
          <p:cNvPicPr>
            <a:picLocks noChangeAspect="1"/>
          </p:cNvPicPr>
          <p:nvPr/>
        </p:nvPicPr>
        <p:blipFill>
          <a:blip r:embed="rId3"/>
          <a:stretch>
            <a:fillRect/>
          </a:stretch>
        </p:blipFill>
        <p:spPr>
          <a:xfrm>
            <a:off x="107504" y="0"/>
            <a:ext cx="9036496" cy="6858000"/>
          </a:xfrm>
          <a:prstGeom prst="rect">
            <a:avLst/>
          </a:prstGeom>
        </p:spPr>
      </p:pic>
    </p:spTree>
    <p:extLst>
      <p:ext uri="{BB962C8B-B14F-4D97-AF65-F5344CB8AC3E}">
        <p14:creationId xmlns:p14="http://schemas.microsoft.com/office/powerpoint/2010/main" val="175484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Outline</a:t>
            </a:r>
            <a:endParaRPr lang="zh-CN" altLang="en-US" sz="3200" dirty="0"/>
          </a:p>
        </p:txBody>
      </p:sp>
      <p:sp>
        <p:nvSpPr>
          <p:cNvPr id="3" name="内容占位符 2"/>
          <p:cNvSpPr>
            <a:spLocks noGrp="1"/>
          </p:cNvSpPr>
          <p:nvPr>
            <p:ph idx="1"/>
          </p:nvPr>
        </p:nvSpPr>
        <p:spPr>
          <a:xfrm>
            <a:off x="323528" y="1268760"/>
            <a:ext cx="8568952" cy="5589240"/>
          </a:xfrm>
        </p:spPr>
        <p:txBody>
          <a:bodyPr/>
          <a:lstStyle/>
          <a:p>
            <a:r>
              <a:rPr lang="en-US" altLang="zh-CN" sz="2400" dirty="0"/>
              <a:t>What are recommender systems for?</a:t>
            </a:r>
          </a:p>
          <a:p>
            <a:pPr lvl="1"/>
            <a:r>
              <a:rPr lang="en-US" altLang="zh-CN" dirty="0"/>
              <a:t>Introduction</a:t>
            </a:r>
          </a:p>
          <a:p>
            <a:r>
              <a:rPr lang="en-US" altLang="zh-CN" sz="2400" dirty="0"/>
              <a:t>How do they work ?</a:t>
            </a:r>
          </a:p>
          <a:p>
            <a:pPr lvl="1"/>
            <a:r>
              <a:rPr lang="en-US" altLang="zh-CN" b="1" dirty="0"/>
              <a:t>Collaborative Filtering</a:t>
            </a:r>
          </a:p>
          <a:p>
            <a:pPr lvl="1"/>
            <a:r>
              <a:rPr lang="en-US" altLang="zh-CN" dirty="0"/>
              <a:t>Content-based Filtering</a:t>
            </a:r>
          </a:p>
          <a:p>
            <a:pPr lvl="1"/>
            <a:r>
              <a:rPr lang="en-US" altLang="zh-CN" dirty="0"/>
              <a:t>Knowledge-Based Recommendations</a:t>
            </a:r>
          </a:p>
          <a:p>
            <a:pPr lvl="1"/>
            <a:r>
              <a:rPr lang="en-US" altLang="zh-CN" dirty="0"/>
              <a:t>Hybridization Strategies</a:t>
            </a:r>
          </a:p>
          <a:p>
            <a:r>
              <a:rPr lang="en-US" altLang="zh-CN" sz="2400" dirty="0"/>
              <a:t>Our Work</a:t>
            </a:r>
          </a:p>
          <a:p>
            <a:pPr lvl="1"/>
            <a:r>
              <a:rPr lang="en-US" altLang="zh-CN" dirty="0"/>
              <a:t>Neural Collaborative Filtering Model Incorporating Neighborhood Information</a:t>
            </a:r>
          </a:p>
          <a:p>
            <a:r>
              <a:rPr lang="en-US" altLang="zh-CN" sz="2400" dirty="0"/>
              <a:t>Advanced topics </a:t>
            </a:r>
          </a:p>
          <a:p>
            <a:pPr lvl="1"/>
            <a:r>
              <a:rPr lang="en-US" altLang="zh-CN" dirty="0"/>
              <a:t>Deep sequence recommendation models</a:t>
            </a:r>
          </a:p>
          <a:p>
            <a:endParaRPr lang="en-US" altLang="zh-CN" sz="2000" dirty="0"/>
          </a:p>
        </p:txBody>
      </p:sp>
    </p:spTree>
  </p:cSld>
  <p:clrMapOvr>
    <a:masterClrMapping/>
  </p:clrMapOvr>
  <p:transition advTm="6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932C042-241D-412C-AFE0-C7BB3A01B918}"/>
              </a:ext>
            </a:extLst>
          </p:cNvPr>
          <p:cNvPicPr>
            <a:picLocks noChangeAspect="1"/>
          </p:cNvPicPr>
          <p:nvPr/>
        </p:nvPicPr>
        <p:blipFill>
          <a:blip r:embed="rId2"/>
          <a:stretch>
            <a:fillRect/>
          </a:stretch>
        </p:blipFill>
        <p:spPr>
          <a:xfrm>
            <a:off x="19307" y="116632"/>
            <a:ext cx="9144000" cy="6192688"/>
          </a:xfrm>
          <a:prstGeom prst="rect">
            <a:avLst/>
          </a:prstGeom>
        </p:spPr>
      </p:pic>
    </p:spTree>
    <p:extLst>
      <p:ext uri="{BB962C8B-B14F-4D97-AF65-F5344CB8AC3E}">
        <p14:creationId xmlns:p14="http://schemas.microsoft.com/office/powerpoint/2010/main" val="95717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815E51-E315-412A-9A6F-9E3B57E91032}"/>
              </a:ext>
            </a:extLst>
          </p:cNvPr>
          <p:cNvPicPr>
            <a:picLocks noChangeAspect="1"/>
          </p:cNvPicPr>
          <p:nvPr/>
        </p:nvPicPr>
        <p:blipFill>
          <a:blip r:embed="rId3"/>
          <a:stretch>
            <a:fillRect/>
          </a:stretch>
        </p:blipFill>
        <p:spPr>
          <a:xfrm>
            <a:off x="323528" y="1628800"/>
            <a:ext cx="8681736" cy="4057123"/>
          </a:xfrm>
          <a:prstGeom prst="rect">
            <a:avLst/>
          </a:prstGeom>
        </p:spPr>
      </p:pic>
      <p:sp>
        <p:nvSpPr>
          <p:cNvPr id="5" name="文本框 4">
            <a:extLst>
              <a:ext uri="{FF2B5EF4-FFF2-40B4-BE49-F238E27FC236}">
                <a16:creationId xmlns:a16="http://schemas.microsoft.com/office/drawing/2014/main" id="{99DEA753-4B76-4A85-9AC6-3BCEA92FEF57}"/>
              </a:ext>
            </a:extLst>
          </p:cNvPr>
          <p:cNvSpPr txBox="1"/>
          <p:nvPr/>
        </p:nvSpPr>
        <p:spPr>
          <a:xfrm>
            <a:off x="467544" y="404664"/>
            <a:ext cx="3240360" cy="646331"/>
          </a:xfrm>
          <a:prstGeom prst="rect">
            <a:avLst/>
          </a:prstGeom>
          <a:noFill/>
        </p:spPr>
        <p:txBody>
          <a:bodyPr wrap="square" rtlCol="0">
            <a:spAutoFit/>
          </a:bodyPr>
          <a:lstStyle/>
          <a:p>
            <a:r>
              <a:rPr lang="en-US" altLang="zh-CN" sz="3600" b="1" dirty="0">
                <a:solidFill>
                  <a:srgbClr val="C00000"/>
                </a:solidFill>
              </a:rPr>
              <a:t>Analysis</a:t>
            </a:r>
            <a:endParaRPr lang="zh-CN" altLang="en-US" sz="3600" b="1" dirty="0">
              <a:solidFill>
                <a:srgbClr val="C00000"/>
              </a:solidFill>
            </a:endParaRPr>
          </a:p>
        </p:txBody>
      </p:sp>
      <p:grpSp>
        <p:nvGrpSpPr>
          <p:cNvPr id="6" name="组合 5">
            <a:extLst>
              <a:ext uri="{FF2B5EF4-FFF2-40B4-BE49-F238E27FC236}">
                <a16:creationId xmlns:a16="http://schemas.microsoft.com/office/drawing/2014/main" id="{F775EFA5-3237-4342-822D-E9A63421CB52}"/>
              </a:ext>
            </a:extLst>
          </p:cNvPr>
          <p:cNvGrpSpPr/>
          <p:nvPr/>
        </p:nvGrpSpPr>
        <p:grpSpPr>
          <a:xfrm>
            <a:off x="85380" y="253702"/>
            <a:ext cx="8895842" cy="948254"/>
            <a:chOff x="802681" y="704366"/>
            <a:chExt cx="13618362" cy="1114868"/>
          </a:xfrm>
        </p:grpSpPr>
        <p:sp>
          <p:nvSpPr>
            <p:cNvPr id="7" name="圆角矩形 97">
              <a:extLst>
                <a:ext uri="{FF2B5EF4-FFF2-40B4-BE49-F238E27FC236}">
                  <a16:creationId xmlns:a16="http://schemas.microsoft.com/office/drawing/2014/main" id="{A41D0490-9D4C-4168-9694-006F8EC9092F}"/>
                </a:ext>
              </a:extLst>
            </p:cNvPr>
            <p:cNvSpPr/>
            <p:nvPr/>
          </p:nvSpPr>
          <p:spPr>
            <a:xfrm>
              <a:off x="810393" y="704366"/>
              <a:ext cx="13610650" cy="111486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zh-CN" altLang="en-US" sz="4092" dirty="0"/>
            </a:p>
          </p:txBody>
        </p:sp>
        <p:sp>
          <p:nvSpPr>
            <p:cNvPr id="8" name="圆角矩形 6">
              <a:extLst>
                <a:ext uri="{FF2B5EF4-FFF2-40B4-BE49-F238E27FC236}">
                  <a16:creationId xmlns:a16="http://schemas.microsoft.com/office/drawing/2014/main" id="{F7C13CD4-C2A9-44DB-AD96-0F17A761362C}"/>
                </a:ext>
              </a:extLst>
            </p:cNvPr>
            <p:cNvSpPr/>
            <p:nvPr/>
          </p:nvSpPr>
          <p:spPr>
            <a:xfrm>
              <a:off x="802681" y="813212"/>
              <a:ext cx="13501805" cy="811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2574" tIns="0" rIns="282574" bIns="0" numCol="1" spcCol="1270" anchor="ctr" anchorCtr="0">
              <a:noAutofit/>
            </a:bodyPr>
            <a:lstStyle/>
            <a:p>
              <a:pPr defTabSz="1632311">
                <a:lnSpc>
                  <a:spcPct val="90000"/>
                </a:lnSpc>
                <a:spcBef>
                  <a:spcPct val="0"/>
                </a:spcBef>
                <a:spcAft>
                  <a:spcPct val="35000"/>
                </a:spcAft>
              </a:pPr>
              <a:r>
                <a:rPr lang="en-US" altLang="zh-CN" sz="3672" dirty="0"/>
                <a:t>Analysis</a:t>
              </a:r>
              <a:endParaRPr lang="zh-CN" altLang="en-US" sz="3672" dirty="0"/>
            </a:p>
          </p:txBody>
        </p:sp>
      </p:grpSp>
    </p:spTree>
    <p:extLst>
      <p:ext uri="{BB962C8B-B14F-4D97-AF65-F5344CB8AC3E}">
        <p14:creationId xmlns:p14="http://schemas.microsoft.com/office/powerpoint/2010/main" val="3864789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594B7-E490-4253-AEE0-D42DDC51A582}"/>
              </a:ext>
            </a:extLst>
          </p:cNvPr>
          <p:cNvSpPr>
            <a:spLocks noGrp="1"/>
          </p:cNvSpPr>
          <p:nvPr>
            <p:ph type="title"/>
          </p:nvPr>
        </p:nvSpPr>
        <p:spPr/>
        <p:txBody>
          <a:bodyPr/>
          <a:lstStyle/>
          <a:p>
            <a:pPr algn="l"/>
            <a:r>
              <a:rPr lang="en-US" altLang="zh-CN" dirty="0"/>
              <a:t>State-of-the-art models</a:t>
            </a:r>
            <a:endParaRPr lang="zh-CN" altLang="en-US" dirty="0"/>
          </a:p>
        </p:txBody>
      </p:sp>
      <p:sp>
        <p:nvSpPr>
          <p:cNvPr id="3" name="内容占位符 2">
            <a:extLst>
              <a:ext uri="{FF2B5EF4-FFF2-40B4-BE49-F238E27FC236}">
                <a16:creationId xmlns:a16="http://schemas.microsoft.com/office/drawing/2014/main" id="{9A35056F-EB52-4480-9BCB-C0529858319A}"/>
              </a:ext>
            </a:extLst>
          </p:cNvPr>
          <p:cNvSpPr>
            <a:spLocks noGrp="1"/>
          </p:cNvSpPr>
          <p:nvPr>
            <p:ph idx="1"/>
          </p:nvPr>
        </p:nvSpPr>
        <p:spPr>
          <a:xfrm>
            <a:off x="323528" y="1196752"/>
            <a:ext cx="8229600" cy="5334000"/>
          </a:xfrm>
        </p:spPr>
        <p:txBody>
          <a:bodyPr/>
          <a:lstStyle/>
          <a:p>
            <a:r>
              <a:rPr lang="en-US" altLang="zh-CN" sz="2800" dirty="0"/>
              <a:t>Traditional MF models:</a:t>
            </a:r>
          </a:p>
          <a:p>
            <a:pPr marL="0" indent="0">
              <a:buNone/>
            </a:pPr>
            <a:r>
              <a:rPr lang="en-US" altLang="zh-CN" sz="2800" dirty="0">
                <a:solidFill>
                  <a:srgbClr val="C00000"/>
                </a:solidFill>
              </a:rPr>
              <a:t> </a:t>
            </a:r>
            <a:r>
              <a:rPr lang="en-US" altLang="zh-CN" sz="2400" dirty="0">
                <a:solidFill>
                  <a:srgbClr val="C00000"/>
                </a:solidFill>
              </a:rPr>
              <a:t>- PMF</a:t>
            </a:r>
          </a:p>
          <a:p>
            <a:pPr marL="0" indent="269875">
              <a:buNone/>
            </a:pPr>
            <a:r>
              <a:rPr lang="en-US" altLang="zh-CN" sz="1800" dirty="0"/>
              <a:t>Probabilistic Matrix Factorization. NIPS 2007</a:t>
            </a:r>
          </a:p>
          <a:p>
            <a:pPr marL="0" indent="0">
              <a:buNone/>
            </a:pPr>
            <a:r>
              <a:rPr lang="en-US" altLang="zh-CN" sz="2400" dirty="0">
                <a:solidFill>
                  <a:srgbClr val="C00000"/>
                </a:solidFill>
              </a:rPr>
              <a:t> - BPR </a:t>
            </a:r>
          </a:p>
          <a:p>
            <a:pPr marL="0" indent="269875">
              <a:buNone/>
            </a:pPr>
            <a:r>
              <a:rPr lang="en-US" altLang="zh-CN" sz="1800" dirty="0"/>
              <a:t>BPR: Bayesian personalized ranking from implicit feedback.  AUAI 2009</a:t>
            </a:r>
            <a:endParaRPr lang="zh-CN" altLang="en-US" sz="1800" dirty="0"/>
          </a:p>
          <a:p>
            <a:pPr marL="0" indent="0">
              <a:buNone/>
            </a:pPr>
            <a:r>
              <a:rPr lang="en-US" altLang="zh-CN" sz="2400" dirty="0">
                <a:solidFill>
                  <a:srgbClr val="C00000"/>
                </a:solidFill>
              </a:rPr>
              <a:t> - </a:t>
            </a:r>
            <a:r>
              <a:rPr lang="en-US" altLang="zh-CN" sz="2400" dirty="0" err="1">
                <a:solidFill>
                  <a:srgbClr val="C00000"/>
                </a:solidFill>
              </a:rPr>
              <a:t>eals</a:t>
            </a:r>
            <a:endParaRPr lang="en-US" altLang="zh-CN" sz="2400" dirty="0"/>
          </a:p>
          <a:p>
            <a:pPr marL="269875" indent="0">
              <a:buNone/>
            </a:pPr>
            <a:r>
              <a:rPr lang="en-US" altLang="zh-CN" sz="1800" dirty="0"/>
              <a:t>Fast matrix factorization for online recommendation with implicit feedback. SIGIR. 2016</a:t>
            </a:r>
          </a:p>
          <a:p>
            <a:pPr marL="0" indent="0">
              <a:buNone/>
            </a:pPr>
            <a:endParaRPr lang="en-US" altLang="zh-CN" sz="1800" dirty="0"/>
          </a:p>
          <a:p>
            <a:r>
              <a:rPr lang="en-US" altLang="zh-CN" sz="2800" dirty="0"/>
              <a:t>Neural MF models:</a:t>
            </a:r>
          </a:p>
          <a:p>
            <a:pPr marL="0" indent="0">
              <a:buNone/>
            </a:pPr>
            <a:r>
              <a:rPr lang="en-US" altLang="zh-CN" sz="2400" dirty="0">
                <a:solidFill>
                  <a:srgbClr val="C00000"/>
                </a:solidFill>
              </a:rPr>
              <a:t> - </a:t>
            </a:r>
            <a:r>
              <a:rPr lang="en-US" altLang="zh-CN" sz="2400" dirty="0" err="1">
                <a:solidFill>
                  <a:srgbClr val="C00000"/>
                </a:solidFill>
              </a:rPr>
              <a:t>Autorec</a:t>
            </a:r>
            <a:endParaRPr lang="en-US" altLang="zh-CN" sz="2400" dirty="0">
              <a:solidFill>
                <a:srgbClr val="C00000"/>
              </a:solidFill>
            </a:endParaRPr>
          </a:p>
          <a:p>
            <a:pPr marL="269875" indent="0">
              <a:buNone/>
            </a:pPr>
            <a:r>
              <a:rPr lang="en-US" altLang="zh-CN" sz="1800" dirty="0" err="1"/>
              <a:t>Autorec</a:t>
            </a:r>
            <a:r>
              <a:rPr lang="en-US" altLang="zh-CN" sz="1800" dirty="0"/>
              <a:t>: Autoencoders meet collaborative filtering. In WWW, pages 111–112, 2015</a:t>
            </a:r>
          </a:p>
          <a:p>
            <a:pPr marL="0" indent="0">
              <a:buNone/>
            </a:pPr>
            <a:br>
              <a:rPr lang="en-US" altLang="zh-CN" sz="2400" dirty="0"/>
            </a:br>
            <a:br>
              <a:rPr lang="en-US" altLang="zh-CN" sz="2400" dirty="0"/>
            </a:br>
            <a:endParaRPr lang="en-US" altLang="zh-CN" sz="2400" dirty="0"/>
          </a:p>
          <a:p>
            <a:endParaRPr lang="en-US" altLang="zh-CN" sz="2400" dirty="0"/>
          </a:p>
          <a:p>
            <a:endParaRPr lang="zh-CN" altLang="en-US" dirty="0"/>
          </a:p>
        </p:txBody>
      </p:sp>
    </p:spTree>
    <p:extLst>
      <p:ext uri="{BB962C8B-B14F-4D97-AF65-F5344CB8AC3E}">
        <p14:creationId xmlns:p14="http://schemas.microsoft.com/office/powerpoint/2010/main" val="425658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65AE4-9F9D-48E6-80FE-0528B3E8F9EC}"/>
              </a:ext>
            </a:extLst>
          </p:cNvPr>
          <p:cNvSpPr>
            <a:spLocks noGrp="1"/>
          </p:cNvSpPr>
          <p:nvPr>
            <p:ph type="title"/>
          </p:nvPr>
        </p:nvSpPr>
        <p:spPr/>
        <p:txBody>
          <a:bodyPr/>
          <a:lstStyle/>
          <a:p>
            <a:pPr algn="l"/>
            <a:r>
              <a:rPr lang="en-US" altLang="zh-CN" dirty="0"/>
              <a:t>State-of-the-art models</a:t>
            </a:r>
            <a:endParaRPr lang="zh-CN" altLang="en-US" dirty="0"/>
          </a:p>
        </p:txBody>
      </p:sp>
      <p:sp>
        <p:nvSpPr>
          <p:cNvPr id="3" name="内容占位符 2">
            <a:extLst>
              <a:ext uri="{FF2B5EF4-FFF2-40B4-BE49-F238E27FC236}">
                <a16:creationId xmlns:a16="http://schemas.microsoft.com/office/drawing/2014/main" id="{0584C4A0-BA25-4E2B-8519-90577335BB4F}"/>
              </a:ext>
            </a:extLst>
          </p:cNvPr>
          <p:cNvSpPr>
            <a:spLocks noGrp="1"/>
          </p:cNvSpPr>
          <p:nvPr>
            <p:ph idx="1"/>
          </p:nvPr>
        </p:nvSpPr>
        <p:spPr>
          <a:xfrm>
            <a:off x="457200" y="1484784"/>
            <a:ext cx="8229600" cy="4343400"/>
          </a:xfrm>
        </p:spPr>
        <p:txBody>
          <a:bodyPr/>
          <a:lstStyle/>
          <a:p>
            <a:pPr marL="0" indent="0">
              <a:buNone/>
            </a:pPr>
            <a:r>
              <a:rPr lang="en-US" altLang="zh-CN" sz="2800" dirty="0">
                <a:solidFill>
                  <a:srgbClr val="C00000"/>
                </a:solidFill>
              </a:rPr>
              <a:t>- </a:t>
            </a:r>
            <a:r>
              <a:rPr lang="en-US" altLang="zh-CN" sz="2400" dirty="0">
                <a:solidFill>
                  <a:srgbClr val="C00000"/>
                </a:solidFill>
              </a:rPr>
              <a:t>CDL</a:t>
            </a:r>
          </a:p>
          <a:p>
            <a:pPr marL="0" indent="0">
              <a:buNone/>
            </a:pPr>
            <a:r>
              <a:rPr lang="en-US" altLang="zh-CN" sz="1800" dirty="0"/>
              <a:t>Collaborative deep learning for recommender systems.  KDD 2015: 1235-1244.</a:t>
            </a:r>
            <a:endParaRPr lang="en-US" altLang="zh-CN" sz="1800" dirty="0">
              <a:solidFill>
                <a:srgbClr val="C00000"/>
              </a:solidFill>
            </a:endParaRPr>
          </a:p>
          <a:p>
            <a:pPr marL="0" indent="0">
              <a:buNone/>
            </a:pPr>
            <a:r>
              <a:rPr lang="en-US" altLang="zh-CN" sz="2800" dirty="0">
                <a:solidFill>
                  <a:srgbClr val="C00000"/>
                </a:solidFill>
              </a:rPr>
              <a:t>- </a:t>
            </a:r>
            <a:r>
              <a:rPr lang="en-US" altLang="zh-CN" sz="2400" dirty="0">
                <a:solidFill>
                  <a:srgbClr val="C00000"/>
                </a:solidFill>
              </a:rPr>
              <a:t>NCF</a:t>
            </a:r>
          </a:p>
          <a:p>
            <a:pPr marL="0" indent="0">
              <a:buNone/>
            </a:pPr>
            <a:r>
              <a:rPr lang="en-US" altLang="zh-CN" sz="1800" dirty="0"/>
              <a:t>Neural collaborative filtering. WWW, 2017: 173-182.</a:t>
            </a:r>
          </a:p>
          <a:p>
            <a:pPr marL="0" indent="0">
              <a:buNone/>
            </a:pPr>
            <a:r>
              <a:rPr lang="en-US" altLang="zh-CN" sz="2800" dirty="0">
                <a:solidFill>
                  <a:srgbClr val="C00000"/>
                </a:solidFill>
              </a:rPr>
              <a:t>- </a:t>
            </a:r>
            <a:r>
              <a:rPr lang="en-US" altLang="zh-CN" sz="2400" dirty="0">
                <a:solidFill>
                  <a:srgbClr val="C00000"/>
                </a:solidFill>
              </a:rPr>
              <a:t>NNCF</a:t>
            </a:r>
          </a:p>
          <a:p>
            <a:pPr marL="0" indent="0">
              <a:buNone/>
            </a:pPr>
            <a:r>
              <a:rPr lang="en-US" altLang="zh-CN" sz="1800" dirty="0"/>
              <a:t>A Neural Collaborative Filtering Model with Interaction-based Neighborhood. CIKM 2017: 1979-1982</a:t>
            </a:r>
            <a:endParaRPr lang="en-US" altLang="zh-CN" sz="1800" dirty="0">
              <a:solidFill>
                <a:srgbClr val="C00000"/>
              </a:solidFill>
            </a:endParaRPr>
          </a:p>
          <a:p>
            <a:pPr marL="0" indent="0">
              <a:buNone/>
            </a:pPr>
            <a:endParaRPr lang="zh-CN" altLang="en-US" sz="2000" dirty="0"/>
          </a:p>
        </p:txBody>
      </p:sp>
    </p:spTree>
    <p:extLst>
      <p:ext uri="{BB962C8B-B14F-4D97-AF65-F5344CB8AC3E}">
        <p14:creationId xmlns:p14="http://schemas.microsoft.com/office/powerpoint/2010/main" val="254277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098AB-9534-476B-972B-8E48AA6B67AA}"/>
              </a:ext>
            </a:extLst>
          </p:cNvPr>
          <p:cNvSpPr>
            <a:spLocks noGrp="1"/>
          </p:cNvSpPr>
          <p:nvPr>
            <p:ph type="title"/>
          </p:nvPr>
        </p:nvSpPr>
        <p:spPr/>
        <p:txBody>
          <a:bodyPr/>
          <a:lstStyle/>
          <a:p>
            <a:pPr algn="l"/>
            <a:r>
              <a:rPr lang="en-US" altLang="zh-CN" dirty="0"/>
              <a:t>Sequence recommendation </a:t>
            </a:r>
            <a:endParaRPr lang="zh-CN" altLang="en-US" dirty="0"/>
          </a:p>
        </p:txBody>
      </p:sp>
      <p:sp>
        <p:nvSpPr>
          <p:cNvPr id="4" name="内容占位符 2">
            <a:extLst>
              <a:ext uri="{FF2B5EF4-FFF2-40B4-BE49-F238E27FC236}">
                <a16:creationId xmlns:a16="http://schemas.microsoft.com/office/drawing/2014/main" id="{FB745E9A-CB6A-419A-981B-93D1D9CF82B5}"/>
              </a:ext>
            </a:extLst>
          </p:cNvPr>
          <p:cNvSpPr txBox="1">
            <a:spLocks/>
          </p:cNvSpPr>
          <p:nvPr/>
        </p:nvSpPr>
        <p:spPr bwMode="auto">
          <a:xfrm>
            <a:off x="251520" y="1268760"/>
            <a:ext cx="9001000" cy="46805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accent2"/>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chemeClr val="tx1">
                    <a:lumMod val="85000"/>
                    <a:lumOff val="15000"/>
                  </a:schemeClr>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dirty="0"/>
              <a:t>Personalized sequence recommendation</a:t>
            </a:r>
          </a:p>
          <a:p>
            <a:pPr marL="0" indent="0">
              <a:buFont typeface="Arial" panose="020B0604020202020204" pitchFamily="34" charset="0"/>
              <a:buNone/>
            </a:pPr>
            <a:endParaRPr lang="en-US" altLang="zh-CN" sz="1050" dirty="0"/>
          </a:p>
          <a:p>
            <a:r>
              <a:rPr lang="en-US" altLang="zh-CN" sz="2400" b="1" dirty="0"/>
              <a:t>Sequence MF models</a:t>
            </a:r>
          </a:p>
          <a:p>
            <a:pPr>
              <a:buFont typeface="Wingdings" panose="05000000000000000000" pitchFamily="2" charset="2"/>
              <a:buChar char="u"/>
            </a:pPr>
            <a:r>
              <a:rPr lang="en-US" altLang="zh-CN" sz="2000" dirty="0">
                <a:solidFill>
                  <a:srgbClr val="C00000"/>
                </a:solidFill>
              </a:rPr>
              <a:t>FPMC (</a:t>
            </a:r>
            <a:r>
              <a:rPr lang="en-US" altLang="zh-CN" sz="2000" dirty="0" err="1"/>
              <a:t>markov</a:t>
            </a:r>
            <a:r>
              <a:rPr lang="en-US" altLang="zh-CN" sz="2000" dirty="0"/>
              <a:t> </a:t>
            </a:r>
            <a:r>
              <a:rPr lang="en-US" altLang="zh-CN" sz="2000" dirty="0" err="1"/>
              <a:t>chains+MF</a:t>
            </a:r>
            <a:r>
              <a:rPr lang="en-US" altLang="zh-CN" sz="2000" dirty="0"/>
              <a:t>) </a:t>
            </a:r>
            <a:br>
              <a:rPr lang="en-US" altLang="zh-CN" sz="1800" dirty="0"/>
            </a:br>
            <a:r>
              <a:rPr lang="en-US" altLang="zh-CN" sz="1800" dirty="0"/>
              <a:t>Factorizing personalized </a:t>
            </a:r>
            <a:r>
              <a:rPr lang="en-US" altLang="zh-CN" sz="1800" dirty="0" err="1"/>
              <a:t>markov</a:t>
            </a:r>
            <a:r>
              <a:rPr lang="en-US" altLang="zh-CN" sz="1800" dirty="0"/>
              <a:t> chains for next-basket recommendation. WWW 2010.</a:t>
            </a:r>
          </a:p>
          <a:p>
            <a:r>
              <a:rPr lang="en-US" altLang="zh-CN" sz="2400" b="1" dirty="0"/>
              <a:t>Probabilistic sequence model</a:t>
            </a:r>
          </a:p>
          <a:p>
            <a:pPr marL="0" indent="0">
              <a:buNone/>
            </a:pPr>
            <a:r>
              <a:rPr lang="en-US" altLang="zh-CN" sz="2400" b="1" dirty="0"/>
              <a:t>     </a:t>
            </a:r>
            <a:r>
              <a:rPr lang="en-US" altLang="zh-CN" sz="1800" dirty="0"/>
              <a:t>Taste Over Time: The Temporal Dynamics of User Preference. ISMIR. 2013: 401-406.</a:t>
            </a:r>
          </a:p>
          <a:p>
            <a:pPr marL="0" indent="0">
              <a:buFont typeface="Arial" panose="020B0604020202020204" pitchFamily="34" charset="0"/>
              <a:buNone/>
            </a:pPr>
            <a:endParaRPr lang="en-US" altLang="zh-CN" sz="1800" dirty="0"/>
          </a:p>
          <a:p>
            <a:pPr marL="0" indent="0">
              <a:buFont typeface="Arial" panose="020B0604020202020204" pitchFamily="34" charset="0"/>
              <a:buNone/>
            </a:pPr>
            <a:br>
              <a:rPr lang="en-US" altLang="zh-CN" sz="1800" dirty="0"/>
            </a:br>
            <a:br>
              <a:rPr lang="en-US" altLang="zh-CN" sz="1800" dirty="0"/>
            </a:br>
            <a:endParaRPr lang="en-US" altLang="zh-CN" sz="1800" dirty="0"/>
          </a:p>
          <a:p>
            <a:pPr marL="0" indent="0">
              <a:buFont typeface="Arial" panose="020B0604020202020204" pitchFamily="34" charset="0"/>
              <a:buNone/>
            </a:pPr>
            <a:br>
              <a:rPr lang="en-US" altLang="zh-CN" sz="1800" dirty="0"/>
            </a:br>
            <a:endParaRPr lang="en-US" altLang="zh-CN" sz="1800" dirty="0"/>
          </a:p>
          <a:p>
            <a:pPr marL="0" indent="0">
              <a:buFont typeface="Arial" panose="020B0604020202020204" pitchFamily="34" charset="0"/>
              <a:buNone/>
            </a:pPr>
            <a:br>
              <a:rPr lang="en-US" altLang="zh-CN" sz="2400" dirty="0"/>
            </a:br>
            <a:endParaRPr lang="en-US" altLang="zh-CN" sz="2400" dirty="0"/>
          </a:p>
        </p:txBody>
      </p:sp>
    </p:spTree>
    <p:extLst>
      <p:ext uri="{BB962C8B-B14F-4D97-AF65-F5344CB8AC3E}">
        <p14:creationId xmlns:p14="http://schemas.microsoft.com/office/powerpoint/2010/main" val="319552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D532D-7CDD-4242-82FC-854CFEA87387}"/>
              </a:ext>
            </a:extLst>
          </p:cNvPr>
          <p:cNvSpPr>
            <a:spLocks noGrp="1"/>
          </p:cNvSpPr>
          <p:nvPr>
            <p:ph type="title"/>
          </p:nvPr>
        </p:nvSpPr>
        <p:spPr/>
        <p:txBody>
          <a:bodyPr/>
          <a:lstStyle/>
          <a:p>
            <a:pPr algn="l"/>
            <a:r>
              <a:rPr lang="en-US" altLang="zh-CN" dirty="0"/>
              <a:t>Advanced topics </a:t>
            </a:r>
            <a:endParaRPr lang="zh-CN" altLang="en-US" dirty="0"/>
          </a:p>
        </p:txBody>
      </p:sp>
      <p:sp>
        <p:nvSpPr>
          <p:cNvPr id="3" name="内容占位符 2">
            <a:extLst>
              <a:ext uri="{FF2B5EF4-FFF2-40B4-BE49-F238E27FC236}">
                <a16:creationId xmlns:a16="http://schemas.microsoft.com/office/drawing/2014/main" id="{7BCCBD11-6ECD-42EB-B981-07E1E09D3C72}"/>
              </a:ext>
            </a:extLst>
          </p:cNvPr>
          <p:cNvSpPr>
            <a:spLocks noGrp="1"/>
          </p:cNvSpPr>
          <p:nvPr>
            <p:ph idx="1"/>
          </p:nvPr>
        </p:nvSpPr>
        <p:spPr>
          <a:xfrm>
            <a:off x="179512" y="1340768"/>
            <a:ext cx="8507288" cy="5184576"/>
          </a:xfrm>
        </p:spPr>
        <p:txBody>
          <a:bodyPr/>
          <a:lstStyle/>
          <a:p>
            <a:r>
              <a:rPr lang="en-US" altLang="zh-CN" b="1" dirty="0"/>
              <a:t>Deep Sequence recommendation</a:t>
            </a:r>
          </a:p>
          <a:p>
            <a:pPr>
              <a:buFont typeface="Wingdings" panose="05000000000000000000" pitchFamily="2" charset="2"/>
              <a:buChar char="u"/>
            </a:pPr>
            <a:r>
              <a:rPr lang="en-US" altLang="zh-CN" sz="2000" dirty="0">
                <a:solidFill>
                  <a:srgbClr val="C00000"/>
                </a:solidFill>
              </a:rPr>
              <a:t> HRM</a:t>
            </a:r>
          </a:p>
          <a:p>
            <a:pPr marL="357188" indent="-357188">
              <a:buNone/>
            </a:pPr>
            <a:r>
              <a:rPr lang="en-US" altLang="zh-CN" sz="1800" dirty="0"/>
              <a:t>      Learning hierarchical representation model for </a:t>
            </a:r>
            <a:r>
              <a:rPr lang="en-US" altLang="zh-CN" sz="1800" dirty="0" err="1"/>
              <a:t>nextbasket</a:t>
            </a:r>
            <a:r>
              <a:rPr lang="en-US" altLang="zh-CN" sz="1800" dirty="0"/>
              <a:t> recommendation. SIGIR 2015.</a:t>
            </a:r>
          </a:p>
          <a:p>
            <a:pPr>
              <a:buFont typeface="Wingdings" panose="05000000000000000000" pitchFamily="2" charset="2"/>
              <a:buChar char="u"/>
            </a:pPr>
            <a:r>
              <a:rPr lang="en-US" altLang="zh-CN" sz="2000" dirty="0">
                <a:solidFill>
                  <a:srgbClr val="C00000"/>
                </a:solidFill>
              </a:rPr>
              <a:t> DREAM (LSTM)</a:t>
            </a:r>
          </a:p>
          <a:p>
            <a:pPr marL="357188" indent="0">
              <a:buNone/>
            </a:pPr>
            <a:r>
              <a:rPr lang="en-US" altLang="zh-CN" sz="1800" dirty="0"/>
              <a:t>A dynamic recurrent model for next basket recommendation. SIGIR 2016.</a:t>
            </a:r>
          </a:p>
          <a:p>
            <a:pPr>
              <a:buFont typeface="Wingdings" panose="05000000000000000000" pitchFamily="2" charset="2"/>
              <a:buChar char="u"/>
            </a:pPr>
            <a:r>
              <a:rPr lang="en-US" altLang="zh-CN" sz="2000" dirty="0">
                <a:solidFill>
                  <a:srgbClr val="C00000"/>
                </a:solidFill>
              </a:rPr>
              <a:t>TDSSM</a:t>
            </a:r>
          </a:p>
          <a:p>
            <a:pPr marL="0" indent="357188">
              <a:buNone/>
            </a:pPr>
            <a:r>
              <a:rPr lang="en-US" altLang="zh-CN" sz="1800" dirty="0"/>
              <a:t>Multi-Rate Deep Learning for Temporal Recommendation. SIGIR2016</a:t>
            </a:r>
          </a:p>
          <a:p>
            <a:pPr>
              <a:buFont typeface="Wingdings" panose="05000000000000000000" pitchFamily="2" charset="2"/>
              <a:buChar char="u"/>
            </a:pPr>
            <a:r>
              <a:rPr lang="en-US" altLang="zh-CN" sz="2000" dirty="0" err="1">
                <a:solidFill>
                  <a:srgbClr val="C00000"/>
                </a:solidFill>
              </a:rPr>
              <a:t>TransRec</a:t>
            </a:r>
            <a:r>
              <a:rPr lang="en-US" altLang="zh-CN" sz="2000" dirty="0">
                <a:solidFill>
                  <a:srgbClr val="C00000"/>
                </a:solidFill>
              </a:rPr>
              <a:t> </a:t>
            </a:r>
          </a:p>
          <a:p>
            <a:pPr marL="0" indent="357188">
              <a:buNone/>
            </a:pPr>
            <a:r>
              <a:rPr lang="en-US" altLang="zh-CN" sz="1800" dirty="0"/>
              <a:t>Translation-based Recommendation. </a:t>
            </a:r>
            <a:r>
              <a:rPr lang="en-US" altLang="zh-CN" sz="1800" dirty="0" err="1"/>
              <a:t>Recsys</a:t>
            </a:r>
            <a:r>
              <a:rPr lang="en-US" altLang="zh-CN" sz="1800" dirty="0"/>
              <a:t> 2017.</a:t>
            </a:r>
          </a:p>
          <a:p>
            <a:pPr>
              <a:buFont typeface="Wingdings" panose="05000000000000000000" pitchFamily="2" charset="2"/>
              <a:buChar char="u"/>
            </a:pPr>
            <a:r>
              <a:rPr lang="en-US" altLang="zh-CN" sz="2000" dirty="0">
                <a:solidFill>
                  <a:srgbClr val="C00000"/>
                </a:solidFill>
              </a:rPr>
              <a:t>User-based RNN </a:t>
            </a:r>
            <a:br>
              <a:rPr lang="en-US" altLang="zh-CN" sz="2000" dirty="0"/>
            </a:br>
            <a:r>
              <a:rPr lang="en-US" altLang="zh-CN" sz="1800" dirty="0"/>
              <a:t>Sequential User-based Recurrent Neural Network Recommendations. </a:t>
            </a:r>
            <a:r>
              <a:rPr lang="en-US" altLang="zh-CN" sz="1800" dirty="0" err="1"/>
              <a:t>Recsys</a:t>
            </a:r>
            <a:r>
              <a:rPr lang="en-US" altLang="zh-CN" sz="1800" dirty="0"/>
              <a:t> 2017.</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150984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A3EA4-A270-47B8-A881-7B8C7E3E6583}"/>
              </a:ext>
            </a:extLst>
          </p:cNvPr>
          <p:cNvSpPr>
            <a:spLocks noGrp="1"/>
          </p:cNvSpPr>
          <p:nvPr>
            <p:ph type="title"/>
          </p:nvPr>
        </p:nvSpPr>
        <p:spPr/>
        <p:txBody>
          <a:bodyPr/>
          <a:lstStyle/>
          <a:p>
            <a:pPr algn="l"/>
            <a:r>
              <a:rPr lang="en-US" altLang="zh-CN" dirty="0"/>
              <a:t>Advanced topics </a:t>
            </a:r>
            <a:endParaRPr lang="zh-CN" altLang="en-US" dirty="0"/>
          </a:p>
        </p:txBody>
      </p:sp>
      <p:sp>
        <p:nvSpPr>
          <p:cNvPr id="3" name="内容占位符 2">
            <a:extLst>
              <a:ext uri="{FF2B5EF4-FFF2-40B4-BE49-F238E27FC236}">
                <a16:creationId xmlns:a16="http://schemas.microsoft.com/office/drawing/2014/main" id="{2715C143-515B-4302-9877-41EB69EAC901}"/>
              </a:ext>
            </a:extLst>
          </p:cNvPr>
          <p:cNvSpPr>
            <a:spLocks noGrp="1"/>
          </p:cNvSpPr>
          <p:nvPr>
            <p:ph idx="1"/>
          </p:nvPr>
        </p:nvSpPr>
        <p:spPr>
          <a:xfrm>
            <a:off x="457200" y="1524000"/>
            <a:ext cx="8229600" cy="4713312"/>
          </a:xfrm>
        </p:spPr>
        <p:txBody>
          <a:bodyPr/>
          <a:lstStyle/>
          <a:p>
            <a:pPr>
              <a:buFont typeface="Wingdings" panose="05000000000000000000" pitchFamily="2" charset="2"/>
              <a:buChar char="u"/>
            </a:pPr>
            <a:r>
              <a:rPr lang="en-US" altLang="zh-CN" sz="2000" dirty="0">
                <a:solidFill>
                  <a:srgbClr val="C00000"/>
                </a:solidFill>
              </a:rPr>
              <a:t>RRN</a:t>
            </a:r>
          </a:p>
          <a:p>
            <a:pPr marL="0" indent="0">
              <a:buNone/>
            </a:pPr>
            <a:r>
              <a:rPr lang="en-US" altLang="zh-CN" sz="2000" dirty="0"/>
              <a:t>     Recurrent recommender networks. WSDM 2017.</a:t>
            </a:r>
            <a:endParaRPr lang="en-US" altLang="zh-CN" sz="2000" dirty="0">
              <a:solidFill>
                <a:srgbClr val="C00000"/>
              </a:solidFill>
            </a:endParaRPr>
          </a:p>
          <a:p>
            <a:pPr>
              <a:buFont typeface="Wingdings" panose="05000000000000000000" pitchFamily="2" charset="2"/>
              <a:buChar char="u"/>
            </a:pPr>
            <a:r>
              <a:rPr lang="en-US" altLang="zh-CN" sz="2000" dirty="0">
                <a:solidFill>
                  <a:srgbClr val="C00000"/>
                </a:solidFill>
              </a:rPr>
              <a:t>HRNN</a:t>
            </a:r>
          </a:p>
          <a:p>
            <a:pPr marL="357188" indent="-357188">
              <a:buNone/>
            </a:pPr>
            <a:r>
              <a:rPr lang="en-US" altLang="zh-CN" sz="2000" dirty="0">
                <a:solidFill>
                  <a:srgbClr val="C00000"/>
                </a:solidFill>
              </a:rPr>
              <a:t>    </a:t>
            </a:r>
            <a:r>
              <a:rPr lang="en-US" altLang="zh-CN" sz="2000" dirty="0"/>
              <a:t> </a:t>
            </a:r>
            <a:r>
              <a:rPr lang="en-US" altLang="zh-CN" sz="1800" dirty="0"/>
              <a:t>Personalizing Session-based Recommendations with Hierarchical Recurrent Neural Networks. </a:t>
            </a:r>
            <a:r>
              <a:rPr lang="en-US" altLang="zh-CN" sz="1800" dirty="0" err="1"/>
              <a:t>RecSys</a:t>
            </a:r>
            <a:r>
              <a:rPr lang="en-US" altLang="zh-CN" sz="1800" dirty="0"/>
              <a:t> 2017</a:t>
            </a:r>
          </a:p>
          <a:p>
            <a:pPr>
              <a:buFont typeface="Wingdings" panose="05000000000000000000" pitchFamily="2" charset="2"/>
              <a:buChar char="u"/>
            </a:pPr>
            <a:r>
              <a:rPr lang="en-US" altLang="zh-CN" sz="2000" dirty="0">
                <a:solidFill>
                  <a:srgbClr val="C00000"/>
                </a:solidFill>
              </a:rPr>
              <a:t>NARM</a:t>
            </a:r>
          </a:p>
          <a:p>
            <a:pPr marL="0" indent="357188">
              <a:buNone/>
            </a:pPr>
            <a:r>
              <a:rPr lang="en-US" altLang="zh-CN" sz="1800" dirty="0"/>
              <a:t>Neural Attentive Session-based Recommendation. CIKM 2018</a:t>
            </a:r>
          </a:p>
          <a:p>
            <a:pPr>
              <a:buFont typeface="Wingdings" panose="05000000000000000000" pitchFamily="2" charset="2"/>
              <a:buChar char="u"/>
            </a:pPr>
            <a:r>
              <a:rPr lang="en-US" altLang="zh-CN" sz="2000" dirty="0">
                <a:solidFill>
                  <a:srgbClr val="C00000"/>
                </a:solidFill>
              </a:rPr>
              <a:t>RNNCT</a:t>
            </a:r>
          </a:p>
          <a:p>
            <a:pPr marL="357188" indent="0">
              <a:buNone/>
            </a:pPr>
            <a:r>
              <a:rPr lang="en-US" altLang="zh-CN" sz="1800" dirty="0"/>
              <a:t>Latent Cross: Making Use of Context in Recurrent Recommender Systems. WSDM 2018</a:t>
            </a:r>
          </a:p>
          <a:p>
            <a:pPr>
              <a:buFont typeface="Wingdings" panose="05000000000000000000" pitchFamily="2" charset="2"/>
              <a:buChar char="u"/>
            </a:pPr>
            <a:r>
              <a:rPr lang="en-US" altLang="zh-CN" sz="2000" dirty="0">
                <a:solidFill>
                  <a:srgbClr val="C00000"/>
                </a:solidFill>
              </a:rPr>
              <a:t>Neural Tensor Factorization</a:t>
            </a:r>
          </a:p>
          <a:p>
            <a:pPr marL="357188" indent="0">
              <a:buNone/>
            </a:pPr>
            <a:r>
              <a:rPr lang="en-US" altLang="zh-CN" sz="1800" dirty="0"/>
              <a:t>Neural Tensor Factorization. </a:t>
            </a:r>
            <a:r>
              <a:rPr lang="en-US" altLang="zh-CN" sz="1800" dirty="0" err="1"/>
              <a:t>arXiv</a:t>
            </a:r>
            <a:r>
              <a:rPr lang="en-US" altLang="zh-CN" sz="1800" dirty="0"/>
              <a:t> preprint arXiv:1802.04416, 2018.</a:t>
            </a:r>
          </a:p>
          <a:p>
            <a:pPr marL="0" indent="0">
              <a:buNone/>
            </a:pPr>
            <a:endParaRPr lang="en-US" altLang="zh-CN" sz="2000" dirty="0"/>
          </a:p>
          <a:p>
            <a:endParaRPr lang="zh-CN" altLang="en-US" sz="2000" dirty="0"/>
          </a:p>
        </p:txBody>
      </p:sp>
    </p:spTree>
    <p:extLst>
      <p:ext uri="{BB962C8B-B14F-4D97-AF65-F5344CB8AC3E}">
        <p14:creationId xmlns:p14="http://schemas.microsoft.com/office/powerpoint/2010/main" val="284585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Selected Publications</a:t>
            </a:r>
          </a:p>
        </p:txBody>
      </p:sp>
      <p:sp>
        <p:nvSpPr>
          <p:cNvPr id="3" name="内容占位符 2"/>
          <p:cNvSpPr>
            <a:spLocks noGrp="1"/>
          </p:cNvSpPr>
          <p:nvPr>
            <p:ph idx="1"/>
          </p:nvPr>
        </p:nvSpPr>
        <p:spPr>
          <a:xfrm>
            <a:off x="251520" y="1340768"/>
            <a:ext cx="8229600" cy="5095071"/>
          </a:xfrm>
        </p:spPr>
        <p:txBody>
          <a:bodyPr/>
          <a:lstStyle/>
          <a:p>
            <a:pPr>
              <a:buFont typeface="+mj-ea"/>
              <a:buAutoNum type="circleNumDbPlain"/>
            </a:pPr>
            <a:r>
              <a:rPr lang="en-US" altLang="zh-CN" sz="1600" b="1" dirty="0">
                <a:solidFill>
                  <a:srgbClr val="C00000"/>
                </a:solidFill>
                <a:latin typeface="微软雅黑" panose="020B0503020204020204" pitchFamily="34" charset="-122"/>
                <a:ea typeface="微软雅黑" panose="020B0503020204020204" pitchFamily="34" charset="-122"/>
                <a:sym typeface="+mn-ea"/>
              </a:rPr>
              <a:t>Ting Bai</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err="1">
                <a:latin typeface="微软雅黑" panose="020B0503020204020204" pitchFamily="34" charset="-122"/>
                <a:ea typeface="微软雅黑" panose="020B0503020204020204" pitchFamily="34" charset="-122"/>
                <a:sym typeface="+mn-ea"/>
              </a:rPr>
              <a:t>Bohua</a:t>
            </a:r>
            <a:r>
              <a:rPr lang="en-US" altLang="zh-CN" sz="1600" dirty="0">
                <a:latin typeface="微软雅黑" panose="020B0503020204020204" pitchFamily="34" charset="-122"/>
                <a:ea typeface="微软雅黑" panose="020B0503020204020204" pitchFamily="34" charset="-122"/>
                <a:sym typeface="+mn-ea"/>
              </a:rPr>
              <a:t> Yang, Wayne Xin Zhao, Ji-</a:t>
            </a:r>
            <a:r>
              <a:rPr lang="en-US" altLang="zh-CN" sz="1600" dirty="0" err="1">
                <a:latin typeface="微软雅黑" panose="020B0503020204020204" pitchFamily="34" charset="-122"/>
                <a:ea typeface="微软雅黑" panose="020B0503020204020204" pitchFamily="34" charset="-122"/>
                <a:sym typeface="+mn-ea"/>
              </a:rPr>
              <a:t>Rong</a:t>
            </a:r>
            <a:r>
              <a:rPr lang="en-US" altLang="zh-CN" sz="1600" dirty="0">
                <a:latin typeface="微软雅黑" panose="020B0503020204020204" pitchFamily="34" charset="-122"/>
                <a:ea typeface="微软雅黑" panose="020B0503020204020204" pitchFamily="34" charset="-122"/>
                <a:sym typeface="+mn-ea"/>
              </a:rPr>
              <a:t> Wen. Leveraging Online Social Media Information for Predicting the Long-tail Purchase Behaviors. CCF </a:t>
            </a:r>
            <a:r>
              <a:rPr lang="en-US" altLang="zh-CN" sz="1600" dirty="0" err="1">
                <a:latin typeface="微软雅黑" panose="020B0503020204020204" pitchFamily="34" charset="-122"/>
                <a:ea typeface="微软雅黑" panose="020B0503020204020204" pitchFamily="34" charset="-122"/>
                <a:sym typeface="+mn-ea"/>
              </a:rPr>
              <a:t>BigData</a:t>
            </a:r>
            <a:r>
              <a:rPr lang="en-US" altLang="zh-CN" sz="1600" dirty="0">
                <a:latin typeface="微软雅黑" panose="020B0503020204020204" pitchFamily="34" charset="-122"/>
                <a:ea typeface="微软雅黑" panose="020B0503020204020204" pitchFamily="34" charset="-122"/>
                <a:sym typeface="+mn-ea"/>
              </a:rPr>
              <a:t> 2015. </a:t>
            </a:r>
            <a:r>
              <a:rPr lang="en-US" altLang="zh-CN" sz="1600" b="1" dirty="0">
                <a:solidFill>
                  <a:schemeClr val="tx2">
                    <a:lumMod val="60000"/>
                    <a:lumOff val="40000"/>
                  </a:schemeClr>
                </a:solidFill>
                <a:latin typeface="微软雅黑" panose="020B0503020204020204" pitchFamily="34" charset="-122"/>
                <a:ea typeface="微软雅黑" panose="020B0503020204020204" pitchFamily="34" charset="-122"/>
                <a:sym typeface="+mn-ea"/>
              </a:rPr>
              <a:t>The best paper </a:t>
            </a:r>
            <a:r>
              <a:rPr lang="en-US" altLang="zh-CN" sz="1600" b="1" dirty="0">
                <a:solidFill>
                  <a:schemeClr val="tx2">
                    <a:lumMod val="60000"/>
                    <a:lumOff val="40000"/>
                  </a:schemeClr>
                </a:solidFill>
              </a:rPr>
              <a:t>nomination.</a:t>
            </a:r>
            <a:endParaRPr lang="en-US" altLang="zh-CN" sz="1600" b="1" dirty="0">
              <a:solidFill>
                <a:schemeClr val="tx2">
                  <a:lumMod val="60000"/>
                  <a:lumOff val="40000"/>
                </a:schemeClr>
              </a:solidFill>
              <a:latin typeface="微软雅黑" panose="020B0503020204020204" pitchFamily="34" charset="-122"/>
              <a:ea typeface="微软雅黑" panose="020B0503020204020204" pitchFamily="34" charset="-122"/>
              <a:sym typeface="+mn-ea"/>
            </a:endParaRPr>
          </a:p>
          <a:p>
            <a:pPr>
              <a:buFont typeface="+mj-ea"/>
              <a:buAutoNum type="circleNumDbPlain"/>
            </a:pPr>
            <a:r>
              <a:rPr lang="en-US" altLang="zh-CN" sz="1600" b="1" dirty="0">
                <a:solidFill>
                  <a:srgbClr val="C00000"/>
                </a:solidFill>
                <a:latin typeface="微软雅黑" panose="020B0503020204020204" pitchFamily="34" charset="-122"/>
                <a:ea typeface="微软雅黑" panose="020B0503020204020204" pitchFamily="34" charset="-122"/>
                <a:sym typeface="+mn-ea"/>
              </a:rPr>
              <a:t>Ting </a:t>
            </a:r>
            <a:r>
              <a:rPr lang="en-US" altLang="zh-CN" sz="1600" b="1" dirty="0" err="1">
                <a:solidFill>
                  <a:srgbClr val="C00000"/>
                </a:solidFill>
                <a:latin typeface="微软雅黑" panose="020B0503020204020204" pitchFamily="34" charset="-122"/>
                <a:ea typeface="微软雅黑" panose="020B0503020204020204" pitchFamily="34" charset="-122"/>
                <a:sym typeface="+mn-ea"/>
              </a:rPr>
              <a:t>Bai</a:t>
            </a:r>
            <a:r>
              <a:rPr lang="en-US" altLang="zh-CN" sz="1600" dirty="0" err="1">
                <a:latin typeface="微软雅黑" panose="020B0503020204020204" pitchFamily="34" charset="-122"/>
                <a:ea typeface="微软雅黑" panose="020B0503020204020204" pitchFamily="34" charset="-122"/>
                <a:sym typeface="+mn-ea"/>
              </a:rPr>
              <a:t>,Wayne</a:t>
            </a:r>
            <a:r>
              <a:rPr lang="en-US" altLang="zh-CN" sz="1600" dirty="0">
                <a:latin typeface="微软雅黑" panose="020B0503020204020204" pitchFamily="34" charset="-122"/>
                <a:ea typeface="微软雅黑" panose="020B0503020204020204" pitchFamily="34" charset="-122"/>
                <a:sym typeface="+mn-ea"/>
              </a:rPr>
              <a:t> Xin Zhao, Jun Zhang, Ji-</a:t>
            </a:r>
            <a:r>
              <a:rPr lang="en-US" altLang="zh-CN" sz="1600" dirty="0" err="1">
                <a:latin typeface="微软雅黑" panose="020B0503020204020204" pitchFamily="34" charset="-122"/>
                <a:ea typeface="微软雅黑" panose="020B0503020204020204" pitchFamily="34" charset="-122"/>
                <a:sym typeface="+mn-ea"/>
              </a:rPr>
              <a:t>Rong</a:t>
            </a:r>
            <a:r>
              <a:rPr lang="en-US" altLang="zh-CN" sz="1600" dirty="0">
                <a:latin typeface="微软雅黑" panose="020B0503020204020204" pitchFamily="34" charset="-122"/>
                <a:ea typeface="微软雅黑" panose="020B0503020204020204" pitchFamily="34" charset="-122"/>
                <a:sym typeface="+mn-ea"/>
              </a:rPr>
              <a:t> Wen. A Neural Collaborative Filtering Model with Interaction-based Neighborhood. CIKM 2017: 1979-1982. </a:t>
            </a:r>
            <a:r>
              <a:rPr lang="en-US" altLang="zh-CN" sz="1600" b="1" dirty="0">
                <a:solidFill>
                  <a:schemeClr val="tx2">
                    <a:lumMod val="60000"/>
                    <a:lumOff val="40000"/>
                  </a:schemeClr>
                </a:solidFill>
                <a:latin typeface="微软雅黑" panose="020B0503020204020204" pitchFamily="34" charset="-122"/>
                <a:ea typeface="微软雅黑" panose="020B0503020204020204" pitchFamily="34" charset="-122"/>
                <a:sym typeface="+mn-ea"/>
              </a:rPr>
              <a:t>The best short paper runner-up.</a:t>
            </a:r>
          </a:p>
          <a:p>
            <a:pPr algn="l">
              <a:buFont typeface="+mj-ea"/>
              <a:buAutoNum type="circleNumDbPlain"/>
            </a:pPr>
            <a:r>
              <a:rPr lang="en-US" altLang="zh-CN" sz="1600" b="1" dirty="0">
                <a:solidFill>
                  <a:srgbClr val="C00000"/>
                </a:solidFill>
                <a:latin typeface="微软雅黑" panose="020B0503020204020204" pitchFamily="34" charset="-122"/>
                <a:ea typeface="微软雅黑" panose="020B0503020204020204" pitchFamily="34" charset="-122"/>
                <a:sym typeface="+mn-ea"/>
              </a:rPr>
              <a:t>Ting Bai</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err="1">
                <a:latin typeface="微软雅黑" panose="020B0503020204020204" pitchFamily="34" charset="-122"/>
                <a:ea typeface="微软雅黑" panose="020B0503020204020204" pitchFamily="34" charset="-122"/>
                <a:sym typeface="+mn-ea"/>
              </a:rPr>
              <a:t>Hongjian</a:t>
            </a:r>
            <a:r>
              <a:rPr lang="en-US" altLang="zh-CN" sz="1600" dirty="0">
                <a:latin typeface="微软雅黑" panose="020B0503020204020204" pitchFamily="34" charset="-122"/>
                <a:ea typeface="微软雅黑" panose="020B0503020204020204" pitchFamily="34" charset="-122"/>
                <a:sym typeface="+mn-ea"/>
              </a:rPr>
              <a:t> Dou, Wayne Xin Zhao, Ji-</a:t>
            </a:r>
            <a:r>
              <a:rPr lang="en-US" altLang="zh-CN" sz="1600" dirty="0" err="1">
                <a:latin typeface="微软雅黑" panose="020B0503020204020204" pitchFamily="34" charset="-122"/>
                <a:ea typeface="微软雅黑" panose="020B0503020204020204" pitchFamily="34" charset="-122"/>
                <a:sym typeface="+mn-ea"/>
              </a:rPr>
              <a:t>Rong</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err="1">
                <a:latin typeface="微软雅黑" panose="020B0503020204020204" pitchFamily="34" charset="-122"/>
                <a:ea typeface="微软雅黑" panose="020B0503020204020204" pitchFamily="34" charset="-122"/>
                <a:sym typeface="+mn-ea"/>
              </a:rPr>
              <a:t>Wen.An</a:t>
            </a:r>
            <a:r>
              <a:rPr lang="en-US" altLang="zh-CN" sz="1600" dirty="0">
                <a:latin typeface="微软雅黑" panose="020B0503020204020204" pitchFamily="34" charset="-122"/>
                <a:ea typeface="微软雅黑" panose="020B0503020204020204" pitchFamily="34" charset="-122"/>
                <a:sym typeface="+mn-ea"/>
              </a:rPr>
              <a:t> Experimental Study of Text Representation Methods for Cross-Site Purchase Preference Prediction Using the Social Text Data. Journey of Computer Science and Technology. 32(4):828-842.</a:t>
            </a:r>
          </a:p>
          <a:p>
            <a:pPr algn="l">
              <a:buFont typeface="+mj-ea"/>
              <a:buAutoNum type="circleNumDbPlain"/>
            </a:pPr>
            <a:r>
              <a:rPr lang="en-US" altLang="zh-CN" sz="1600" b="1" dirty="0" err="1">
                <a:solidFill>
                  <a:srgbClr val="C00000"/>
                </a:solidFill>
                <a:latin typeface="微软雅黑" panose="020B0503020204020204" pitchFamily="34" charset="-122"/>
                <a:ea typeface="微软雅黑" panose="020B0503020204020204" pitchFamily="34" charset="-122"/>
                <a:sym typeface="+mn-ea"/>
              </a:rPr>
              <a:t>白婷</a:t>
            </a:r>
            <a:r>
              <a:rPr lang="en-US" altLang="zh-CN" sz="1600" dirty="0" err="1">
                <a:latin typeface="微软雅黑" panose="020B0503020204020204" pitchFamily="34" charset="-122"/>
                <a:ea typeface="微软雅黑" panose="020B0503020204020204" pitchFamily="34" charset="-122"/>
                <a:sym typeface="+mn-ea"/>
              </a:rPr>
              <a:t>，文继荣，赵鑫，杨伯华</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err="1">
                <a:latin typeface="微软雅黑" panose="020B0503020204020204" pitchFamily="34" charset="-122"/>
                <a:ea typeface="微软雅黑" panose="020B0503020204020204" pitchFamily="34" charset="-122"/>
                <a:sym typeface="+mn-ea"/>
              </a:rPr>
              <a:t>基于迭代回归树模型的跨平台长尾商品购买行为预测</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err="1">
                <a:latin typeface="微软雅黑" panose="020B0503020204020204" pitchFamily="34" charset="-122"/>
                <a:ea typeface="微软雅黑" panose="020B0503020204020204" pitchFamily="34" charset="-122"/>
                <a:sym typeface="+mn-ea"/>
              </a:rPr>
              <a:t>中文信息</a:t>
            </a:r>
            <a:r>
              <a:rPr lang="zh-CN" altLang="en-US" sz="1600" dirty="0">
                <a:latin typeface="微软雅黑" panose="020B0503020204020204" pitchFamily="34" charset="-122"/>
                <a:ea typeface="微软雅黑" panose="020B0503020204020204" pitchFamily="34" charset="-122"/>
                <a:sym typeface="+mn-ea"/>
              </a:rPr>
              <a:t>学</a:t>
            </a:r>
            <a:r>
              <a:rPr lang="en-US" altLang="zh-CN" sz="1600" dirty="0">
                <a:latin typeface="微软雅黑" panose="020B0503020204020204" pitchFamily="34" charset="-122"/>
                <a:ea typeface="微软雅黑" panose="020B0503020204020204" pitchFamily="34" charset="-122"/>
                <a:sym typeface="+mn-ea"/>
              </a:rPr>
              <a:t>报. 31(5):76-85. </a:t>
            </a:r>
          </a:p>
          <a:p>
            <a:pPr algn="l">
              <a:buFont typeface="+mj-ea"/>
              <a:buAutoNum type="circleNumDbPlain"/>
            </a:pPr>
            <a:r>
              <a:rPr lang="en-US" altLang="zh-CN" sz="1600" b="1" dirty="0">
                <a:solidFill>
                  <a:srgbClr val="C00000"/>
                </a:solidFill>
                <a:latin typeface="微软雅黑" panose="020B0503020204020204" pitchFamily="34" charset="-122"/>
                <a:ea typeface="微软雅黑" panose="020B0503020204020204" pitchFamily="34" charset="-122"/>
                <a:sym typeface="+mn-ea"/>
              </a:rPr>
              <a:t>Ting Bai</a:t>
            </a:r>
            <a:r>
              <a:rPr lang="en-US" altLang="zh-CN" sz="1600" dirty="0">
                <a:latin typeface="微软雅黑" panose="020B0503020204020204" pitchFamily="34" charset="-122"/>
                <a:ea typeface="微软雅黑" panose="020B0503020204020204" pitchFamily="34" charset="-122"/>
                <a:sym typeface="+mn-ea"/>
              </a:rPr>
              <a:t>, Wayne Xin Zhao, </a:t>
            </a:r>
            <a:r>
              <a:rPr lang="en-US" altLang="zh-CN" sz="1600" dirty="0" err="1">
                <a:latin typeface="微软雅黑" panose="020B0503020204020204" pitchFamily="34" charset="-122"/>
                <a:ea typeface="微软雅黑" panose="020B0503020204020204" pitchFamily="34" charset="-122"/>
                <a:sym typeface="+mn-ea"/>
              </a:rPr>
              <a:t>Yulan</a:t>
            </a:r>
            <a:r>
              <a:rPr lang="en-US" altLang="zh-CN" sz="1600" dirty="0">
                <a:latin typeface="微软雅黑" panose="020B0503020204020204" pitchFamily="34" charset="-122"/>
                <a:ea typeface="微软雅黑" panose="020B0503020204020204" pitchFamily="34" charset="-122"/>
                <a:sym typeface="+mn-ea"/>
              </a:rPr>
              <a:t> He, Ji-</a:t>
            </a:r>
            <a:r>
              <a:rPr lang="en-US" altLang="zh-CN" sz="1600" dirty="0" err="1">
                <a:latin typeface="微软雅黑" panose="020B0503020204020204" pitchFamily="34" charset="-122"/>
                <a:ea typeface="微软雅黑" panose="020B0503020204020204" pitchFamily="34" charset="-122"/>
                <a:sym typeface="+mn-ea"/>
              </a:rPr>
              <a:t>Rong</a:t>
            </a:r>
            <a:r>
              <a:rPr lang="en-US" altLang="zh-CN" sz="1600" dirty="0">
                <a:latin typeface="微软雅黑" panose="020B0503020204020204" pitchFamily="34" charset="-122"/>
                <a:ea typeface="微软雅黑" panose="020B0503020204020204" pitchFamily="34" charset="-122"/>
                <a:sym typeface="+mn-ea"/>
              </a:rPr>
              <a:t> Wen. Characterizing and Predicting Early Reviewers for Effective Product Marketing on E-Commerce Websites. Submitted to </a:t>
            </a:r>
            <a:r>
              <a:rPr lang="en-US" altLang="zh-CN" sz="1600" dirty="0">
                <a:solidFill>
                  <a:srgbClr val="C00000"/>
                </a:solidFill>
                <a:latin typeface="微软雅黑" panose="020B0503020204020204" pitchFamily="34" charset="-122"/>
                <a:ea typeface="微软雅黑" panose="020B0503020204020204" pitchFamily="34" charset="-122"/>
                <a:sym typeface="+mn-ea"/>
              </a:rPr>
              <a:t>TKDE.</a:t>
            </a:r>
          </a:p>
          <a:p>
            <a:pPr>
              <a:buFont typeface="+mj-ea"/>
              <a:buAutoNum type="circleNumDbPlain"/>
            </a:pPr>
            <a:r>
              <a:rPr lang="en-US" altLang="zh-CN" sz="1600" b="1" dirty="0">
                <a:solidFill>
                  <a:srgbClr val="C00000"/>
                </a:solidFill>
                <a:latin typeface="微软雅黑" panose="020B0503020204020204" pitchFamily="34" charset="-122"/>
                <a:ea typeface="微软雅黑" panose="020B0503020204020204" pitchFamily="34" charset="-122"/>
                <a:sym typeface="+mn-ea"/>
              </a:rPr>
              <a:t>Ting Bai</a:t>
            </a:r>
            <a:r>
              <a:rPr lang="en-US" altLang="zh-CN" sz="1600" dirty="0">
                <a:latin typeface="微软雅黑" panose="020B0503020204020204" pitchFamily="34" charset="-122"/>
                <a:ea typeface="微软雅黑" panose="020B0503020204020204" pitchFamily="34" charset="-122"/>
                <a:sym typeface="+mn-ea"/>
              </a:rPr>
              <a:t>, Jian-Yun </a:t>
            </a:r>
            <a:r>
              <a:rPr lang="en-US" altLang="zh-CN" sz="1600" dirty="0" err="1">
                <a:latin typeface="微软雅黑" panose="020B0503020204020204" pitchFamily="34" charset="-122"/>
                <a:ea typeface="微软雅黑" panose="020B0503020204020204" pitchFamily="34" charset="-122"/>
                <a:sym typeface="+mn-ea"/>
              </a:rPr>
              <a:t>Nie</a:t>
            </a:r>
            <a:r>
              <a:rPr lang="en-US" altLang="zh-CN" sz="1600" dirty="0">
                <a:latin typeface="微软雅黑" panose="020B0503020204020204" pitchFamily="34" charset="-122"/>
                <a:ea typeface="微软雅黑" panose="020B0503020204020204" pitchFamily="34" charset="-122"/>
                <a:sym typeface="+mn-ea"/>
              </a:rPr>
              <a:t>, Wayne Xin Zhao, </a:t>
            </a:r>
            <a:r>
              <a:rPr lang="en-US" altLang="zh-CN" sz="1600" dirty="0" err="1">
                <a:latin typeface="微软雅黑" panose="020B0503020204020204" pitchFamily="34" charset="-122"/>
                <a:ea typeface="微软雅黑" panose="020B0503020204020204" pitchFamily="34" charset="-122"/>
                <a:sym typeface="+mn-ea"/>
              </a:rPr>
              <a:t>Yutao</a:t>
            </a:r>
            <a:r>
              <a:rPr lang="en-US" altLang="zh-CN" sz="1600" dirty="0">
                <a:latin typeface="微软雅黑" panose="020B0503020204020204" pitchFamily="34" charset="-122"/>
                <a:ea typeface="微软雅黑" panose="020B0503020204020204" pitchFamily="34" charset="-122"/>
                <a:sym typeface="+mn-ea"/>
              </a:rPr>
              <a:t> Zhu, Pan Du, Ji-</a:t>
            </a:r>
            <a:r>
              <a:rPr lang="en-US" altLang="zh-CN" sz="1600" dirty="0" err="1">
                <a:latin typeface="微软雅黑" panose="020B0503020204020204" pitchFamily="34" charset="-122"/>
                <a:ea typeface="微软雅黑" panose="020B0503020204020204" pitchFamily="34" charset="-122"/>
                <a:sym typeface="+mn-ea"/>
              </a:rPr>
              <a:t>Rong</a:t>
            </a:r>
            <a:r>
              <a:rPr lang="en-US" altLang="zh-CN" sz="1600" dirty="0">
                <a:latin typeface="微软雅黑" panose="020B0503020204020204" pitchFamily="34" charset="-122"/>
                <a:ea typeface="微软雅黑" panose="020B0503020204020204" pitchFamily="34" charset="-122"/>
                <a:sym typeface="+mn-ea"/>
              </a:rPr>
              <a:t> Wen. </a:t>
            </a:r>
            <a:r>
              <a:rPr lang="en-US" altLang="zh-CN" sz="1600" dirty="0">
                <a:latin typeface="微软雅黑" panose="020B0503020204020204" pitchFamily="34" charset="-122"/>
                <a:ea typeface="微软雅黑" panose="020B0503020204020204" pitchFamily="34" charset="-122"/>
              </a:rPr>
              <a:t>An Attribute-aware Neural Attentive Model for Next Basket Recommendation. Submitted to </a:t>
            </a:r>
            <a:r>
              <a:rPr lang="en-US" altLang="zh-CN" sz="1600" dirty="0" err="1">
                <a:latin typeface="微软雅黑" panose="020B0503020204020204" pitchFamily="34" charset="-122"/>
                <a:ea typeface="微软雅黑" panose="020B0503020204020204" pitchFamily="34" charset="-122"/>
              </a:rPr>
              <a:t>Sigir</a:t>
            </a:r>
            <a:r>
              <a:rPr lang="en-US" altLang="zh-CN" sz="1600" dirty="0">
                <a:latin typeface="微软雅黑" panose="020B0503020204020204" pitchFamily="34" charset="-122"/>
                <a:ea typeface="微软雅黑" panose="020B0503020204020204" pitchFamily="34" charset="-122"/>
              </a:rPr>
              <a:t> 2018. </a:t>
            </a:r>
            <a:br>
              <a:rPr lang="en-US" altLang="zh-CN" sz="1600" dirty="0"/>
            </a:br>
            <a:endParaRPr lang="en-US" altLang="zh-CN" sz="1600" dirty="0">
              <a:solidFill>
                <a:srgbClr val="C00000"/>
              </a:solidFill>
              <a:latin typeface="微软雅黑" panose="020B0503020204020204" pitchFamily="34" charset="-122"/>
              <a:ea typeface="微软雅黑" panose="020B0503020204020204" pitchFamily="34" charset="-122"/>
              <a:sym typeface="+mn-ea"/>
            </a:endParaRPr>
          </a:p>
          <a:p>
            <a:pPr algn="l">
              <a:buFont typeface="+mj-ea"/>
              <a:buAutoNum type="circleNumDbPlain"/>
            </a:pPr>
            <a:endParaRPr lang="en-US" altLang="zh-CN" sz="1600" dirty="0">
              <a:solidFill>
                <a:srgbClr val="C00000"/>
              </a:solidFill>
              <a:latin typeface="微软雅黑" panose="020B0503020204020204" pitchFamily="34" charset="-122"/>
              <a:ea typeface="微软雅黑" panose="020B0503020204020204" pitchFamily="34" charset="-122"/>
              <a:sym typeface="+mn-ea"/>
            </a:endParaRPr>
          </a:p>
          <a:p>
            <a:pPr algn="l">
              <a:lnSpc>
                <a:spcPct val="150000"/>
              </a:lnSpc>
              <a:buFont typeface="+mj-ea"/>
              <a:buAutoNum type="circleNumDbPlain"/>
            </a:pPr>
            <a:endParaRPr lang="en-US" altLang="zh-CN" sz="1600" dirty="0">
              <a:solidFill>
                <a:srgbClr val="C00000"/>
              </a:solidFill>
              <a:latin typeface="微软雅黑" panose="020B0503020204020204" pitchFamily="34" charset="-122"/>
              <a:ea typeface="微软雅黑" panose="020B0503020204020204" pitchFamily="34" charset="-122"/>
              <a:sym typeface="+mn-ea"/>
            </a:endParaRPr>
          </a:p>
          <a:p>
            <a:pPr algn="l">
              <a:lnSpc>
                <a:spcPct val="150000"/>
              </a:lnSpc>
              <a:buFont typeface="+mj-ea"/>
              <a:buAutoNum type="circleNumDbPlain"/>
            </a:pPr>
            <a:endParaRPr lang="en-US" altLang="zh-CN" sz="1600" dirty="0">
              <a:solidFill>
                <a:srgbClr val="C00000"/>
              </a:solidFill>
              <a:latin typeface="微软雅黑" panose="020B0503020204020204" pitchFamily="34" charset="-122"/>
              <a:ea typeface="微软雅黑" panose="020B0503020204020204" pitchFamily="34" charset="-122"/>
              <a:sym typeface="+mn-ea"/>
            </a:endParaRPr>
          </a:p>
          <a:p>
            <a:pPr marL="266700" indent="-266700" algn="l"/>
            <a:endParaRPr lang="en-US" altLang="zh-CN" sz="1600" dirty="0">
              <a:latin typeface="微软雅黑" panose="020B0503020204020204" pitchFamily="34" charset="-122"/>
              <a:ea typeface="微软雅黑" panose="020B0503020204020204" pitchFamily="34" charset="-122"/>
              <a:sym typeface="+mn-ea"/>
            </a:endParaRPr>
          </a:p>
          <a:p>
            <a:pPr marL="266700" indent="-266700" algn="l"/>
            <a:endParaRPr lang="en-US" altLang="zh-CN" sz="1600" dirty="0">
              <a:latin typeface="微软雅黑" panose="020B0503020204020204" pitchFamily="34" charset="-122"/>
              <a:ea typeface="微软雅黑" panose="020B0503020204020204" pitchFamily="34" charset="-122"/>
            </a:endParaRPr>
          </a:p>
          <a:p>
            <a:pPr marL="266700" indent="-266700" algn="l"/>
            <a:endParaRPr lang="en-US" altLang="zh-CN" sz="1600" dirty="0">
              <a:latin typeface="微软雅黑" panose="020B0503020204020204" pitchFamily="34" charset="-122"/>
              <a:ea typeface="微软雅黑" panose="020B0503020204020204" pitchFamily="34" charset="-122"/>
            </a:endParaRPr>
          </a:p>
          <a:p>
            <a:pPr marL="266700" indent="-266700" algn="l"/>
            <a:endParaRPr lang="zh-CN" alt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6"/>
          <p:cNvSpPr>
            <a:spLocks noGrp="1"/>
          </p:cNvSpPr>
          <p:nvPr>
            <p:ph type="ctrTitle"/>
          </p:nvPr>
        </p:nvSpPr>
        <p:spPr>
          <a:xfrm>
            <a:off x="609600" y="1219200"/>
            <a:ext cx="8077200" cy="2590800"/>
          </a:xfrm>
        </p:spPr>
        <p:txBody>
          <a:bodyPr/>
          <a:lstStyle/>
          <a:p>
            <a:pPr>
              <a:lnSpc>
                <a:spcPct val="150000"/>
              </a:lnSpc>
              <a:spcBef>
                <a:spcPts val="300"/>
              </a:spcBef>
            </a:pPr>
            <a:r>
              <a:rPr lang="en-US" altLang="zh-CN" sz="4000" dirty="0">
                <a:latin typeface="Calibri" pitchFamily="34" charset="0"/>
              </a:rPr>
              <a:t>Thank you for your attention!</a:t>
            </a:r>
            <a:br>
              <a:rPr lang="en-US" altLang="zh-CN" sz="5000" b="1" dirty="0">
                <a:solidFill>
                  <a:schemeClr val="accent2"/>
                </a:solidFill>
                <a:latin typeface="宋体" panose="02010600030101010101" pitchFamily="2" charset="-122"/>
                <a:ea typeface="宋体" panose="02010600030101010101" pitchFamily="2" charset="-122"/>
              </a:rPr>
            </a:br>
            <a:r>
              <a:rPr lang="en-US" altLang="zh-CN" sz="5000" b="1" dirty="0">
                <a:solidFill>
                  <a:schemeClr val="accent2"/>
                </a:solidFill>
                <a:latin typeface="宋体" panose="02010600030101010101" pitchFamily="2" charset="-122"/>
                <a:ea typeface="宋体" panose="02010600030101010101" pitchFamily="2" charset="-122"/>
              </a:rPr>
              <a:t>Q&amp;A</a:t>
            </a:r>
            <a:endParaRPr lang="zh-CN" altLang="en-US" sz="5000" b="1" dirty="0">
              <a:solidFill>
                <a:schemeClr val="accent2"/>
              </a:solidFill>
              <a:latin typeface="宋体" panose="02010600030101010101" pitchFamily="2" charset="-122"/>
              <a:ea typeface="宋体" panose="02010600030101010101" pitchFamily="2" charset="-122"/>
            </a:endParaRPr>
          </a:p>
        </p:txBody>
      </p:sp>
      <p:sp>
        <p:nvSpPr>
          <p:cNvPr id="6" name="矩形 5"/>
          <p:cNvSpPr/>
          <p:nvPr/>
        </p:nvSpPr>
        <p:spPr>
          <a:xfrm>
            <a:off x="5072066" y="5257800"/>
            <a:ext cx="3877371" cy="1015663"/>
          </a:xfrm>
          <a:prstGeom prst="rect">
            <a:avLst/>
          </a:prstGeom>
        </p:spPr>
        <p:txBody>
          <a:bodyPr wrap="square">
            <a:spAutoFit/>
          </a:bodyPr>
          <a:lstStyle/>
          <a:p>
            <a:pPr>
              <a:lnSpc>
                <a:spcPct val="150000"/>
              </a:lnSpc>
            </a:pPr>
            <a:r>
              <a:rPr lang="en-US" altLang="zh-CN" sz="2000" b="1" dirty="0">
                <a:solidFill>
                  <a:schemeClr val="accent2"/>
                </a:solidFill>
                <a:latin typeface="宋体" panose="02010600030101010101" pitchFamily="2" charset="-122"/>
              </a:rPr>
              <a:t>Ting </a:t>
            </a:r>
            <a:r>
              <a:rPr lang="en-US" altLang="zh-CN" sz="2000" b="1" dirty="0" err="1">
                <a:solidFill>
                  <a:schemeClr val="accent2"/>
                </a:solidFill>
                <a:latin typeface="宋体" panose="02010600030101010101" pitchFamily="2" charset="-122"/>
              </a:rPr>
              <a:t>Bai</a:t>
            </a:r>
            <a:endParaRPr lang="en-US" altLang="zh-CN" sz="2000" b="1" dirty="0">
              <a:solidFill>
                <a:schemeClr val="accent2"/>
              </a:solidFill>
              <a:latin typeface="宋体" panose="02010600030101010101" pitchFamily="2" charset="-122"/>
            </a:endParaRPr>
          </a:p>
          <a:p>
            <a:pPr>
              <a:lnSpc>
                <a:spcPct val="150000"/>
              </a:lnSpc>
            </a:pPr>
            <a:r>
              <a:rPr lang="en-US" altLang="zh-CN" sz="2000" b="1" dirty="0">
                <a:solidFill>
                  <a:schemeClr val="accent2"/>
                </a:solidFill>
                <a:latin typeface="宋体" panose="02010600030101010101" pitchFamily="2" charset="-122"/>
              </a:rPr>
              <a:t>Email: baiting@ruc.edu.cn</a:t>
            </a:r>
          </a:p>
        </p:txBody>
      </p:sp>
      <p:pic>
        <p:nvPicPr>
          <p:cNvPr id="2" name="图片 1">
            <a:extLst>
              <a:ext uri="{FF2B5EF4-FFF2-40B4-BE49-F238E27FC236}">
                <a16:creationId xmlns:a16="http://schemas.microsoft.com/office/drawing/2014/main" id="{180F25D7-21DF-47FB-B32C-4C4A3DA031B7}"/>
              </a:ext>
            </a:extLst>
          </p:cNvPr>
          <p:cNvPicPr>
            <a:picLocks noChangeAspect="1"/>
          </p:cNvPicPr>
          <p:nvPr/>
        </p:nvPicPr>
        <p:blipFill>
          <a:blip r:embed="rId3"/>
          <a:stretch>
            <a:fillRect/>
          </a:stretch>
        </p:blipFill>
        <p:spPr>
          <a:xfrm>
            <a:off x="0" y="4986366"/>
            <a:ext cx="4389500" cy="18716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89F62-B099-40C9-8FE0-57071B9B8C80}"/>
              </a:ext>
            </a:extLst>
          </p:cNvPr>
          <p:cNvSpPr>
            <a:spLocks noGrp="1"/>
          </p:cNvSpPr>
          <p:nvPr>
            <p:ph type="title"/>
          </p:nvPr>
        </p:nvSpPr>
        <p:spPr>
          <a:xfrm>
            <a:off x="251520" y="228600"/>
            <a:ext cx="8435280" cy="762000"/>
          </a:xfrm>
        </p:spPr>
        <p:txBody>
          <a:bodyPr/>
          <a:lstStyle/>
          <a:p>
            <a:pPr algn="l"/>
            <a:r>
              <a:rPr lang="en-US" altLang="zh-CN" sz="3200" dirty="0"/>
              <a:t>What is a recommendation system?</a:t>
            </a:r>
            <a:endParaRPr lang="zh-CN" altLang="en-US" sz="3200" dirty="0"/>
          </a:p>
        </p:txBody>
      </p:sp>
      <p:pic>
        <p:nvPicPr>
          <p:cNvPr id="4" name="图片 3">
            <a:extLst>
              <a:ext uri="{FF2B5EF4-FFF2-40B4-BE49-F238E27FC236}">
                <a16:creationId xmlns:a16="http://schemas.microsoft.com/office/drawing/2014/main" id="{53695267-7185-4A6A-A857-90670E1BA250}"/>
              </a:ext>
            </a:extLst>
          </p:cNvPr>
          <p:cNvPicPr>
            <a:picLocks noChangeAspect="1"/>
          </p:cNvPicPr>
          <p:nvPr/>
        </p:nvPicPr>
        <p:blipFill>
          <a:blip r:embed="rId3"/>
          <a:stretch>
            <a:fillRect/>
          </a:stretch>
        </p:blipFill>
        <p:spPr>
          <a:xfrm>
            <a:off x="72008" y="1124744"/>
            <a:ext cx="8748464" cy="5799116"/>
          </a:xfrm>
          <a:prstGeom prst="rect">
            <a:avLst/>
          </a:prstGeom>
        </p:spPr>
      </p:pic>
    </p:spTree>
    <p:extLst>
      <p:ext uri="{BB962C8B-B14F-4D97-AF65-F5344CB8AC3E}">
        <p14:creationId xmlns:p14="http://schemas.microsoft.com/office/powerpoint/2010/main" val="196328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28600"/>
            <a:ext cx="8363272" cy="762000"/>
          </a:xfrm>
        </p:spPr>
        <p:txBody>
          <a:bodyPr/>
          <a:lstStyle/>
          <a:p>
            <a:pPr algn="l"/>
            <a:r>
              <a:rPr lang="en-US" altLang="zh-CN" sz="3200" dirty="0"/>
              <a:t>Why using Recommender Systems?</a:t>
            </a:r>
            <a:endParaRPr lang="zh-CN" altLang="en-US" sz="3200" dirty="0"/>
          </a:p>
        </p:txBody>
      </p:sp>
      <p:sp>
        <p:nvSpPr>
          <p:cNvPr id="3" name="内容占位符 2"/>
          <p:cNvSpPr>
            <a:spLocks noGrp="1"/>
          </p:cNvSpPr>
          <p:nvPr>
            <p:ph idx="1"/>
          </p:nvPr>
        </p:nvSpPr>
        <p:spPr>
          <a:xfrm>
            <a:off x="323528" y="1268760"/>
            <a:ext cx="8568952" cy="5256584"/>
          </a:xfrm>
        </p:spPr>
        <p:txBody>
          <a:bodyPr/>
          <a:lstStyle/>
          <a:p>
            <a:r>
              <a:rPr lang="en-US" altLang="zh-CN" sz="2000" dirty="0"/>
              <a:t>Value for the customer</a:t>
            </a:r>
          </a:p>
          <a:p>
            <a:pPr lvl="1"/>
            <a:r>
              <a:rPr lang="en-US" altLang="zh-CN" sz="2000" dirty="0"/>
              <a:t>Find things that are interesting</a:t>
            </a:r>
          </a:p>
          <a:p>
            <a:pPr lvl="1"/>
            <a:r>
              <a:rPr lang="en-US" altLang="zh-CN" sz="2000" dirty="0"/>
              <a:t>Narrow down the set of choices</a:t>
            </a:r>
          </a:p>
          <a:p>
            <a:pPr lvl="1"/>
            <a:r>
              <a:rPr lang="en-US" altLang="zh-CN" sz="2000" dirty="0"/>
              <a:t>Discover new things</a:t>
            </a:r>
          </a:p>
          <a:p>
            <a:pPr lvl="1"/>
            <a:r>
              <a:rPr lang="en-US" altLang="zh-CN" sz="2000" dirty="0"/>
              <a:t>Entertainment</a:t>
            </a:r>
          </a:p>
          <a:p>
            <a:pPr lvl="1"/>
            <a:r>
              <a:rPr lang="en-US" altLang="zh-CN" sz="2000" dirty="0"/>
              <a:t>…</a:t>
            </a:r>
          </a:p>
          <a:p>
            <a:r>
              <a:rPr lang="en-US" altLang="zh-CN" sz="2000" dirty="0"/>
              <a:t>Value for the provider</a:t>
            </a:r>
          </a:p>
          <a:p>
            <a:pPr lvl="1"/>
            <a:r>
              <a:rPr lang="en-US" altLang="zh-CN" sz="2000" dirty="0"/>
              <a:t>Additional and probably unique personalized service for the customer</a:t>
            </a:r>
          </a:p>
          <a:p>
            <a:pPr lvl="1"/>
            <a:r>
              <a:rPr lang="en-US" altLang="zh-CN" sz="2000" dirty="0"/>
              <a:t>Increase sales, click trough rates, conversion etc.</a:t>
            </a:r>
          </a:p>
          <a:p>
            <a:pPr lvl="1"/>
            <a:r>
              <a:rPr lang="en-US" altLang="zh-CN" sz="2000" dirty="0"/>
              <a:t>Opportunities for promotion, persuasion</a:t>
            </a:r>
          </a:p>
          <a:p>
            <a:pPr lvl="1"/>
            <a:r>
              <a:rPr lang="en-US" altLang="zh-CN" sz="2000" dirty="0"/>
              <a:t>Obtain more knowledge about customers</a:t>
            </a:r>
          </a:p>
          <a:p>
            <a:pPr lvl="1"/>
            <a:r>
              <a:rPr lang="en-US" altLang="zh-CN" sz="2000" dirty="0"/>
              <a:t>…</a:t>
            </a:r>
          </a:p>
          <a:p>
            <a:endParaRPr lang="en-US" altLang="zh-CN" sz="2000" dirty="0"/>
          </a:p>
        </p:txBody>
      </p:sp>
    </p:spTree>
    <p:extLst>
      <p:ext uri="{BB962C8B-B14F-4D97-AF65-F5344CB8AC3E}">
        <p14:creationId xmlns:p14="http://schemas.microsoft.com/office/powerpoint/2010/main" val="582987354"/>
      </p:ext>
    </p:extLst>
  </p:cSld>
  <p:clrMapOvr>
    <a:masterClrMapping/>
  </p:clrMapOvr>
  <p:transition advTm="6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68262-5A7D-4E20-A766-978BA209FFCC}"/>
              </a:ext>
            </a:extLst>
          </p:cNvPr>
          <p:cNvSpPr>
            <a:spLocks noGrp="1"/>
          </p:cNvSpPr>
          <p:nvPr>
            <p:ph type="title"/>
          </p:nvPr>
        </p:nvSpPr>
        <p:spPr/>
        <p:txBody>
          <a:bodyPr/>
          <a:lstStyle/>
          <a:p>
            <a:pPr algn="l"/>
            <a:r>
              <a:rPr lang="en-US" altLang="zh-CN" sz="3200" dirty="0"/>
              <a:t>Recommender systems </a:t>
            </a:r>
            <a:endParaRPr lang="zh-CN" altLang="en-US" sz="3200" dirty="0"/>
          </a:p>
        </p:txBody>
      </p:sp>
      <p:sp>
        <p:nvSpPr>
          <p:cNvPr id="3" name="内容占位符 2">
            <a:extLst>
              <a:ext uri="{FF2B5EF4-FFF2-40B4-BE49-F238E27FC236}">
                <a16:creationId xmlns:a16="http://schemas.microsoft.com/office/drawing/2014/main" id="{7B5DE3B6-F96E-45DB-A3F8-1239A363725F}"/>
              </a:ext>
            </a:extLst>
          </p:cNvPr>
          <p:cNvSpPr>
            <a:spLocks noGrp="1"/>
          </p:cNvSpPr>
          <p:nvPr>
            <p:ph idx="1"/>
          </p:nvPr>
        </p:nvSpPr>
        <p:spPr>
          <a:xfrm>
            <a:off x="346982" y="1484784"/>
            <a:ext cx="8784976" cy="4343400"/>
          </a:xfrm>
        </p:spPr>
        <p:txBody>
          <a:bodyPr/>
          <a:lstStyle/>
          <a:p>
            <a:r>
              <a:rPr lang="en-US" altLang="zh-CN" sz="2400" dirty="0"/>
              <a:t>RS seen as a function</a:t>
            </a:r>
          </a:p>
          <a:p>
            <a:r>
              <a:rPr lang="en-US" altLang="zh-CN" sz="2400" dirty="0"/>
              <a:t>Given:</a:t>
            </a:r>
          </a:p>
          <a:p>
            <a:pPr lvl="1"/>
            <a:r>
              <a:rPr lang="en-US" altLang="zh-CN" dirty="0"/>
              <a:t>User model </a:t>
            </a:r>
          </a:p>
          <a:p>
            <a:pPr marL="457200" lvl="1" indent="0">
              <a:buNone/>
            </a:pPr>
            <a:r>
              <a:rPr lang="en-US" altLang="zh-CN" sz="2000" dirty="0"/>
              <a:t>(e.g. ratings, preferences, demographics, situational context)</a:t>
            </a:r>
          </a:p>
          <a:p>
            <a:pPr lvl="1"/>
            <a:r>
              <a:rPr lang="en-US" altLang="zh-CN" dirty="0"/>
              <a:t>Items </a:t>
            </a:r>
          </a:p>
          <a:p>
            <a:pPr marL="457200" lvl="1" indent="0">
              <a:buNone/>
            </a:pPr>
            <a:r>
              <a:rPr lang="en-US" altLang="zh-CN" sz="2000" dirty="0"/>
              <a:t>(with or without description of item characteristics)</a:t>
            </a:r>
          </a:p>
          <a:p>
            <a:r>
              <a:rPr lang="en-US" altLang="zh-CN" sz="2400" dirty="0"/>
              <a:t>Find:</a:t>
            </a:r>
          </a:p>
          <a:p>
            <a:pPr lvl="1"/>
            <a:r>
              <a:rPr lang="en-US" altLang="zh-CN" dirty="0"/>
              <a:t>Relevance score.  Used for ranking.</a:t>
            </a:r>
          </a:p>
          <a:p>
            <a:r>
              <a:rPr lang="en-US" altLang="zh-CN" sz="2400" dirty="0"/>
              <a:t>Finally:</a:t>
            </a:r>
          </a:p>
          <a:p>
            <a:pPr lvl="1"/>
            <a:r>
              <a:rPr lang="en-US" altLang="zh-CN" dirty="0"/>
              <a:t>Recommend items that are assumed to be relevant</a:t>
            </a:r>
          </a:p>
        </p:txBody>
      </p:sp>
    </p:spTree>
    <p:extLst>
      <p:ext uri="{BB962C8B-B14F-4D97-AF65-F5344CB8AC3E}">
        <p14:creationId xmlns:p14="http://schemas.microsoft.com/office/powerpoint/2010/main" val="37445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1520" y="228600"/>
            <a:ext cx="9001000" cy="762000"/>
          </a:xfrm>
        </p:spPr>
        <p:txBody>
          <a:bodyPr/>
          <a:lstStyle/>
          <a:p>
            <a:pPr algn="l"/>
            <a:r>
              <a:rPr lang="en-US" sz="3200" dirty="0"/>
              <a:t>Paradigms of recommender systems</a:t>
            </a:r>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1273"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1274"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1275"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1271"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1272"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sp>
        <p:nvSpPr>
          <p:cNvPr id="11269" name="Rechteck 14"/>
          <p:cNvSpPr>
            <a:spLocks noChangeArrowheads="1"/>
          </p:cNvSpPr>
          <p:nvPr/>
        </p:nvSpPr>
        <p:spPr bwMode="auto">
          <a:xfrm>
            <a:off x="4286250" y="1500188"/>
            <a:ext cx="4572000" cy="400110"/>
          </a:xfrm>
          <a:prstGeom prst="rect">
            <a:avLst/>
          </a:prstGeom>
          <a:noFill/>
          <a:ln w="9525">
            <a:noFill/>
            <a:miter lim="800000"/>
            <a:headEnd/>
            <a:tailEnd/>
          </a:ln>
        </p:spPr>
        <p:txBody>
          <a:bodyPr>
            <a:spAutoFit/>
          </a:bodyPr>
          <a:lstStyle/>
          <a:p>
            <a:r>
              <a:rPr lang="en-US" sz="2000" dirty="0">
                <a:solidFill>
                  <a:srgbClr val="003366"/>
                </a:solidFill>
                <a:latin typeface="Calibri" pitchFamily="34" charset="0"/>
              </a:rPr>
              <a:t>Personalized recommendations</a:t>
            </a:r>
          </a:p>
        </p:txBody>
      </p:sp>
    </p:spTree>
    <p:extLst>
      <p:ext uri="{BB962C8B-B14F-4D97-AF65-F5344CB8AC3E}">
        <p14:creationId xmlns:p14="http://schemas.microsoft.com/office/powerpoint/2010/main" val="11271084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686800" cy="762000"/>
          </a:xfrm>
        </p:spPr>
        <p:txBody>
          <a:bodyPr/>
          <a:lstStyle/>
          <a:p>
            <a:pPr algn="l"/>
            <a:r>
              <a:rPr lang="en-US" sz="3200" dirty="0"/>
              <a:t>Paradigms of recommender systems</a:t>
            </a:r>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2300"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2301"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2302"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sp>
        <p:nvSpPr>
          <p:cNvPr id="12292" name="Rechteck 8"/>
          <p:cNvSpPr>
            <a:spLocks noChangeArrowheads="1"/>
          </p:cNvSpPr>
          <p:nvPr/>
        </p:nvSpPr>
        <p:spPr bwMode="auto">
          <a:xfrm>
            <a:off x="4357688" y="1571625"/>
            <a:ext cx="4572000" cy="707886"/>
          </a:xfrm>
          <a:prstGeom prst="rect">
            <a:avLst/>
          </a:prstGeom>
          <a:noFill/>
          <a:ln w="9525">
            <a:noFill/>
            <a:miter lim="800000"/>
            <a:headEnd/>
            <a:tailEnd/>
          </a:ln>
        </p:spPr>
        <p:txBody>
          <a:bodyPr>
            <a:spAutoFit/>
          </a:bodyPr>
          <a:lstStyle/>
          <a:p>
            <a:r>
              <a:rPr lang="en-US" sz="2000" dirty="0">
                <a:solidFill>
                  <a:srgbClr val="003366"/>
                </a:solidFill>
                <a:latin typeface="Calibri" pitchFamily="34" charset="0"/>
              </a:rPr>
              <a:t>Collaborative: "Tell me what's popular among my peers"</a:t>
            </a:r>
          </a:p>
        </p:txBody>
      </p:sp>
      <p:grpSp>
        <p:nvGrpSpPr>
          <p:cNvPr id="3" name="Gruppieren 13"/>
          <p:cNvGrpSpPr>
            <a:grpSpLocks/>
          </p:cNvGrpSpPr>
          <p:nvPr/>
        </p:nvGrpSpPr>
        <p:grpSpPr bwMode="auto">
          <a:xfrm>
            <a:off x="698500" y="1643063"/>
            <a:ext cx="3659188" cy="1296987"/>
            <a:chOff x="699167" y="1643050"/>
            <a:chExt cx="3658519" cy="1297164"/>
          </a:xfrm>
        </p:grpSpPr>
        <p:pic>
          <p:nvPicPr>
            <p:cNvPr id="12298"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2299"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785813" y="2722563"/>
            <a:ext cx="3252787" cy="920750"/>
            <a:chOff x="857224" y="2722011"/>
            <a:chExt cx="3252812" cy="921303"/>
          </a:xfrm>
        </p:grpSpPr>
        <p:pic>
          <p:nvPicPr>
            <p:cNvPr id="12296" name="Grafik 16" descr="Commarrow.png"/>
            <p:cNvPicPr>
              <a:picLocks noChangeAspect="1"/>
            </p:cNvPicPr>
            <p:nvPr/>
          </p:nvPicPr>
          <p:blipFill>
            <a:blip r:embed="rId8"/>
            <a:srcRect/>
            <a:stretch>
              <a:fillRect/>
            </a:stretch>
          </p:blipFill>
          <p:spPr bwMode="auto">
            <a:xfrm>
              <a:off x="2143108" y="3143248"/>
              <a:ext cx="1966928" cy="500066"/>
            </a:xfrm>
            <a:prstGeom prst="rect">
              <a:avLst/>
            </a:prstGeom>
            <a:noFill/>
            <a:ln w="9525">
              <a:noFill/>
              <a:miter lim="800000"/>
              <a:headEnd/>
              <a:tailEnd/>
            </a:ln>
          </p:spPr>
        </p:pic>
        <p:pic>
          <p:nvPicPr>
            <p:cNvPr id="12297" name="Grafik 15" descr="Community.png"/>
            <p:cNvPicPr>
              <a:picLocks noChangeAspect="1"/>
            </p:cNvPicPr>
            <p:nvPr/>
          </p:nvPicPr>
          <p:blipFill>
            <a:blip r:embed="rId9"/>
            <a:srcRect/>
            <a:stretch>
              <a:fillRect/>
            </a:stretch>
          </p:blipFill>
          <p:spPr bwMode="auto">
            <a:xfrm>
              <a:off x="857224" y="2722011"/>
              <a:ext cx="1428760" cy="849865"/>
            </a:xfrm>
            <a:prstGeom prst="rect">
              <a:avLst/>
            </a:prstGeom>
            <a:noFill/>
            <a:ln w="9525">
              <a:noFill/>
              <a:miter lim="800000"/>
              <a:headEnd/>
              <a:tailEnd/>
            </a:ln>
          </p:spPr>
        </p:pic>
      </p:grpSp>
    </p:spTree>
    <p:extLst>
      <p:ext uri="{BB962C8B-B14F-4D97-AF65-F5344CB8AC3E}">
        <p14:creationId xmlns:p14="http://schemas.microsoft.com/office/powerpoint/2010/main" val="40638636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a:r>
              <a:rPr lang="en-US" sz="3200" dirty="0"/>
              <a:t>Paradigms of recommender systems</a:t>
            </a:r>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3324"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3325"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3326"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3322"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3323"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sp>
        <p:nvSpPr>
          <p:cNvPr id="13317" name="Rechteck 19"/>
          <p:cNvSpPr>
            <a:spLocks noChangeArrowheads="1"/>
          </p:cNvSpPr>
          <p:nvPr/>
        </p:nvSpPr>
        <p:spPr bwMode="auto">
          <a:xfrm>
            <a:off x="4286250" y="1428750"/>
            <a:ext cx="4572000" cy="769441"/>
          </a:xfrm>
          <a:prstGeom prst="rect">
            <a:avLst/>
          </a:prstGeom>
          <a:noFill/>
          <a:ln w="9525">
            <a:noFill/>
            <a:miter lim="800000"/>
            <a:headEnd/>
            <a:tailEnd/>
          </a:ln>
        </p:spPr>
        <p:txBody>
          <a:bodyPr>
            <a:spAutoFit/>
          </a:bodyPr>
          <a:lstStyle/>
          <a:p>
            <a:r>
              <a:rPr lang="en-US" sz="2000" dirty="0">
                <a:solidFill>
                  <a:srgbClr val="003366"/>
                </a:solidFill>
                <a:latin typeface="Calibri" pitchFamily="34" charset="0"/>
              </a:rPr>
              <a:t>Content-based: "Show me more of the same what I've liked</a:t>
            </a:r>
            <a:r>
              <a:rPr lang="en-US" sz="2400" b="0" dirty="0"/>
              <a:t>"</a:t>
            </a:r>
          </a:p>
        </p:txBody>
      </p:sp>
      <p:grpSp>
        <p:nvGrpSpPr>
          <p:cNvPr id="4" name="Gruppieren 23"/>
          <p:cNvGrpSpPr>
            <a:grpSpLocks/>
          </p:cNvGrpSpPr>
          <p:nvPr/>
        </p:nvGrpSpPr>
        <p:grpSpPr bwMode="auto">
          <a:xfrm>
            <a:off x="714375" y="3857625"/>
            <a:ext cx="3143250" cy="739775"/>
            <a:chOff x="714348" y="3857628"/>
            <a:chExt cx="3143272" cy="739014"/>
          </a:xfrm>
        </p:grpSpPr>
        <p:pic>
          <p:nvPicPr>
            <p:cNvPr id="13320" name="Grafik 21" descr="PM.png"/>
            <p:cNvPicPr>
              <a:picLocks noChangeAspect="1"/>
            </p:cNvPicPr>
            <p:nvPr/>
          </p:nvPicPr>
          <p:blipFill>
            <a:blip r:embed="rId8"/>
            <a:srcRect/>
            <a:stretch>
              <a:fillRect/>
            </a:stretch>
          </p:blipFill>
          <p:spPr bwMode="auto">
            <a:xfrm>
              <a:off x="714348" y="3857628"/>
              <a:ext cx="1785950" cy="739014"/>
            </a:xfrm>
            <a:prstGeom prst="rect">
              <a:avLst/>
            </a:prstGeom>
            <a:noFill/>
            <a:ln w="9525">
              <a:noFill/>
              <a:miter lim="800000"/>
              <a:headEnd/>
              <a:tailEnd/>
            </a:ln>
          </p:spPr>
        </p:pic>
        <p:pic>
          <p:nvPicPr>
            <p:cNvPr id="13321" name="Grafik 22" descr="PMarrow.png"/>
            <p:cNvPicPr>
              <a:picLocks noChangeAspect="1"/>
            </p:cNvPicPr>
            <p:nvPr/>
          </p:nvPicPr>
          <p:blipFill>
            <a:blip r:embed="rId9"/>
            <a:srcRect/>
            <a:stretch>
              <a:fillRect/>
            </a:stretch>
          </p:blipFill>
          <p:spPr bwMode="auto">
            <a:xfrm>
              <a:off x="2714612" y="3929066"/>
              <a:ext cx="1143008" cy="285752"/>
            </a:xfrm>
            <a:prstGeom prst="rect">
              <a:avLst/>
            </a:prstGeom>
            <a:noFill/>
            <a:ln w="9525">
              <a:noFill/>
              <a:miter lim="800000"/>
              <a:headEnd/>
              <a:tailEnd/>
            </a:ln>
          </p:spPr>
        </p:pic>
      </p:grpSp>
    </p:spTree>
    <p:extLst>
      <p:ext uri="{BB962C8B-B14F-4D97-AF65-F5344CB8AC3E}">
        <p14:creationId xmlns:p14="http://schemas.microsoft.com/office/powerpoint/2010/main" val="40887795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a:r>
              <a:rPr lang="en-US" sz="3200" dirty="0"/>
              <a:t>Paradigms of recommender systems</a:t>
            </a:r>
          </a:p>
        </p:txBody>
      </p:sp>
      <p:grpSp>
        <p:nvGrpSpPr>
          <p:cNvPr id="2" name="Gruppieren 12"/>
          <p:cNvGrpSpPr>
            <a:grpSpLocks/>
          </p:cNvGrpSpPr>
          <p:nvPr/>
        </p:nvGrpSpPr>
        <p:grpSpPr bwMode="auto">
          <a:xfrm>
            <a:off x="4071938" y="3000375"/>
            <a:ext cx="4181475" cy="1547813"/>
            <a:chOff x="4786314" y="3071810"/>
            <a:chExt cx="4181496" cy="1547815"/>
          </a:xfrm>
        </p:grpSpPr>
        <p:pic>
          <p:nvPicPr>
            <p:cNvPr id="14351"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4352"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4353"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698500" y="1643063"/>
            <a:ext cx="3659188" cy="1296987"/>
            <a:chOff x="699167" y="1643050"/>
            <a:chExt cx="3658519" cy="1297164"/>
          </a:xfrm>
        </p:grpSpPr>
        <p:pic>
          <p:nvPicPr>
            <p:cNvPr id="14349"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4350"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23"/>
          <p:cNvGrpSpPr>
            <a:grpSpLocks/>
          </p:cNvGrpSpPr>
          <p:nvPr/>
        </p:nvGrpSpPr>
        <p:grpSpPr bwMode="auto">
          <a:xfrm>
            <a:off x="714375" y="3857625"/>
            <a:ext cx="3143250" cy="739775"/>
            <a:chOff x="714348" y="3857628"/>
            <a:chExt cx="3143272" cy="739014"/>
          </a:xfrm>
        </p:grpSpPr>
        <p:pic>
          <p:nvPicPr>
            <p:cNvPr id="14347" name="Grafik 21" descr="PM.png"/>
            <p:cNvPicPr>
              <a:picLocks noChangeAspect="1"/>
            </p:cNvPicPr>
            <p:nvPr/>
          </p:nvPicPr>
          <p:blipFill>
            <a:blip r:embed="rId8"/>
            <a:srcRect/>
            <a:stretch>
              <a:fillRect/>
            </a:stretch>
          </p:blipFill>
          <p:spPr bwMode="auto">
            <a:xfrm>
              <a:off x="714348" y="3857628"/>
              <a:ext cx="1785950" cy="739014"/>
            </a:xfrm>
            <a:prstGeom prst="rect">
              <a:avLst/>
            </a:prstGeom>
            <a:noFill/>
            <a:ln w="9525">
              <a:noFill/>
              <a:miter lim="800000"/>
              <a:headEnd/>
              <a:tailEnd/>
            </a:ln>
          </p:spPr>
        </p:pic>
        <p:pic>
          <p:nvPicPr>
            <p:cNvPr id="14348" name="Grafik 22" descr="PMarrow.png"/>
            <p:cNvPicPr>
              <a:picLocks noChangeAspect="1"/>
            </p:cNvPicPr>
            <p:nvPr/>
          </p:nvPicPr>
          <p:blipFill>
            <a:blip r:embed="rId9"/>
            <a:srcRect/>
            <a:stretch>
              <a:fillRect/>
            </a:stretch>
          </p:blipFill>
          <p:spPr bwMode="auto">
            <a:xfrm>
              <a:off x="2714612" y="3929066"/>
              <a:ext cx="1143008" cy="285752"/>
            </a:xfrm>
            <a:prstGeom prst="rect">
              <a:avLst/>
            </a:prstGeom>
            <a:noFill/>
            <a:ln w="9525">
              <a:noFill/>
              <a:miter lim="800000"/>
              <a:headEnd/>
              <a:tailEnd/>
            </a:ln>
          </p:spPr>
        </p:pic>
      </p:grpSp>
      <p:sp>
        <p:nvSpPr>
          <p:cNvPr id="14342" name="Rechteck 24"/>
          <p:cNvSpPr>
            <a:spLocks noChangeArrowheads="1"/>
          </p:cNvSpPr>
          <p:nvPr/>
        </p:nvSpPr>
        <p:spPr bwMode="auto">
          <a:xfrm>
            <a:off x="4429125" y="1643063"/>
            <a:ext cx="4572000" cy="707886"/>
          </a:xfrm>
          <a:prstGeom prst="rect">
            <a:avLst/>
          </a:prstGeom>
          <a:noFill/>
          <a:ln w="9525">
            <a:noFill/>
            <a:miter lim="800000"/>
            <a:headEnd/>
            <a:tailEnd/>
          </a:ln>
        </p:spPr>
        <p:txBody>
          <a:bodyPr>
            <a:spAutoFit/>
          </a:bodyPr>
          <a:lstStyle/>
          <a:p>
            <a:r>
              <a:rPr lang="en-US" sz="2000" dirty="0">
                <a:solidFill>
                  <a:srgbClr val="003366"/>
                </a:solidFill>
                <a:latin typeface="Calibri" pitchFamily="34" charset="0"/>
              </a:rPr>
              <a:t>Knowledge-based: "Tell me what fits based on my needs"</a:t>
            </a:r>
          </a:p>
        </p:txBody>
      </p:sp>
      <p:grpSp>
        <p:nvGrpSpPr>
          <p:cNvPr id="5" name="Gruppieren 27"/>
          <p:cNvGrpSpPr>
            <a:grpSpLocks/>
          </p:cNvGrpSpPr>
          <p:nvPr/>
        </p:nvGrpSpPr>
        <p:grpSpPr bwMode="auto">
          <a:xfrm>
            <a:off x="750888" y="4500563"/>
            <a:ext cx="3349625" cy="1357312"/>
            <a:chOff x="751620" y="4500570"/>
            <a:chExt cx="3348404" cy="1357322"/>
          </a:xfrm>
        </p:grpSpPr>
        <p:pic>
          <p:nvPicPr>
            <p:cNvPr id="14345" name="Grafik 25" descr="KM.png"/>
            <p:cNvPicPr>
              <a:picLocks noChangeAspect="1"/>
            </p:cNvPicPr>
            <p:nvPr/>
          </p:nvPicPr>
          <p:blipFill>
            <a:blip r:embed="rId10"/>
            <a:srcRect/>
            <a:stretch>
              <a:fillRect/>
            </a:stretch>
          </p:blipFill>
          <p:spPr bwMode="auto">
            <a:xfrm>
              <a:off x="751620" y="5000636"/>
              <a:ext cx="1677240" cy="857256"/>
            </a:xfrm>
            <a:prstGeom prst="rect">
              <a:avLst/>
            </a:prstGeom>
            <a:noFill/>
            <a:ln w="9525">
              <a:noFill/>
              <a:miter lim="800000"/>
              <a:headEnd/>
              <a:tailEnd/>
            </a:ln>
          </p:spPr>
        </p:pic>
        <p:pic>
          <p:nvPicPr>
            <p:cNvPr id="14346" name="Grafik 26" descr="KMarrow.png"/>
            <p:cNvPicPr>
              <a:picLocks noChangeAspect="1"/>
            </p:cNvPicPr>
            <p:nvPr/>
          </p:nvPicPr>
          <p:blipFill>
            <a:blip r:embed="rId11"/>
            <a:srcRect/>
            <a:stretch>
              <a:fillRect/>
            </a:stretch>
          </p:blipFill>
          <p:spPr bwMode="auto">
            <a:xfrm>
              <a:off x="2428860" y="4500570"/>
              <a:ext cx="1671164" cy="1047752"/>
            </a:xfrm>
            <a:prstGeom prst="rect">
              <a:avLst/>
            </a:prstGeom>
            <a:noFill/>
            <a:ln w="9525">
              <a:noFill/>
              <a:miter lim="800000"/>
              <a:headEnd/>
              <a:tailEnd/>
            </a:ln>
          </p:spPr>
        </p:pic>
      </p:grpSp>
    </p:spTree>
    <p:extLst>
      <p:ext uri="{BB962C8B-B14F-4D97-AF65-F5344CB8AC3E}">
        <p14:creationId xmlns:p14="http://schemas.microsoft.com/office/powerpoint/2010/main" val="964272392"/>
      </p:ext>
    </p:extLst>
  </p:cSld>
  <p:clrMapOvr>
    <a:masterClrMapping/>
  </p:clrMapOvr>
  <p:transition/>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黑体"/>
        <a:ea typeface="黑体"/>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TotalTime>
  <Words>1600</Words>
  <Application>Microsoft Office PowerPoint</Application>
  <PresentationFormat>全屏显示(4:3)</PresentationFormat>
  <Paragraphs>301</Paragraphs>
  <Slides>28</Slides>
  <Notes>25</Notes>
  <HiddenSlides>0</HiddenSlides>
  <MMClips>0</MMClips>
  <ScaleCrop>false</ScaleCrop>
  <HeadingPairs>
    <vt:vector size="8" baseType="variant">
      <vt:variant>
        <vt:lpstr>已用的字体</vt:lpstr>
      </vt:variant>
      <vt:variant>
        <vt:i4>7</vt:i4>
      </vt:variant>
      <vt:variant>
        <vt:lpstr>主题</vt:lpstr>
      </vt:variant>
      <vt:variant>
        <vt:i4>6</vt:i4>
      </vt:variant>
      <vt:variant>
        <vt:lpstr>嵌入 OLE 服务器</vt:lpstr>
      </vt:variant>
      <vt:variant>
        <vt:i4>1</vt:i4>
      </vt:variant>
      <vt:variant>
        <vt:lpstr>幻灯片标题</vt:lpstr>
      </vt:variant>
      <vt:variant>
        <vt:i4>28</vt:i4>
      </vt:variant>
    </vt:vector>
  </HeadingPairs>
  <TitlesOfParts>
    <vt:vector size="42" baseType="lpstr">
      <vt:lpstr>ＭＳ Ｐゴシック</vt:lpstr>
      <vt:lpstr>黑体</vt:lpstr>
      <vt:lpstr>宋体</vt:lpstr>
      <vt:lpstr>微软雅黑</vt:lpstr>
      <vt:lpstr>Arial</vt:lpstr>
      <vt:lpstr>Calibri</vt:lpstr>
      <vt:lpstr>Wingdings</vt:lpstr>
      <vt:lpstr>2_Office 主题</vt:lpstr>
      <vt:lpstr>4_自定义设计方案</vt:lpstr>
      <vt:lpstr>3_自定义设计方案</vt:lpstr>
      <vt:lpstr>2_自定义设计方案</vt:lpstr>
      <vt:lpstr>1_自定义设计方案</vt:lpstr>
      <vt:lpstr>自定义设计方案</vt:lpstr>
      <vt:lpstr>Formel</vt:lpstr>
      <vt:lpstr>A Neural Collaborative Filtering Model Incorporating Neighborhood Information</vt:lpstr>
      <vt:lpstr>Outline</vt:lpstr>
      <vt:lpstr>What is a recommendation system?</vt:lpstr>
      <vt:lpstr>Why using Recommender Systems?</vt:lpstr>
      <vt:lpstr>Recommender systems </vt:lpstr>
      <vt:lpstr>Paradigms of recommender systems</vt:lpstr>
      <vt:lpstr>Paradigms of recommender systems</vt:lpstr>
      <vt:lpstr>Paradigms of recommender systems</vt:lpstr>
      <vt:lpstr>Paradigms of recommender systems</vt:lpstr>
      <vt:lpstr>Paradigms of recommender systems</vt:lpstr>
      <vt:lpstr>Recommender systems: basic techniques</vt:lpstr>
      <vt:lpstr>PowerPoint 演示文稿</vt:lpstr>
      <vt:lpstr>Collaborative Filtering (CF)</vt:lpstr>
      <vt:lpstr>Matrix factorization</vt:lpstr>
      <vt:lpstr>PowerPoint 演示文稿</vt:lpstr>
      <vt:lpstr>PowerPoint 演示文稿</vt:lpstr>
      <vt:lpstr>Our Neighborhood-based Neural Collaborative Filtering Model (NNCF)</vt:lpstr>
      <vt:lpstr>NNCF</vt:lpstr>
      <vt:lpstr>PowerPoint 演示文稿</vt:lpstr>
      <vt:lpstr>PowerPoint 演示文稿</vt:lpstr>
      <vt:lpstr>PowerPoint 演示文稿</vt:lpstr>
      <vt:lpstr>State-of-the-art models</vt:lpstr>
      <vt:lpstr>State-of-the-art models</vt:lpstr>
      <vt:lpstr>Sequence recommendation </vt:lpstr>
      <vt:lpstr>Advanced topics </vt:lpstr>
      <vt:lpstr>Advanced topics </vt:lpstr>
      <vt:lpstr>Selected Publications</vt:lpstr>
      <vt:lpstr>Thank you for your attention! Q&amp;A</vt:lpstr>
    </vt:vector>
  </TitlesOfParts>
  <Company>中国人民大学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 Wang</dc:creator>
  <cp:lastModifiedBy>Bai Ting</cp:lastModifiedBy>
  <cp:revision>1609</cp:revision>
  <dcterms:created xsi:type="dcterms:W3CDTF">2008-10-25T01:58:00Z</dcterms:created>
  <dcterms:modified xsi:type="dcterms:W3CDTF">2018-03-09T15:31:29Z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