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4009" r:id="rId2"/>
    <p:sldMasterId id="2147483704" r:id="rId3"/>
    <p:sldMasterId id="2147483692" r:id="rId4"/>
    <p:sldMasterId id="2147483680" r:id="rId5"/>
    <p:sldMasterId id="2147483666" r:id="rId6"/>
  </p:sldMasterIdLst>
  <p:notesMasterIdLst>
    <p:notesMasterId r:id="rId35"/>
  </p:notesMasterIdLst>
  <p:handoutMasterIdLst>
    <p:handoutMasterId r:id="rId36"/>
  </p:handoutMasterIdLst>
  <p:sldIdLst>
    <p:sldId id="465" r:id="rId7"/>
    <p:sldId id="915" r:id="rId8"/>
    <p:sldId id="940" r:id="rId9"/>
    <p:sldId id="916" r:id="rId10"/>
    <p:sldId id="939" r:id="rId11"/>
    <p:sldId id="917" r:id="rId12"/>
    <p:sldId id="918" r:id="rId13"/>
    <p:sldId id="920" r:id="rId14"/>
    <p:sldId id="921" r:id="rId15"/>
    <p:sldId id="923" r:id="rId16"/>
    <p:sldId id="919" r:id="rId17"/>
    <p:sldId id="924" r:id="rId18"/>
    <p:sldId id="925" r:id="rId19"/>
    <p:sldId id="926" r:id="rId20"/>
    <p:sldId id="882" r:id="rId21"/>
    <p:sldId id="932" r:id="rId22"/>
    <p:sldId id="914" r:id="rId23"/>
    <p:sldId id="883" r:id="rId24"/>
    <p:sldId id="933" r:id="rId25"/>
    <p:sldId id="934" r:id="rId26"/>
    <p:sldId id="937" r:id="rId27"/>
    <p:sldId id="938" r:id="rId28"/>
    <p:sldId id="927" r:id="rId29"/>
    <p:sldId id="928" r:id="rId30"/>
    <p:sldId id="929" r:id="rId31"/>
    <p:sldId id="930" r:id="rId32"/>
    <p:sldId id="943" r:id="rId33"/>
    <p:sldId id="898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FFFF"/>
    <a:srgbClr val="F5AD99"/>
    <a:srgbClr val="5895B4"/>
    <a:srgbClr val="99CCFF"/>
    <a:srgbClr val="CCCCFF"/>
    <a:srgbClr val="777777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74632" autoAdjust="0"/>
  </p:normalViewPr>
  <p:slideViewPr>
    <p:cSldViewPr>
      <p:cViewPr varScale="1">
        <p:scale>
          <a:sx n="68" d="100"/>
          <a:sy n="68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F5B08D-E2CF-4FB8-985F-B32E580095DA}" type="datetimeFigureOut">
              <a:rPr lang="zh-CN" altLang="en-US"/>
              <a:pPr>
                <a:defRPr/>
              </a:pPr>
              <a:t>18/6/15</a:t>
            </a:fld>
            <a:endParaRPr lang="en-US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48505DC-6114-4284-B1A1-8F0510D779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479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0383998-FD3B-4D48-9F81-391C7F714CF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286B35-D8AE-436C-A049-A7752D383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4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我今天报告的主题是在电子商务网站刻画和预测早其购买者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888E19-F8B7-4325-AE93-0565B922537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22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正如前面提到的，我们研究的动机是，早期购买者会影响商品的销量，那么早期购买者呈现出的特质：</a:t>
            </a:r>
            <a:r>
              <a:rPr lang="en-US" altLang="zh-CN" dirty="0"/>
              <a:t>high rating </a:t>
            </a:r>
            <a:r>
              <a:rPr lang="zh-CN" altLang="en-US" dirty="0"/>
              <a:t>和</a:t>
            </a:r>
            <a:r>
              <a:rPr lang="en-US" altLang="zh-CN" dirty="0"/>
              <a:t>high helpful </a:t>
            </a:r>
            <a:r>
              <a:rPr lang="zh-CN" altLang="en-US" dirty="0"/>
              <a:t>，是否真的对商品销量产生影响呢？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4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到此为止，我们证明了早期购买者的却能够影响商品的销量，那么下一个任务就是如何找到他们，从而改善商品的早期评论，提升商品销量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2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9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2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Trueskill</a:t>
            </a:r>
            <a:r>
              <a:rPr lang="en-US" altLang="zh-CN" dirty="0"/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排名是一个基于技能的排名。服从高斯分布，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8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5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9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</a:t>
            </a:r>
            <a:r>
              <a:rPr lang="en-US" altLang="zh-CN" dirty="0"/>
              <a:t>Five times negative users. </a:t>
            </a:r>
            <a:r>
              <a:rPr lang="en-US" altLang="zh-CN" dirty="0" err="1"/>
              <a:t>OR@k</a:t>
            </a:r>
            <a:r>
              <a:rPr lang="en-US" altLang="zh-CN" dirty="0"/>
              <a:t> </a:t>
            </a:r>
            <a:r>
              <a:rPr lang="zh-CN" altLang="en-US" dirty="0"/>
              <a:t>是说给定</a:t>
            </a:r>
            <a:r>
              <a:rPr lang="en-US" altLang="zh-CN" dirty="0"/>
              <a:t>candidate list </a:t>
            </a:r>
            <a:r>
              <a:rPr lang="zh-CN" altLang="en-US" dirty="0"/>
              <a:t>和一个真实</a:t>
            </a:r>
            <a:r>
              <a:rPr lang="en-US" altLang="zh-CN" dirty="0"/>
              <a:t>list ,</a:t>
            </a:r>
            <a:r>
              <a:rPr lang="zh-CN" altLang="en-US" dirty="0"/>
              <a:t>前</a:t>
            </a:r>
            <a:r>
              <a:rPr lang="en-US" altLang="zh-CN" dirty="0"/>
              <a:t>K</a:t>
            </a:r>
            <a:r>
              <a:rPr lang="zh-CN" altLang="en-US" dirty="0"/>
              <a:t>个中命中的个数</a:t>
            </a:r>
            <a:endParaRPr lang="en-US" altLang="zh-CN" dirty="0"/>
          </a:p>
          <a:p>
            <a:r>
              <a:rPr lang="en-US" altLang="zh-CN" dirty="0" err="1"/>
              <a:t>hit@k</a:t>
            </a:r>
            <a:r>
              <a:rPr lang="en-US" altLang="zh-CN" dirty="0"/>
              <a:t> </a:t>
            </a:r>
            <a:r>
              <a:rPr lang="zh-CN" altLang="en-US" dirty="0"/>
              <a:t>前</a:t>
            </a:r>
            <a:r>
              <a:rPr lang="en-US" altLang="zh-CN" dirty="0"/>
              <a:t>K</a:t>
            </a:r>
            <a:r>
              <a:rPr lang="zh-CN" altLang="en-US" dirty="0"/>
              <a:t>个命中</a:t>
            </a:r>
            <a:r>
              <a:rPr lang="en-US" altLang="zh-CN" dirty="0"/>
              <a:t>early </a:t>
            </a:r>
            <a:r>
              <a:rPr lang="zh-CN" altLang="en-US" dirty="0"/>
              <a:t>中的个数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4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首先，我们来设想这样一个场景，</a:t>
            </a:r>
            <a:endParaRPr lang="en-US" altLang="zh-CN" dirty="0"/>
          </a:p>
          <a:p>
            <a:r>
              <a:rPr lang="zh-CN" altLang="en-US" dirty="0"/>
              <a:t>在我们实际生活中购物的时候也是一样，我们会很看重评论的信息。</a:t>
            </a:r>
            <a:endParaRPr lang="en-US" altLang="zh-CN" dirty="0"/>
          </a:p>
          <a:p>
            <a:r>
              <a:rPr lang="zh-CN" altLang="en-US" dirty="0"/>
              <a:t>商品的销售也遵循着一种马太效应，商品评价越多，越好，越有可能被购买。</a:t>
            </a:r>
            <a:endParaRPr lang="en-US" altLang="zh-CN" dirty="0"/>
          </a:p>
          <a:p>
            <a:r>
              <a:rPr lang="zh-CN" altLang="en-US" dirty="0"/>
              <a:t>而一个新商品如果有的评价数寥寥，且都是不好的评价，那消费者就普遍默认这个商品质量太差，不会去购买。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888E19-F8B7-4325-AE93-0565B922537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5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亚马逊的商家也发现了这些新商品上市时，早期购买者的评价的重要性，提出亚马逊葡萄树，通过提供免费的商品试用，来鼓励这些早期用户写出详细完善的商品评论，从而对后期的购买者的决策产生积极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0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举一个贴近生活的例子，大家经常在淘宝网站购物，收到商品的同时，也经常会收到这样的商家寄来的纸片，尤其是那些不是知名大品牌，刚刚起步的小众商家，或者推出的商品没有什么评论的时候。这些商家让出一部分利益来换取早期购买用户的优质评论，从而吸引更多的人来购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上面的三个例子，都说明一个问题，在电子商务网站上，早期购买者对商品的评论非常重要，会影响到后续购买者的决策，从而影响商品的整个销量，影响电商的市场利益。、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2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首先我们要定义什么是早期购买者，我们要对商品的生命周期进行划分。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1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然而如果我问你，你会去购买一个新商品吗？你可能会答，那得看尝试什么商品了？比如医药商品，很少会有人愿意充当早期购买者。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0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所以针对这一问题，我们做了类别下的统计，在每个类别中，我们把用户按照其充当早期评论者的数量划分到三个阈值里</a:t>
            </a:r>
            <a:r>
              <a:rPr lang="en-US" altLang="zh-CN" dirty="0"/>
              <a:t>, </a:t>
            </a:r>
            <a:r>
              <a:rPr lang="zh-CN" altLang="en-US" dirty="0"/>
              <a:t>绿色的表示，蓝色的表示，红色的表示，然后统计在每个类别中三个每个阈值区间用户所占的比例。一个有意思的发现，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1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做完了整体的分析之后，我们进一步研究这些早期购买者有什么属性特质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3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在做这篇分析性论文的时候，我也阅读了一些关于社会学心理学的文章。为前面从实验得出的结论提供支持。比如说。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86B35-D8AE-436C-A049-A7752D383C6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9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4953000"/>
            <a:ext cx="9144000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55651-3391-4F61-9637-487C43A3A2DD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11EE-5C98-45CB-951F-05205E05D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E6D03-D44C-4F4A-A674-6C6B42167664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79FDB-C72C-4DED-94D5-2AFE413AA3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12A64-E216-4D66-B80A-E745F7BC47F8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032B3-FFE3-4827-B145-648B9E537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F7190-C790-4B9F-8265-EBA298619A6D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2BD7B-B895-49FE-BBC7-64BE5A4D7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84E6-8691-4F0A-B387-7537D76CD895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1805-F491-4E6B-A659-4C889FFF8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970E2-6C58-42D4-88EE-2C10CB396275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F110C-6C32-413A-AFA5-B30DA6CCD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38B77-FC5E-49AF-863C-789CC6095A43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44F08-73AA-4B46-B469-ECAC2DE35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C3E1C-A33B-40D7-9FE3-35A8E3B2D44C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06CDD-3441-4692-BA8D-F8538EE10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571F-37B6-4D80-B155-445504713670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6214E-4FF0-40C1-92A3-06F8D2EC9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2A268-EEDA-472B-BC80-2E61FA2B948E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8028F-B4B4-4737-A570-A85B9DBC3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ln w="228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fld id="{CBA94047-BD35-4D80-A608-B059631A8FA7}" type="slidenum">
              <a:rPr lang="zh-CN" altLang="en-US" b="1" smtClean="0">
                <a:solidFill>
                  <a:schemeClr val="accent2"/>
                </a:solidFill>
              </a:rPr>
              <a:pPr algn="ctr" eaLnBrk="1" hangingPunct="1">
                <a:defRPr/>
              </a:pPr>
              <a:t>‹#›</a:t>
            </a:fld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/>
          <a:lstStyle>
            <a:lvl2pPr>
              <a:defRPr sz="2400">
                <a:solidFill>
                  <a:schemeClr val="accent2"/>
                </a:solidFill>
              </a:defRPr>
            </a:lvl2pPr>
            <a:lvl3pPr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2F490-9F97-4BA7-827E-939741C22D43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0EFCE-FEDD-48AE-B2AE-6769763776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FD7DA-2C83-4450-90B5-BF5F6A7AF4E9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7042A-CFD0-40FC-A659-F485CA8C3F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08E0A-5872-42D0-9102-8BA3C8B94380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DCB5-F108-48B4-8463-C65EFF121F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4B3DD-C6D8-4C19-97F6-5F454A368998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96D3E-BE2E-4A88-B290-530BA1588D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BA3-4AAF-478E-9692-D64615126456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74A8-D343-43F4-9040-9EF607D8A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E46A4-3BC7-4018-B6C2-1B19A55BD814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06F18-6988-4F43-8F47-9F029CFEF0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040C0-23EC-44C3-80C0-12B4F919E6CD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6C56-1850-46B0-8A7A-4B668ABA8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9D942-9EDD-4712-B3E8-F98B4B3F8AF3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7A87E-7906-4DC9-9AE2-F790AA0D8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AFFE9-99BC-4206-82BE-3AF67271785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A2AB-77C8-4958-AF7C-3E78285F3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ABD3-A379-4EC3-B704-405C2F3F208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663A-C6B0-4BDB-B6C7-EC8CFC3023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FCCD3-B35B-4C25-BD5C-DEB0640AD093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51A20-8769-40E5-8581-AC2A887C2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E03B9-8770-4ACF-99A5-E2923C7D0B09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B5F1-165A-4BA3-ADEE-088228FC82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421B-22AE-443D-A771-3CA657C49157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D6946-8A97-48A7-A514-80B71175BA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CFA5F-F669-4E00-AAA5-506FB6C83248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75A83-D7CF-4179-87F7-549BE5FF65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8383-3583-44CC-A3A7-C462CA7D7CBE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8AD2-37A6-4697-8B95-D5166555A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5404-893C-47A3-B927-9DC8CF997B39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67C0D-4388-4653-B093-0F64F09CFF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9E71-97AB-456D-90DC-689660CC46A5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4232-9A02-465C-A062-F4D044FF0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03487-9117-44F0-B7B7-AB5DD8233C90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01D1C-6B92-411A-9338-629B46922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2C31D-41C7-4B02-BED3-11BC2C148D1D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BB02B-7C0F-46F3-AB03-35EFE3B5F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DB81-329D-42BD-BD19-C1855D6C25D9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0D006-A2FE-4E7D-AB91-E988F2D9C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F829-CCDF-4BF4-9EC0-72B82E1FEED1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0FF55-06C4-443B-8DA5-61DC7015A3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6DF11-8167-4726-A64B-92F5292BF64F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3FF5-B9FF-431C-B7AD-5FE6D06D6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96AF2-D273-48B4-BA3B-FECEBA9C611C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4E9E4-E4B0-4E8C-AEAC-DD70A853C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68E3-D2DF-4E43-80DF-03D3417C6759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08807-93E6-4858-900E-726CE0580C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3BCF-9D07-4C62-A6A4-2955F6EE2D3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4B812-ABBF-4329-B529-020B0684C9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B2812-A56E-4F88-B184-4C30971E6A53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64451-E68C-42A7-BC40-B91256BE50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2DEE0-6070-4138-9C57-CFB3E31B5698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E5863-7627-430D-944E-559F1BCE9D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0007-426A-4255-A627-EF92646999EB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C8D51-FA53-4E9B-ABD3-B700319711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8D2B3-3F68-4482-89E8-61E35BB26135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364F0-5D24-4F04-86B7-46FA96398A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F78D9-2217-4D3D-8561-702FB56E322D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9A07-A532-4AD1-9386-AFF5A5B9F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52B6-CA3F-4B9B-AC22-26413C995CB1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0E09B-B27A-4F24-8004-0EF40CAE3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AEBFF-5350-4D17-9325-3D57C4B2F833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90FF-27F8-4FE9-B3CB-A471690264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75283-5C1F-4D96-A92B-66C3DC67D299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28DB-E73B-40C6-9D78-EDF07E0C17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45DFB-D864-47A2-85B0-C64ABC2F73EF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542C-C208-4C17-AB93-E4288A2E1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83D68-54B2-4F9C-99CD-8DF1CE889E9D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318AF-E10D-4EB2-90F4-4F3993EDD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55FA5-9AF0-43AD-A8C2-C04DA79DDCB5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2E21F-FBA3-40CE-B200-1FBB753E68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B9C9-A238-4A02-B45D-6812E2F88337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874C-4773-45A5-B03B-4F903EB81B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414E-FAC0-4B69-96C9-B492E9F4ACF8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6D00D-CD4D-4841-8889-5B44418B55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97CD-11F7-4DC3-A5DE-042C894458F4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DECE3-393B-4E78-AE00-B810161EC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08827-F374-4330-9C2B-AA8ECFFE95C5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7CAE2-713E-4AA7-8C32-840A7C826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4E8E-41A1-4C8D-A9F2-FE22C46FAD7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754C0-CEA5-426B-BABA-3AB47FC331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4E4E9-1070-4169-A9C1-461B38C49B9B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81DDE-0DB1-4DA4-8121-26B00FB7D5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EBA27-D3C1-49C8-A032-52BACF62CC50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EC050-8C19-46F5-B499-2F8D65ABC0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AE19C-FB0A-43C0-9DB8-9E7198A4AD1C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B7037-39EF-4BB2-96B5-E91D5B3E8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E224D-2CC3-408F-B86E-A758B1814DD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057E3-5367-42DB-BA86-1C6847034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2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en-US" altLang="zh-CN"/>
              <a:t>˃</a:t>
            </a:r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91" r:id="rId1"/>
    <p:sldLayoutId id="2147488592" r:id="rId2"/>
    <p:sldLayoutId id="2147488531" r:id="rId3"/>
    <p:sldLayoutId id="2147488532" r:id="rId4"/>
    <p:sldLayoutId id="2147488533" r:id="rId5"/>
    <p:sldLayoutId id="2147488534" r:id="rId6"/>
    <p:sldLayoutId id="214748853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1A3B1BD-4873-473B-B6AF-05543657B28E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6DFAB5-7D87-4E9B-8947-CF2378F89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172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536" r:id="rId1"/>
    <p:sldLayoutId id="2147488537" r:id="rId2"/>
    <p:sldLayoutId id="2147488538" r:id="rId3"/>
    <p:sldLayoutId id="2147488539" r:id="rId4"/>
    <p:sldLayoutId id="2147488540" r:id="rId5"/>
    <p:sldLayoutId id="2147488541" r:id="rId6"/>
    <p:sldLayoutId id="2147488542" r:id="rId7"/>
    <p:sldLayoutId id="2147488543" r:id="rId8"/>
    <p:sldLayoutId id="2147488544" r:id="rId9"/>
    <p:sldLayoutId id="2147488545" r:id="rId10"/>
    <p:sldLayoutId id="21474885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23347DF-9BE4-46AD-8ECA-57AF8B8DB6FF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D8A5A2-53E4-4193-9D36-3BA2987A03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47" r:id="rId1"/>
    <p:sldLayoutId id="2147488548" r:id="rId2"/>
    <p:sldLayoutId id="2147488549" r:id="rId3"/>
    <p:sldLayoutId id="2147488550" r:id="rId4"/>
    <p:sldLayoutId id="2147488551" r:id="rId5"/>
    <p:sldLayoutId id="2147488552" r:id="rId6"/>
    <p:sldLayoutId id="2147488553" r:id="rId7"/>
    <p:sldLayoutId id="2147488554" r:id="rId8"/>
    <p:sldLayoutId id="2147488555" r:id="rId9"/>
    <p:sldLayoutId id="2147488556" r:id="rId10"/>
    <p:sldLayoutId id="21474885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AA91B26-8CC4-4107-85A3-A4A4449DA27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54359A6-7BFF-4434-918D-4C828BD295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567" r:id="rId10"/>
    <p:sldLayoutId id="21474885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4FF79B6-5D11-4DC9-9F27-CD2084DC3CAC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11D0191-28B4-49C4-8514-6F85EC9C73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69" r:id="rId1"/>
    <p:sldLayoutId id="2147488570" r:id="rId2"/>
    <p:sldLayoutId id="2147488571" r:id="rId3"/>
    <p:sldLayoutId id="2147488572" r:id="rId4"/>
    <p:sldLayoutId id="2147488573" r:id="rId5"/>
    <p:sldLayoutId id="2147488574" r:id="rId6"/>
    <p:sldLayoutId id="2147488575" r:id="rId7"/>
    <p:sldLayoutId id="2147488576" r:id="rId8"/>
    <p:sldLayoutId id="2147488577" r:id="rId9"/>
    <p:sldLayoutId id="2147488578" r:id="rId10"/>
    <p:sldLayoutId id="21474885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B003267-D42C-46B9-8AF4-39A19F607102}" type="datetimeFigureOut">
              <a:rPr lang="zh-CN" altLang="en-US"/>
              <a:pPr>
                <a:defRPr/>
              </a:pPr>
              <a:t>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A5852-7242-4D3E-9A94-902B0A34C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80" r:id="rId1"/>
    <p:sldLayoutId id="2147488581" r:id="rId2"/>
    <p:sldLayoutId id="2147488582" r:id="rId3"/>
    <p:sldLayoutId id="2147488583" r:id="rId4"/>
    <p:sldLayoutId id="2147488584" r:id="rId5"/>
    <p:sldLayoutId id="2147488585" r:id="rId6"/>
    <p:sldLayoutId id="2147488586" r:id="rId7"/>
    <p:sldLayoutId id="2147488587" r:id="rId8"/>
    <p:sldLayoutId id="2147488588" r:id="rId9"/>
    <p:sldLayoutId id="2147488589" r:id="rId10"/>
    <p:sldLayoutId id="21474885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0.wmf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31.wmf"/><Relationship Id="rId11" Type="http://schemas.openxmlformats.org/officeDocument/2006/relationships/image" Target="../media/image3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矩形 12"/>
          <p:cNvSpPr>
            <a:spLocks noChangeArrowheads="1"/>
          </p:cNvSpPr>
          <p:nvPr/>
        </p:nvSpPr>
        <p:spPr bwMode="auto">
          <a:xfrm>
            <a:off x="2286000" y="403860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zh-CN" altLang="en-US" sz="2400">
              <a:solidFill>
                <a:srgbClr val="262626"/>
              </a:solidFill>
              <a:latin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3636" y="5357826"/>
            <a:ext cx="2643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charset="-122"/>
              </a:rPr>
              <a:t>     Ting </a:t>
            </a:r>
            <a:r>
              <a:rPr lang="en-US" altLang="zh-CN" sz="2400" b="1" dirty="0" err="1">
                <a:solidFill>
                  <a:schemeClr val="accent2"/>
                </a:solidFill>
                <a:latin typeface="宋体" charset="-122"/>
              </a:rPr>
              <a:t>Bai</a:t>
            </a:r>
            <a:endParaRPr lang="en-US" altLang="zh-CN" sz="2400" b="1" dirty="0">
              <a:solidFill>
                <a:schemeClr val="accent2"/>
              </a:solidFill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charset="-122"/>
              </a:rPr>
              <a:t>    2017.03.28</a:t>
            </a:r>
            <a:endParaRPr lang="zh-CN" altLang="en-US" sz="2400" dirty="0"/>
          </a:p>
        </p:txBody>
      </p:sp>
      <p:pic>
        <p:nvPicPr>
          <p:cNvPr id="11" name="图片 10" descr="pic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182"/>
            <a:ext cx="3000364" cy="2243716"/>
          </a:xfrm>
          <a:prstGeom prst="rect">
            <a:avLst/>
          </a:prstGeom>
        </p:spPr>
      </p:pic>
      <p:sp>
        <p:nvSpPr>
          <p:cNvPr id="9218" name="标题 6"/>
          <p:cNvSpPr>
            <a:spLocks noGrp="1"/>
          </p:cNvSpPr>
          <p:nvPr>
            <p:ph type="ctrTitle"/>
          </p:nvPr>
        </p:nvSpPr>
        <p:spPr>
          <a:xfrm>
            <a:off x="71470" y="785794"/>
            <a:ext cx="9144000" cy="2590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en-US" sz="2800" b="1" dirty="0">
                <a:solidFill>
                  <a:schemeClr val="accent2"/>
                </a:solidFill>
                <a:latin typeface="+mn-lt"/>
                <a:ea typeface="宋体" charset="-122"/>
                <a:cs typeface="+mn-cs"/>
              </a:rPr>
              <a:t>Characterizing and Predicting </a:t>
            </a:r>
            <a:br>
              <a:rPr lang="en-US" altLang="en-US" sz="2800" b="1" dirty="0">
                <a:solidFill>
                  <a:schemeClr val="accent2"/>
                </a:solidFill>
                <a:latin typeface="+mn-lt"/>
                <a:ea typeface="宋体" charset="-122"/>
                <a:cs typeface="+mn-cs"/>
              </a:rPr>
            </a:br>
            <a:r>
              <a:rPr lang="en-US" altLang="en-US" sz="2800" b="1" dirty="0">
                <a:solidFill>
                  <a:schemeClr val="accent2"/>
                </a:solidFill>
                <a:latin typeface="+mn-lt"/>
                <a:ea typeface="宋体" charset="-122"/>
                <a:cs typeface="+mn-cs"/>
              </a:rPr>
              <a:t>Early Reviewers for Effective Product Marketing on E-Commerce Websites 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endParaRPr lang="zh-CN" altLang="en-US" sz="48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"/>
    </mc:Choice>
    <mc:Fallback xmlns="">
      <p:transition spd="slow" advTm="8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 </a:t>
            </a:r>
            <a:endParaRPr lang="zh-CN" altLang="en-US" dirty="0"/>
          </a:p>
        </p:txBody>
      </p:sp>
      <p:pic>
        <p:nvPicPr>
          <p:cNvPr id="123906" name="Picture 2" descr="E:\!论文\www\图\pic\new\new\category_early_count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74479"/>
            <a:ext cx="7165360" cy="414066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14282" y="1428736"/>
            <a:ext cx="892971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In the </a:t>
            </a:r>
            <a:r>
              <a:rPr lang="en-US" sz="2000" b="1" i="1" dirty="0">
                <a:solidFill>
                  <a:schemeClr val="accent2"/>
                </a:solidFill>
              </a:rPr>
              <a:t>Baby </a:t>
            </a:r>
            <a:r>
              <a:rPr lang="en-US" sz="2000" b="1" dirty="0">
                <a:solidFill>
                  <a:schemeClr val="accent2"/>
                </a:solidFill>
              </a:rPr>
              <a:t>category, over 97% users posted less than 50 early reviews.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This shows that users are more cautious in adopting new products for babies</a:t>
            </a:r>
            <a:r>
              <a:rPr lang="en-US" sz="2000" dirty="0">
                <a:solidFill>
                  <a:schemeClr val="accent2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上箭头 6"/>
          <p:cNvSpPr/>
          <p:nvPr/>
        </p:nvSpPr>
        <p:spPr>
          <a:xfrm>
            <a:off x="7572396" y="5286388"/>
            <a:ext cx="117157" cy="3571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5929323" y="5286388"/>
            <a:ext cx="142876" cy="3571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6929455" y="5286388"/>
            <a:ext cx="142875" cy="3571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Early Reviewers 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400" dirty="0"/>
              <a:t>Early reviewer tends to assign a higher average rating score.</a:t>
            </a:r>
          </a:p>
          <a:p>
            <a:pPr>
              <a:buFont typeface="Wingdings" pitchFamily="2" charset="2"/>
              <a:buChar char="l"/>
            </a:pPr>
            <a:r>
              <a:rPr lang="en-US" sz="2400" dirty="0"/>
              <a:t>Early reviewers tend to post more helpful reviews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35909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143248"/>
            <a:ext cx="557213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Early Reviewers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543956" cy="43434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400" dirty="0"/>
              <a:t>Connection with personality variables theory </a:t>
            </a:r>
          </a:p>
          <a:p>
            <a:pPr>
              <a:buFont typeface="Wingdings" pitchFamily="2" charset="2"/>
              <a:buChar char="l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Principle about personality variables: </a:t>
            </a:r>
            <a:r>
              <a:rPr lang="en-US" sz="2000" b="1" dirty="0">
                <a:solidFill>
                  <a:srgbClr val="C00000"/>
                </a:solidFill>
              </a:rPr>
              <a:t>Earlier adopters have a more favorable attitude toward change than later adopters.  </a:t>
            </a:r>
            <a:r>
              <a:rPr lang="en-US" sz="2000" dirty="0"/>
              <a:t>(higher average rating scores can be considered as the favorable attitude towards the products)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Principle about communication behavior: </a:t>
            </a:r>
            <a:r>
              <a:rPr lang="en-US" sz="2000" b="1" dirty="0">
                <a:solidFill>
                  <a:srgbClr val="C00000"/>
                </a:solidFill>
              </a:rPr>
              <a:t>Earlier adopters have a higher degree of opinion leadership than later adopters.</a:t>
            </a:r>
            <a:r>
              <a:rPr lang="en-US" sz="2000" dirty="0"/>
              <a:t> (higher helpfulness votes of early reviews given by others can be viewed as a proxy measure of the opinion leadership)</a:t>
            </a:r>
            <a:br>
              <a:rPr lang="en-US" sz="20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357430"/>
            <a:ext cx="642942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Early Reviewers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229600" cy="270032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400" dirty="0"/>
              <a:t>The Impact on Product Popularity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A higher average rating score of early reviews is likely to indicate a higher product popularity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Early Reviewers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5328" cy="161924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400" dirty="0"/>
              <a:t>The Impact on Product Popularity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A higher helpfulness score of early reviews is likely to increase or decrease product popularity.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714620"/>
            <a:ext cx="6143668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62" y="3929066"/>
            <a:ext cx="3643338" cy="2740293"/>
          </a:xfrm>
          <a:prstGeom prst="rect">
            <a:avLst/>
          </a:prstGeom>
        </p:spPr>
      </p:pic>
      <p:pic>
        <p:nvPicPr>
          <p:cNvPr id="6" name="内容占位符 5" descr="pic3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7488" y="2500306"/>
            <a:ext cx="2643174" cy="3421895"/>
          </a:xfrm>
        </p:spPr>
      </p:pic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Early Reviewers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571612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How to find them?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62" y="1571612"/>
            <a:ext cx="3643338" cy="2357454"/>
          </a:xfrm>
          <a:prstGeom prst="rect">
            <a:avLst/>
          </a:prstGeom>
        </p:spPr>
      </p:pic>
      <p:pic>
        <p:nvPicPr>
          <p:cNvPr id="9" name="图片 8" descr="pic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4507" y="1357298"/>
            <a:ext cx="3619493" cy="2714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dirty="0"/>
              <a:t>Formulation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000" dirty="0"/>
              <a:t>Given a product </a:t>
            </a:r>
            <a:r>
              <a:rPr lang="en-US" sz="2000" i="1" dirty="0"/>
              <a:t>p </a:t>
            </a:r>
            <a:r>
              <a:rPr lang="en-US" sz="2000" dirty="0"/>
              <a:t>and a candidate user set U</a:t>
            </a:r>
            <a:r>
              <a:rPr lang="en-US" sz="2000" i="1" dirty="0"/>
              <a:t>p </a:t>
            </a:r>
            <a:r>
              <a:rPr lang="en-US" sz="2000" dirty="0"/>
              <a:t>: </a:t>
            </a:r>
            <a:r>
              <a:rPr lang="en-US" sz="2000" i="1" dirty="0"/>
              <a:t>{u</a:t>
            </a:r>
            <a:r>
              <a:rPr lang="en-US" sz="2000" dirty="0"/>
              <a:t>1</a:t>
            </a:r>
            <a:r>
              <a:rPr lang="en-US" sz="2000" i="1" dirty="0"/>
              <a:t>, u</a:t>
            </a:r>
            <a:r>
              <a:rPr lang="en-US" sz="2000" dirty="0"/>
              <a:t>2</a:t>
            </a:r>
            <a:r>
              <a:rPr lang="en-US" sz="2000" i="1" dirty="0"/>
              <a:t>,..., </a:t>
            </a:r>
            <a:r>
              <a:rPr lang="en-US" sz="2000" i="1" dirty="0" err="1"/>
              <a:t>uNp</a:t>
            </a:r>
            <a:r>
              <a:rPr lang="en-US" sz="2000" i="1" dirty="0"/>
              <a:t>}, </a:t>
            </a:r>
            <a:r>
              <a:rPr lang="en-US" sz="2000" dirty="0"/>
              <a:t>the task of </a:t>
            </a:r>
            <a:r>
              <a:rPr lang="en-US" sz="2000" i="1" dirty="0"/>
              <a:t>predicting early reviewers </a:t>
            </a:r>
            <a:r>
              <a:rPr lang="en-US" sz="2000" dirty="0"/>
              <a:t>aims to produce </a:t>
            </a:r>
            <a:r>
              <a:rPr lang="en-US" sz="2000" b="1" dirty="0">
                <a:solidFill>
                  <a:srgbClr val="C00000"/>
                </a:solidFill>
              </a:rPr>
              <a:t>a top-</a:t>
            </a:r>
            <a:r>
              <a:rPr lang="en-US" sz="2000" b="1" i="1" dirty="0">
                <a:solidFill>
                  <a:srgbClr val="C00000"/>
                </a:solidFill>
              </a:rPr>
              <a:t>K </a:t>
            </a:r>
            <a:r>
              <a:rPr lang="en-US" sz="2000" b="1" dirty="0">
                <a:solidFill>
                  <a:srgbClr val="C00000"/>
                </a:solidFill>
              </a:rPr>
              <a:t>list </a:t>
            </a:r>
            <a:r>
              <a:rPr lang="en-US" sz="2000" dirty="0"/>
              <a:t>of users from U</a:t>
            </a:r>
            <a:r>
              <a:rPr lang="en-US" sz="2000" i="1" dirty="0"/>
              <a:t>p</a:t>
            </a:r>
            <a:r>
              <a:rPr lang="en-US" sz="2000" dirty="0"/>
              <a:t>, who would post reviews to </a:t>
            </a:r>
            <a:r>
              <a:rPr lang="en-US" sz="2000" i="1" dirty="0"/>
              <a:t>p </a:t>
            </a:r>
            <a:r>
              <a:rPr lang="en-US" sz="2000" dirty="0"/>
              <a:t>at the early stage of product </a:t>
            </a:r>
            <a:r>
              <a:rPr lang="en-US" sz="2000" i="1" dirty="0"/>
              <a:t>p </a:t>
            </a:r>
            <a:r>
              <a:rPr lang="en-US" sz="2000" dirty="0"/>
              <a:t>released to market</a:t>
            </a:r>
            <a:r>
              <a:rPr lang="en-US" sz="2000" b="1" dirty="0"/>
              <a:t>.  (</a:t>
            </a:r>
            <a:r>
              <a:rPr lang="en-US" sz="2000" b="1" dirty="0">
                <a:solidFill>
                  <a:srgbClr val="C00000"/>
                </a:solidFill>
              </a:rPr>
              <a:t>Ranking problem</a:t>
            </a:r>
            <a:r>
              <a:rPr lang="en-US" sz="2000" b="1" dirty="0"/>
              <a:t>)</a:t>
            </a:r>
            <a:endParaRPr lang="en-US" sz="2000" dirty="0"/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b="1" dirty="0">
                <a:solidFill>
                  <a:srgbClr val="C00000"/>
                </a:solidFill>
              </a:rPr>
              <a:t>Challenge</a:t>
            </a:r>
            <a:r>
              <a:rPr lang="en-US" sz="2400" dirty="0">
                <a:solidFill>
                  <a:srgbClr val="C00000"/>
                </a:solidFill>
              </a:rPr>
              <a:t>: Cold-start ranking problem</a:t>
            </a:r>
          </a:p>
          <a:p>
            <a:pPr>
              <a:buNone/>
            </a:pPr>
            <a:r>
              <a:rPr lang="en-US" sz="2000" dirty="0"/>
              <a:t>     Since we are interested in the early reviewers of a product, the predictions should be made when a new product is just released. We will have very little and sometimes even no observed user behavior data at the early stage of a new product.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pic>
        <p:nvPicPr>
          <p:cNvPr id="4" name="内容占位符 3" descr="pi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0" y="1728806"/>
            <a:ext cx="3822192" cy="434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282" y="1428736"/>
            <a:ext cx="535785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Rote Methods:</a:t>
            </a:r>
          </a:p>
          <a:p>
            <a:endParaRPr lang="en-US" sz="2400" dirty="0"/>
          </a:p>
          <a:p>
            <a:pPr>
              <a:buFont typeface="Wingdings" pitchFamily="2" charset="2"/>
              <a:buChar char="l"/>
            </a:pPr>
            <a:r>
              <a:rPr lang="en-US" sz="2000" b="1" dirty="0"/>
              <a:t> NR: </a:t>
            </a:r>
            <a:r>
              <a:rPr lang="en-US" sz="2000" dirty="0"/>
              <a:t>Number of Reviews that they have previously posted.</a:t>
            </a:r>
          </a:p>
          <a:p>
            <a:pPr>
              <a:buFont typeface="Wingdings" pitchFamily="2" charset="2"/>
              <a:buChar char="l"/>
            </a:pPr>
            <a:endParaRPr lang="en-US" sz="2000" b="1" dirty="0"/>
          </a:p>
          <a:p>
            <a:pPr>
              <a:buFont typeface="Wingdings" pitchFamily="2" charset="2"/>
              <a:buChar char="l"/>
            </a:pPr>
            <a:r>
              <a:rPr lang="en-US" sz="2000" b="1" dirty="0"/>
              <a:t> NER</a:t>
            </a:r>
            <a:r>
              <a:rPr lang="en-US" sz="2000" dirty="0"/>
              <a:t>: Number of times that a user has previously acted as an Early Reviewer. </a:t>
            </a:r>
          </a:p>
          <a:p>
            <a:pPr>
              <a:buFont typeface="Wingdings" pitchFamily="2" charset="2"/>
              <a:buChar char="l"/>
            </a:pPr>
            <a:endParaRPr lang="en-US" sz="2000" dirty="0"/>
          </a:p>
          <a:p>
            <a:pPr>
              <a:buFont typeface="Wingdings" pitchFamily="2" charset="2"/>
              <a:buChar char="l"/>
            </a:pPr>
            <a:r>
              <a:rPr lang="en-US" sz="2000" b="1" i="1" dirty="0"/>
              <a:t> </a:t>
            </a:r>
            <a:r>
              <a:rPr lang="en-US" sz="2000" b="1" dirty="0"/>
              <a:t>PER</a:t>
            </a:r>
            <a:r>
              <a:rPr lang="en-US" sz="2000" dirty="0"/>
              <a:t>: Rank the users based on the Proportion that a user has acted as an Early Reviewer. Defined as </a:t>
            </a:r>
            <a:r>
              <a:rPr lang="en-US" sz="2000" i="1" dirty="0"/>
              <a:t>PER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) =</a:t>
            </a:r>
            <a:r>
              <a:rPr lang="en-US" sz="2000" i="1" dirty="0"/>
              <a:t>NER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  <a:r>
              <a:rPr lang="en-US" sz="2000" i="1" dirty="0"/>
              <a:t>/NR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>
              <a:buFont typeface="Wingdings" pitchFamily="2" charset="2"/>
              <a:buChar char="l"/>
            </a:pPr>
            <a:r>
              <a:rPr lang="en-US" sz="2000" b="1" dirty="0"/>
              <a:t> SPER</a:t>
            </a:r>
            <a:r>
              <a:rPr lang="en-US" sz="2000" dirty="0"/>
              <a:t>: Smoothed PER. Defined as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286388"/>
            <a:ext cx="4848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706435"/>
            <a:ext cx="7643866" cy="4151565"/>
          </a:xfrm>
          <a:prstGeom prst="rect">
            <a:avLst/>
          </a:prstGeom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2844" y="1524000"/>
            <a:ext cx="8858312" cy="43434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400" dirty="0"/>
              <a:t>A competition-based viewpoint to the ranking task</a:t>
            </a:r>
          </a:p>
          <a:p>
            <a:pPr>
              <a:buNone/>
            </a:pPr>
            <a:r>
              <a:rPr lang="en-US" sz="2000" dirty="0"/>
              <a:t>     Product set</a:t>
            </a:r>
            <a:r>
              <a:rPr lang="en-US" sz="2000" i="1" dirty="0"/>
              <a:t> {p}, </a:t>
            </a:r>
            <a:r>
              <a:rPr lang="en-US" sz="2000" dirty="0"/>
              <a:t>all candidate user set {U</a:t>
            </a:r>
            <a:r>
              <a:rPr lang="en-US" sz="2000" i="1" dirty="0"/>
              <a:t>p} 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multi-player team games </a:t>
            </a:r>
            <a:endParaRPr lang="en-US" sz="2000" i="1" dirty="0"/>
          </a:p>
          <a:p>
            <a:pPr>
              <a:buNone/>
            </a:pPr>
            <a:r>
              <a:rPr lang="en-US" sz="2000" dirty="0"/>
              <a:t>     decomposed into multiple </a:t>
            </a:r>
            <a:r>
              <a:rPr lang="en-US" sz="2000" b="1" dirty="0">
                <a:solidFill>
                  <a:srgbClr val="C00000"/>
                </a:solidFill>
              </a:rPr>
              <a:t>pairwise comparisons </a:t>
            </a:r>
            <a:r>
              <a:rPr lang="en-US" sz="2000" dirty="0"/>
              <a:t>between </a:t>
            </a:r>
            <a:r>
              <a:rPr lang="en-US" sz="2000" b="1" dirty="0">
                <a:solidFill>
                  <a:srgbClr val="C00000"/>
                </a:solidFill>
              </a:rPr>
              <a:t>two player</a:t>
            </a:r>
            <a:r>
              <a:rPr lang="en-US" altLang="zh-CN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i="1" dirty="0"/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6" name="图片 5" descr="pic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3143248"/>
            <a:ext cx="406146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11"/>
    </mc:Choice>
    <mc:Fallback xmlns="">
      <p:transition spd="slow" advTm="5311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4343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TS </a:t>
            </a:r>
            <a:r>
              <a:rPr lang="en-US" sz="2400" dirty="0">
                <a:solidFill>
                  <a:srgbClr val="C00000"/>
                </a:solidFill>
              </a:rPr>
              <a:t>[11]: </a:t>
            </a:r>
            <a:r>
              <a:rPr lang="en-US" sz="2000" dirty="0" err="1"/>
              <a:t>TrueSkill</a:t>
            </a:r>
            <a:r>
              <a:rPr lang="en-US" sz="2000" dirty="0"/>
              <a:t> is a Bayesian skill rating system which is</a:t>
            </a:r>
            <a:r>
              <a:rPr lang="zh-CN" altLang="en-US" sz="2000" dirty="0"/>
              <a:t> </a:t>
            </a:r>
            <a:r>
              <a:rPr lang="en-US" sz="2000" dirty="0"/>
              <a:t>designed to calculate the relative skill levels of players in multiplayer games.</a:t>
            </a:r>
          </a:p>
          <a:p>
            <a:pPr>
              <a:buNone/>
            </a:pPr>
            <a:r>
              <a:rPr lang="zh-CN" altLang="en-US" sz="2000" dirty="0"/>
              <a:t>                                </a:t>
            </a:r>
            <a:r>
              <a:rPr lang="en-US" altLang="zh-CN" sz="2400" dirty="0"/>
              <a:t>A</a:t>
            </a:r>
            <a:r>
              <a:rPr lang="en-US" sz="2400" dirty="0"/>
              <a:t>ssume</a:t>
            </a:r>
            <a:r>
              <a:rPr lang="en-US" sz="2000" dirty="0"/>
              <a:t>  </a:t>
            </a:r>
            <a:r>
              <a:rPr lang="en-US" altLang="zh-CN" sz="2400" b="1" dirty="0">
                <a:solidFill>
                  <a:srgbClr val="C00000"/>
                </a:solidFill>
              </a:rPr>
              <a:t>player ~(µ,</a:t>
            </a:r>
            <a:r>
              <a:rPr lang="el-GR" altLang="zh-CN" sz="2400" b="1" dirty="0">
                <a:solidFill>
                  <a:srgbClr val="C00000"/>
                </a:solidFill>
              </a:rPr>
              <a:t>σ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000" dirty="0"/>
              <a:t>    </a:t>
            </a:r>
            <a:r>
              <a:rPr lang="en-US" altLang="zh-CN" sz="2000" b="1" dirty="0">
                <a:solidFill>
                  <a:srgbClr val="C00000"/>
                </a:solidFill>
              </a:rPr>
              <a:t>µ: </a:t>
            </a:r>
            <a:r>
              <a:rPr lang="en-US" sz="2000" dirty="0"/>
              <a:t>average skill of the player</a:t>
            </a:r>
          </a:p>
          <a:p>
            <a:pPr>
              <a:buNone/>
            </a:pPr>
            <a:r>
              <a:rPr lang="zh-CN" altLang="en-US" sz="2000" dirty="0"/>
              <a:t>    </a:t>
            </a:r>
            <a:r>
              <a:rPr lang="el-GR" altLang="zh-CN" sz="2000" b="1" dirty="0">
                <a:solidFill>
                  <a:srgbClr val="C00000"/>
                </a:solidFill>
              </a:rPr>
              <a:t>σ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system’s uncertainty about its estimation of the player’ skill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000500"/>
            <a:ext cx="4786314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46" y="3314334"/>
            <a:ext cx="4357686" cy="35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23B.t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4554"/>
            <a:ext cx="5220153" cy="3215919"/>
          </a:xfrm>
          <a:prstGeom prst="rect">
            <a:avLst/>
          </a:prstGeom>
        </p:spPr>
      </p:pic>
      <p:pic>
        <p:nvPicPr>
          <p:cNvPr id="6" name="图片 5" descr="4C75.t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2571744"/>
            <a:ext cx="7000924" cy="4214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4343400"/>
          </a:xfrm>
        </p:spPr>
        <p:txBody>
          <a:bodyPr/>
          <a:lstStyle/>
          <a:p>
            <a:r>
              <a:rPr lang="en-US" sz="2800" dirty="0"/>
              <a:t>Online reviews are important information for users before making an informed purchase decision</a:t>
            </a:r>
            <a:r>
              <a:rPr lang="en-US" sz="2400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571736" y="3357562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85984" y="2786058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71736" y="4000504"/>
            <a:ext cx="207170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500298" y="4641858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28860" y="5214950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57422" y="5999180"/>
            <a:ext cx="171451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14546" y="6715148"/>
            <a:ext cx="78581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乘号 19"/>
          <p:cNvSpPr/>
          <p:nvPr/>
        </p:nvSpPr>
        <p:spPr>
          <a:xfrm>
            <a:off x="6357950" y="1857364"/>
            <a:ext cx="1643074" cy="285752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858312" cy="5286412"/>
          </a:xfrm>
          <a:ln w="9525"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SVMComp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[36]: </a:t>
            </a:r>
            <a:r>
              <a:rPr lang="en-US" sz="2000" dirty="0"/>
              <a:t>The SVM model learns the relevance weight of each document from these extracted </a:t>
            </a:r>
            <a:r>
              <a:rPr lang="en-US" sz="2000" dirty="0" err="1"/>
              <a:t>pairwise</a:t>
            </a:r>
            <a:r>
              <a:rPr lang="en-US" sz="2000" dirty="0"/>
              <a:t> comparisons.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ө</a:t>
            </a:r>
            <a:r>
              <a:rPr lang="en-US" sz="2000" dirty="0">
                <a:solidFill>
                  <a:srgbClr val="C00000"/>
                </a:solidFill>
              </a:rPr>
              <a:t> : </a:t>
            </a:r>
            <a:r>
              <a:rPr lang="en-US" sz="2000" dirty="0"/>
              <a:t>the early score of each player.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</a:rPr>
              <a:t>Xk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vector of length n associated with a </a:t>
            </a:r>
            <a:r>
              <a:rPr lang="en-US" sz="2000" dirty="0" err="1"/>
              <a:t>pairwise</a:t>
            </a:r>
            <a:r>
              <a:rPr lang="en-US" sz="2000" dirty="0"/>
              <a:t> competition between users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:  </a:t>
            </a:r>
            <a:r>
              <a:rPr lang="en-US" sz="2000" dirty="0"/>
              <a:t>the win-loss result.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Pairwise</a:t>
            </a:r>
            <a:r>
              <a:rPr lang="en-US" sz="2000" dirty="0"/>
              <a:t> (</a:t>
            </a:r>
            <a:r>
              <a:rPr lang="en-US" sz="2000" dirty="0" err="1"/>
              <a:t>ui,uj</a:t>
            </a:r>
            <a:r>
              <a:rPr lang="en-US" sz="2000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zh-CN" altLang="en-US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143116"/>
            <a:ext cx="6925867" cy="13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左大括号 5"/>
          <p:cNvSpPr/>
          <p:nvPr/>
        </p:nvSpPr>
        <p:spPr>
          <a:xfrm>
            <a:off x="1928794" y="5000636"/>
            <a:ext cx="214314" cy="12858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5786454"/>
            <a:ext cx="354883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59" y="5143512"/>
            <a:ext cx="336449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Methods Comparison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4282" y="1285860"/>
          <a:ext cx="8715436" cy="290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Method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Advantages and Disadvantages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36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Rote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dirty="0"/>
                        <a:t>Methods</a:t>
                      </a:r>
                    </a:p>
                    <a:p>
                      <a:pPr algn="ctr"/>
                      <a:r>
                        <a:rPr lang="en-US" sz="1800" dirty="0"/>
                        <a:t>(NR,</a:t>
                      </a:r>
                      <a:r>
                        <a:rPr lang="en-US" sz="1800" baseline="0" dirty="0"/>
                        <a:t> NER, PER, SPER</a:t>
                      </a:r>
                      <a:r>
                        <a:rPr lang="en-US" sz="180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lang="en-US" sz="1800" b="0" i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make use</a:t>
                      </a:r>
                      <a:r>
                        <a:rPr lang="en-US" sz="1800" b="0" i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of relation between users;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Have nothing to do with the feature of product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and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users.</a:t>
                      </a:r>
                      <a:endParaRPr lang="en-US" altLang="zh-CN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825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Competition-based Simple</a:t>
                      </a:r>
                      <a:r>
                        <a:rPr lang="en-US" sz="20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Methods</a:t>
                      </a:r>
                    </a:p>
                    <a:p>
                      <a:pPr algn="ctr"/>
                      <a:r>
                        <a:rPr lang="en-US" altLang="zh-CN" sz="20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(TS,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SVMComp</a:t>
                      </a:r>
                      <a:r>
                        <a:rPr lang="en-US" altLang="zh-CN" sz="20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Make use</a:t>
                      </a:r>
                      <a:r>
                        <a:rPr lang="en-US" sz="1800" b="0" i="0" kern="1200" baseline="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of relation between</a:t>
                      </a:r>
                      <a:r>
                        <a:rPr lang="en-US" sz="1800" b="0" i="0" kern="1200" baseline="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users;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Have nothing to do with the feature of product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and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users.</a:t>
                      </a:r>
                      <a:endParaRPr lang="en-US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7" y="4052519"/>
            <a:ext cx="3643338" cy="2726431"/>
          </a:xfrm>
          <a:prstGeom prst="rect">
            <a:avLst/>
          </a:prstGeom>
        </p:spPr>
      </p:pic>
      <p:pic>
        <p:nvPicPr>
          <p:cNvPr id="6" name="内容占位符 5" descr="pic3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7488" y="2500306"/>
            <a:ext cx="2643174" cy="3421895"/>
          </a:xfrm>
        </p:spPr>
      </p:pic>
      <p:pic>
        <p:nvPicPr>
          <p:cNvPr id="7" name="图片 6" descr="pic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507" y="1357298"/>
            <a:ext cx="3619493" cy="2714620"/>
          </a:xfrm>
          <a:prstGeom prst="rect">
            <a:avLst/>
          </a:prstGeom>
        </p:spPr>
      </p:pic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Early Reviewers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571612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How to find them?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Margin-based Embedding Ranking Model (MERM)</a:t>
            </a:r>
          </a:p>
          <a:p>
            <a:pPr>
              <a:buNone/>
            </a:pPr>
            <a:r>
              <a:rPr lang="en-US" sz="2000" dirty="0"/>
              <a:t>      : Product vector  (</a:t>
            </a:r>
            <a:r>
              <a:rPr lang="en-US" sz="2000" b="1" dirty="0"/>
              <a:t>labeled doc2vec</a:t>
            </a:r>
            <a:r>
              <a:rPr lang="en-US" sz="1800" dirty="0"/>
              <a:t>: category label, title of product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  : user vector   (</a:t>
            </a:r>
            <a:r>
              <a:rPr lang="en-US" sz="2000" dirty="0">
                <a:solidFill>
                  <a:srgbClr val="C00000"/>
                </a:solidFill>
              </a:rPr>
              <a:t>learning </a:t>
            </a:r>
            <a:r>
              <a:rPr lang="en-US" sz="2000" dirty="0" smtClean="0">
                <a:solidFill>
                  <a:srgbClr val="C00000"/>
                </a:solidFill>
              </a:rPr>
              <a:t>parameter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sz="2000" dirty="0" smtClean="0"/>
              <a:t>Training </a:t>
            </a:r>
            <a:r>
              <a:rPr lang="en-US" sz="2000" dirty="0"/>
              <a:t>set pairwise </a:t>
            </a:r>
          </a:p>
          <a:p>
            <a:pPr>
              <a:buNone/>
            </a:pPr>
            <a:r>
              <a:rPr lang="en-US" sz="2000" dirty="0"/>
              <a:t> Minimize </a:t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         </a:t>
            </a:r>
            <a:r>
              <a:rPr lang="en-US" sz="2800" dirty="0"/>
              <a:t>       :user vector </a:t>
            </a:r>
          </a:p>
          <a:p>
            <a:pPr>
              <a:buNone/>
            </a:pPr>
            <a:r>
              <a:rPr lang="en-US" sz="2800" dirty="0"/>
              <a:t>New product                     </a:t>
            </a:r>
            <a:r>
              <a:rPr lang="zh-CN" altLang="en-US" sz="2800" dirty="0" smtClean="0"/>
              <a:t>    </a:t>
            </a:r>
            <a:r>
              <a:rPr lang="en-US" sz="2800" dirty="0" smtClean="0"/>
              <a:t>  </a:t>
            </a:r>
            <a:r>
              <a:rPr lang="en-US" altLang="zh-CN" sz="2800" dirty="0"/>
              <a:t>Ranking</a:t>
            </a:r>
            <a:r>
              <a:rPr lang="zh-CN" altLang="en-US" sz="2800" dirty="0"/>
              <a:t> </a:t>
            </a:r>
            <a:r>
              <a:rPr lang="en-US" altLang="zh-CN" sz="2800" dirty="0"/>
              <a:t>users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2910" y="1928802"/>
          <a:ext cx="357190" cy="47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928802"/>
                        <a:ext cx="357190" cy="476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4335" y="2285992"/>
          <a:ext cx="31432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35" y="2285992"/>
                        <a:ext cx="31432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4176722"/>
            <a:ext cx="6051222" cy="83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24196" y="3212977"/>
            <a:ext cx="1489142" cy="50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虚尾箭头 14"/>
          <p:cNvSpPr/>
          <p:nvPr/>
        </p:nvSpPr>
        <p:spPr>
          <a:xfrm>
            <a:off x="571472" y="5429264"/>
            <a:ext cx="1000132" cy="285752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1714480" y="5150006"/>
          <a:ext cx="571504" cy="77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9" imgW="139680" imgH="190440" progId="Equation.DSMT4">
                  <p:embed/>
                </p:oleObj>
              </mc:Choice>
              <mc:Fallback>
                <p:oleObj name="Equation" r:id="rId9" imgW="139680" imgH="190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150006"/>
                        <a:ext cx="571504" cy="779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43808" y="5945189"/>
            <a:ext cx="2045559" cy="36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</a:t>
            </a:r>
            <a:r>
              <a:rPr lang="en-US" dirty="0"/>
              <a:t>metrics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nn-NO" sz="2800" dirty="0"/>
              <a:t>Overlapping Ratio at rank k (OR@k) </a:t>
            </a:r>
          </a:p>
          <a:p>
            <a:pPr>
              <a:buFont typeface="Wingdings" pitchFamily="2" charset="2"/>
              <a:buChar char="l"/>
            </a:pPr>
            <a:endParaRPr lang="nn-NO" sz="2800" dirty="0"/>
          </a:p>
          <a:p>
            <a:pPr>
              <a:buFont typeface="Wingdings" pitchFamily="2" charset="2"/>
              <a:buChar char="l"/>
            </a:pPr>
            <a:r>
              <a:rPr lang="en-US" sz="2800" dirty="0"/>
              <a:t>Hit ratio at rank k (</a:t>
            </a:r>
            <a:r>
              <a:rPr lang="en-US" sz="2800" dirty="0" err="1"/>
              <a:t>Hit@k</a:t>
            </a:r>
            <a:r>
              <a:rPr lang="en-US" sz="2800" dirty="0"/>
              <a:t>). </a:t>
            </a:r>
          </a:p>
          <a:p>
            <a:pPr>
              <a:buFont typeface="Wingdings" pitchFamily="2" charset="2"/>
              <a:buChar char="l"/>
            </a:pPr>
            <a:endParaRPr lang="en-US" sz="2800" dirty="0"/>
          </a:p>
          <a:p>
            <a:pPr>
              <a:buFont typeface="Wingdings" pitchFamily="2" charset="2"/>
              <a:buChar char="l"/>
            </a:pPr>
            <a:r>
              <a:rPr lang="en-US" sz="2800" dirty="0"/>
              <a:t>Ratio of Correct Comparison Pairs (RCCP) </a:t>
            </a:r>
            <a:br>
              <a:rPr lang="en-US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722110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</a:t>
            </a:r>
            <a:endParaRPr lang="zh-CN" altLang="en-US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6858048" cy="436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Methods Comparison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35175"/>
              </p:ext>
            </p:extLst>
          </p:nvPr>
        </p:nvGraphicFramePr>
        <p:xfrm>
          <a:off x="214282" y="1285860"/>
          <a:ext cx="8715436" cy="466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Method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Advantages and Disadvantages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36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Rote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dirty="0"/>
                        <a:t>Methods</a:t>
                      </a:r>
                    </a:p>
                    <a:p>
                      <a:pPr algn="ctr"/>
                      <a:r>
                        <a:rPr lang="en-US" sz="1800" dirty="0"/>
                        <a:t>(NR,</a:t>
                      </a:r>
                      <a:r>
                        <a:rPr lang="en-US" sz="1800" baseline="0" dirty="0"/>
                        <a:t> NER, PER, SPER</a:t>
                      </a:r>
                      <a:r>
                        <a:rPr lang="en-US" sz="180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lang="en-US" sz="1800" b="0" i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make use</a:t>
                      </a:r>
                      <a:r>
                        <a:rPr lang="en-US" sz="1800" b="0" i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of relation between users;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Have nothing to do with the feature of product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and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users.</a:t>
                      </a:r>
                      <a:endParaRPr lang="en-US" altLang="zh-CN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825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Competition-based Simple</a:t>
                      </a:r>
                      <a:r>
                        <a:rPr lang="en-US" sz="20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Methods</a:t>
                      </a:r>
                    </a:p>
                    <a:p>
                      <a:pPr algn="ctr"/>
                      <a:r>
                        <a:rPr lang="en-US" altLang="zh-CN" sz="20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(TS,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SVMComp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B-T,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B-C</a:t>
                      </a:r>
                      <a:r>
                        <a:rPr lang="en-US" altLang="zh-CN" sz="2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Make use</a:t>
                      </a:r>
                      <a:r>
                        <a:rPr lang="en-US" sz="1800" b="0" i="0" kern="1200" baseline="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of relation between</a:t>
                      </a:r>
                      <a:r>
                        <a:rPr lang="en-US" sz="1800" b="0" i="0" kern="1200" baseline="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users;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 a single number to represent a player, which is a bit simplistic</a:t>
                      </a:r>
                      <a:r>
                        <a:rPr lang="zh-CN" altLang="zh-CN" sz="1800" kern="1200" dirty="0" smtClean="0"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kern="1200" dirty="0" smtClean="0"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B-C</a:t>
                      </a:r>
                      <a:r>
                        <a:rPr lang="en-US" sz="1800" kern="1200" dirty="0" smtClean="0"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learns a multi- dimensional representation</a:t>
                      </a:r>
                      <a:r>
                        <a:rPr lang="en-US" altLang="zh-CN" sz="1800" kern="1200" dirty="0" smtClean="0"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zh-CN" sz="1800" b="0" i="0" kern="1200" dirty="0" smtClean="0">
                        <a:solidFill>
                          <a:srgbClr val="00703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Have nothing to do with the feature of product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 and</a:t>
                      </a:r>
                      <a:r>
                        <a:rPr lang="en-US" sz="18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4808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Margin-based Embedding Ranking Model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MERM)</a:t>
                      </a:r>
                      <a:r>
                        <a:rPr lang="en-US" b="0" dirty="0"/>
                        <a:t> 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Make use</a:t>
                      </a:r>
                      <a:r>
                        <a:rPr lang="en-US" sz="1800" b="0" i="0" kern="1200" baseline="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of relation between</a:t>
                      </a:r>
                      <a:r>
                        <a:rPr lang="en-US" sz="1800" b="0" i="0" kern="1200" baseline="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users;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800" b="0" i="0" kern="1200" dirty="0">
                          <a:solidFill>
                            <a:srgbClr val="007033"/>
                          </a:solidFill>
                          <a:latin typeface="+mn-lt"/>
                          <a:ea typeface="+mn-ea"/>
                          <a:cs typeface="+mn-cs"/>
                        </a:rPr>
                        <a:t>Using the feature of product.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altLang="zh-CN" sz="1800" b="0" i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2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6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77200" cy="2590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5000" b="1" dirty="0">
                <a:solidFill>
                  <a:schemeClr val="accent2"/>
                </a:solidFill>
                <a:latin typeface="宋体" charset="-122"/>
                <a:ea typeface="宋体" charset="-122"/>
              </a:rPr>
              <a:t>Thank You</a:t>
            </a:r>
            <a:br>
              <a:rPr lang="en-US" altLang="zh-CN" sz="5000" b="1" dirty="0">
                <a:solidFill>
                  <a:schemeClr val="accent2"/>
                </a:solidFill>
                <a:latin typeface="宋体" charset="-122"/>
                <a:ea typeface="宋体" charset="-122"/>
              </a:rPr>
            </a:br>
            <a:r>
              <a:rPr lang="en-US" altLang="zh-CN" sz="5000" b="1" dirty="0">
                <a:solidFill>
                  <a:schemeClr val="accent2"/>
                </a:solidFill>
                <a:latin typeface="宋体" charset="-122"/>
                <a:ea typeface="宋体" charset="-122"/>
              </a:rPr>
              <a:t>Q&amp;A</a:t>
            </a:r>
            <a:endParaRPr lang="zh-CN" altLang="en-US" sz="5000" b="1" dirty="0">
              <a:solidFill>
                <a:schemeClr val="accent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2066" y="5257800"/>
            <a:ext cx="38773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charset="-122"/>
              </a:rPr>
              <a:t>Ting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charset="-122"/>
              </a:rPr>
              <a:t>Bai</a:t>
            </a:r>
            <a:endParaRPr lang="en-US" altLang="zh-CN" sz="2000" b="1" dirty="0">
              <a:solidFill>
                <a:schemeClr val="accent2"/>
              </a:solidFill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charset="-122"/>
              </a:rPr>
              <a:t>Email:baiting0317@163.com</a:t>
            </a:r>
          </a:p>
        </p:txBody>
      </p:sp>
    </p:spTree>
    <p:extLst>
      <p:ext uri="{BB962C8B-B14F-4D97-AF65-F5344CB8AC3E}">
        <p14:creationId xmlns:p14="http://schemas.microsoft.com/office/powerpoint/2010/main" val="327551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u="sng" dirty="0">
                <a:solidFill>
                  <a:srgbClr val="C00000"/>
                </a:solidFill>
              </a:rPr>
              <a:t>Amazon Vine </a:t>
            </a:r>
            <a:r>
              <a:rPr lang="en-US" altLang="zh-CN" sz="1800" dirty="0"/>
              <a:t>invites the most trusted reviewers on Amazon to post opinions about new and pre-release items to help their fellow customers make informed purchase decisions. </a:t>
            </a:r>
          </a:p>
          <a:p>
            <a:pPr marL="0" indent="0">
              <a:buNone/>
            </a:pPr>
            <a:r>
              <a:rPr lang="en-US" altLang="zh-CN" sz="1800" dirty="0"/>
              <a:t>Amazon provides Vine members with free products that have been submitted to the </a:t>
            </a:r>
            <a:r>
              <a:rPr lang="en-US" altLang="zh-CN" sz="1800" dirty="0" err="1"/>
              <a:t>programme</a:t>
            </a:r>
            <a:r>
              <a:rPr lang="en-US" altLang="zh-CN" sz="1800" dirty="0"/>
              <a:t> by participating vendors. 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9144000" cy="30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0006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Early reviews have a high impact on the subsequent product sales.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b="1" dirty="0">
                <a:solidFill>
                  <a:schemeClr val="accent2"/>
                </a:solidFill>
              </a:rPr>
              <a:t>Task: Finding early reviewers of product.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600" dirty="0"/>
              <a:t>Improve the quality of comments</a:t>
            </a:r>
            <a:endParaRPr lang="en-US" sz="2600" dirty="0"/>
          </a:p>
          <a:p>
            <a:pPr>
              <a:buFont typeface="Arial" pitchFamily="34" charset="0"/>
              <a:buChar char="•"/>
            </a:pPr>
            <a:r>
              <a:rPr lang="en-US" sz="2600" dirty="0"/>
              <a:t>promote product sales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4" name="图片 3" descr="pic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285992"/>
            <a:ext cx="4643438" cy="213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27584" y="2928934"/>
            <a:ext cx="7244878" cy="571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Competition </a:t>
            </a:r>
            <a:r>
              <a:rPr lang="en-US" sz="2000" b="1" dirty="0" err="1">
                <a:solidFill>
                  <a:schemeClr val="bg1"/>
                </a:solidFill>
              </a:rPr>
              <a:t>RankingMethods</a:t>
            </a:r>
            <a:r>
              <a:rPr lang="en-US" sz="2000" b="1" dirty="0">
                <a:solidFill>
                  <a:schemeClr val="bg1"/>
                </a:solidFill>
              </a:rPr>
              <a:t>(TS, </a:t>
            </a:r>
            <a:r>
              <a:rPr lang="en-US" sz="2000" b="1" dirty="0" err="1">
                <a:solidFill>
                  <a:schemeClr val="bg1"/>
                </a:solidFill>
              </a:rPr>
              <a:t>SVMComp</a:t>
            </a:r>
            <a:r>
              <a:rPr lang="en-US" sz="2000" b="1" dirty="0">
                <a:solidFill>
                  <a:schemeClr val="bg1"/>
                </a:solidFill>
              </a:rPr>
              <a:t>)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7224" y="2357430"/>
            <a:ext cx="7215238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Margin-based Embedding Ranking Model (MERM)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7158" y="4286256"/>
            <a:ext cx="3857652" cy="717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Complete review time span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72066" y="4286256"/>
            <a:ext cx="3857652" cy="7143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微软雅黑" pitchFamily="34" charset="-122"/>
                <a:ea typeface="微软雅黑" pitchFamily="34" charset="-122"/>
              </a:rPr>
              <a:t>Definition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Early Reviewer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57224" y="3500438"/>
            <a:ext cx="7215238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Rote Methods(NR,NER,PER)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11" idx="0"/>
            <a:endCxn id="14" idx="2"/>
          </p:cNvCxnSpPr>
          <p:nvPr/>
        </p:nvCxnSpPr>
        <p:spPr>
          <a:xfrm rot="16200000" flipV="1">
            <a:off x="5625711" y="2911074"/>
            <a:ext cx="214314" cy="253604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 rot="5400000">
            <a:off x="4179091" y="-821562"/>
            <a:ext cx="500066" cy="5857916"/>
          </a:xfrm>
          <a:prstGeom prst="leftBrace">
            <a:avLst>
              <a:gd name="adj1" fmla="val 8333"/>
              <a:gd name="adj2" fmla="val 512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6027003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sz="2400" b="1" dirty="0"/>
          </a:p>
          <a:p>
            <a:pPr marL="342900" indent="-342900"/>
            <a:r>
              <a:rPr lang="zh-CN" altLang="en-US" sz="2400" b="1" dirty="0"/>
              <a:t>  </a:t>
            </a:r>
          </a:p>
        </p:txBody>
      </p:sp>
      <p:pic>
        <p:nvPicPr>
          <p:cNvPr id="29" name="Picture 3" descr="E:\!论文\www\图\pic\new\new\roger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5143512"/>
            <a:ext cx="2500330" cy="1542677"/>
          </a:xfrm>
          <a:prstGeom prst="rect">
            <a:avLst/>
          </a:prstGeom>
          <a:noFill/>
        </p:spPr>
      </p:pic>
      <p:pic>
        <p:nvPicPr>
          <p:cNvPr id="33" name="Picture 3" descr="E:\!论文\www\图\pic\new\new\completed_lif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182947"/>
            <a:ext cx="3786214" cy="1675053"/>
          </a:xfrm>
          <a:prstGeom prst="rect">
            <a:avLst/>
          </a:prstGeom>
          <a:noFill/>
        </p:spPr>
      </p:pic>
      <p:cxnSp>
        <p:nvCxnSpPr>
          <p:cNvPr id="13" name="直接箭头连接符 12"/>
          <p:cNvCxnSpPr>
            <a:stCxn id="10" idx="0"/>
            <a:endCxn id="14" idx="2"/>
          </p:cNvCxnSpPr>
          <p:nvPr/>
        </p:nvCxnSpPr>
        <p:spPr>
          <a:xfrm rot="5400000" flipH="1" flipV="1">
            <a:off x="3268256" y="3089670"/>
            <a:ext cx="214314" cy="217885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28794" y="142873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Predicting early reviewers of product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3" descr="E:\!论文\www\图\pic\new\new\rog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97" y="2714620"/>
            <a:ext cx="6391275" cy="39433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Definition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Early reviewer</a:t>
            </a:r>
            <a:endParaRPr lang="en-US" b="1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43306" y="2214554"/>
            <a:ext cx="592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(stage division using Roger’s theory [30])</a:t>
            </a:r>
            <a:r>
              <a:rPr lang="en-US" dirty="0"/>
              <a:t> </a:t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434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Complete review time span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121859" name="Picture 3" descr="E:\!论文\www\图\pic\new\new\completed_lif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7750812" cy="342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524000"/>
            <a:ext cx="8858312" cy="4905396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Review spammers removal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It was found that about 10 to15% of reviews echoed earlier reviews and might be posted by review spammers[10].</a:t>
            </a:r>
          </a:p>
          <a:p>
            <a:endParaRPr lang="en-US" sz="1800" dirty="0"/>
          </a:p>
          <a:p>
            <a:pPr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2"/>
                </a:solidFill>
              </a:rPr>
              <a:t>Methods:</a:t>
            </a:r>
          </a:p>
          <a:p>
            <a:pPr>
              <a:buNone/>
            </a:pPr>
            <a:r>
              <a:rPr lang="en-US" sz="2000" dirty="0"/>
              <a:t>     (1) </a:t>
            </a:r>
            <a:r>
              <a:rPr lang="en-US" sz="2000" i="1" dirty="0"/>
              <a:t>Early deviation spamming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(2) </a:t>
            </a:r>
            <a:r>
              <a:rPr lang="en-US" sz="2000" i="1" dirty="0"/>
              <a:t>Review text spamming</a:t>
            </a:r>
            <a:endParaRPr lang="en-US" sz="2000" dirty="0"/>
          </a:p>
          <a:p>
            <a:pPr>
              <a:buNone/>
            </a:pPr>
            <a:r>
              <a:rPr lang="en-US" sz="2000" i="1" dirty="0"/>
              <a:t>     </a:t>
            </a:r>
            <a:r>
              <a:rPr lang="en-US" sz="2000" dirty="0"/>
              <a:t>(3)</a:t>
            </a:r>
            <a:r>
              <a:rPr lang="en-US" sz="2000" i="1" dirty="0"/>
              <a:t>Time based spamming</a:t>
            </a:r>
            <a:endParaRPr lang="en-US" sz="2000" dirty="0"/>
          </a:p>
          <a:p>
            <a:pPr>
              <a:buNone/>
            </a:pPr>
            <a:r>
              <a:rPr lang="en-US" sz="2400" b="1" dirty="0">
                <a:solidFill>
                  <a:schemeClr val="accent2"/>
                </a:solidFill>
              </a:rPr>
              <a:t/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We have identified 4</a:t>
            </a:r>
            <a:r>
              <a:rPr lang="en-US" sz="2400" b="1" i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chemeClr val="accent2"/>
                </a:solidFill>
              </a:rPr>
              <a:t>65% users who are likely to be spam users. The percentage is similar to that reported in [17].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2" y="2857496"/>
            <a:ext cx="758472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42910" y="1571612"/>
            <a:ext cx="81439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About 70% users acted as early reviewers no more than ten times, most users are cautious when making purchase decisions.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黑体"/>
        <a:ea typeface="黑体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22492</TotalTime>
  <Words>1320</Words>
  <Application>Microsoft Macintosh PowerPoint</Application>
  <PresentationFormat>On-screen Show (4:3)</PresentationFormat>
  <Paragraphs>194</Paragraphs>
  <Slides>28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2_Office 主题</vt:lpstr>
      <vt:lpstr>4_自定义设计方案</vt:lpstr>
      <vt:lpstr>3_自定义设计方案</vt:lpstr>
      <vt:lpstr>2_自定义设计方案</vt:lpstr>
      <vt:lpstr>1_自定义设计方案</vt:lpstr>
      <vt:lpstr>自定义设计方案</vt:lpstr>
      <vt:lpstr>Equation</vt:lpstr>
      <vt:lpstr>Characterizing and Predicting  Early Reviewers for Effective Product Marketing on E-Commerce Websites  </vt:lpstr>
      <vt:lpstr>Motivation</vt:lpstr>
      <vt:lpstr>Motivation</vt:lpstr>
      <vt:lpstr>Motivation</vt:lpstr>
      <vt:lpstr>Framework</vt:lpstr>
      <vt:lpstr>Preliminaries</vt:lpstr>
      <vt:lpstr>Preliminaries</vt:lpstr>
      <vt:lpstr>Preliminaries</vt:lpstr>
      <vt:lpstr>Basic Statistical Analysis </vt:lpstr>
      <vt:lpstr>Basic Statistical Analysis </vt:lpstr>
      <vt:lpstr>Characteristics of Early Reviewers </vt:lpstr>
      <vt:lpstr>Characteristics of Early Reviewers </vt:lpstr>
      <vt:lpstr>Characteristics of Early Reviewers </vt:lpstr>
      <vt:lpstr>Characteristics of Early Reviewers </vt:lpstr>
      <vt:lpstr>Predicting Early Reviewers </vt:lpstr>
      <vt:lpstr>Problem Formulation </vt:lpstr>
      <vt:lpstr>Baselines</vt:lpstr>
      <vt:lpstr>Baselines</vt:lpstr>
      <vt:lpstr>Baselines</vt:lpstr>
      <vt:lpstr>Baselines</vt:lpstr>
      <vt:lpstr> Methods Comparison</vt:lpstr>
      <vt:lpstr>Predicting Early Reviewers </vt:lpstr>
      <vt:lpstr>Our Method</vt:lpstr>
      <vt:lpstr>Evaluation metrics </vt:lpstr>
      <vt:lpstr>Results and Analysis </vt:lpstr>
      <vt:lpstr>Results and Analysis </vt:lpstr>
      <vt:lpstr> Methods Comparison</vt:lpstr>
      <vt:lpstr>Thank You Q&amp;A</vt:lpstr>
    </vt:vector>
  </TitlesOfParts>
  <Company>中国人民大学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 Wang</dc:creator>
  <cp:lastModifiedBy>bai</cp:lastModifiedBy>
  <cp:revision>1499</cp:revision>
  <dcterms:created xsi:type="dcterms:W3CDTF">2008-10-25T01:58:25Z</dcterms:created>
  <dcterms:modified xsi:type="dcterms:W3CDTF">2018-06-19T04:53:29Z</dcterms:modified>
</cp:coreProperties>
</file>