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9" r:id="rId9"/>
    <p:sldId id="267" r:id="rId10"/>
    <p:sldId id="258" r:id="rId11"/>
    <p:sldId id="25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bichan/ev3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009649"/>
            <a:ext cx="5905500" cy="1619251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/>
              <a:t>最終課題</a:t>
            </a:r>
            <a:r>
              <a:rPr kumimoji="1" lang="en-US" altLang="ja-JP" sz="6600" dirty="0" smtClean="0"/>
              <a:t>5</a:t>
            </a:r>
            <a:r>
              <a:rPr kumimoji="1" lang="ja-JP" altLang="en-US" sz="6600" dirty="0" smtClean="0"/>
              <a:t>班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34100" y="3124199"/>
            <a:ext cx="5219700" cy="2724151"/>
          </a:xfrm>
        </p:spPr>
        <p:txBody>
          <a:bodyPr>
            <a:normAutofit fontScale="40000" lnSpcReduction="20000"/>
          </a:bodyPr>
          <a:lstStyle/>
          <a:p>
            <a:r>
              <a:rPr kumimoji="1" lang="en-US" altLang="ja-JP" sz="10000" dirty="0" smtClean="0"/>
              <a:t>5515012</a:t>
            </a:r>
            <a:r>
              <a:rPr kumimoji="1" lang="ja-JP" altLang="en-US" sz="10000" dirty="0" smtClean="0"/>
              <a:t>　大石涼火</a:t>
            </a:r>
            <a:endParaRPr kumimoji="1" lang="en-US" altLang="ja-JP" sz="10000" dirty="0" smtClean="0"/>
          </a:p>
          <a:p>
            <a:r>
              <a:rPr lang="en-US" altLang="ja-JP" sz="10000" dirty="0" smtClean="0"/>
              <a:t>5515021</a:t>
            </a:r>
            <a:r>
              <a:rPr lang="ja-JP" altLang="en-US" sz="10000" dirty="0" smtClean="0"/>
              <a:t>　落合伸</a:t>
            </a:r>
            <a:r>
              <a:rPr lang="ja-JP" altLang="en-US" sz="10000" dirty="0" smtClean="0"/>
              <a:t>紀</a:t>
            </a:r>
            <a:endParaRPr lang="en-US" altLang="ja-JP" sz="10000" dirty="0"/>
          </a:p>
          <a:p>
            <a:r>
              <a:rPr lang="en-US" altLang="ja-JP" sz="10000" dirty="0" smtClean="0"/>
              <a:t>5516037</a:t>
            </a:r>
            <a:r>
              <a:rPr lang="ja-JP" altLang="en-US" sz="10000" dirty="0"/>
              <a:t>　</a:t>
            </a:r>
            <a:r>
              <a:rPr lang="ja-JP" altLang="en-US" sz="10000" dirty="0" smtClean="0"/>
              <a:t>仇　嘉</a:t>
            </a:r>
            <a:r>
              <a:rPr lang="ja-JP" altLang="en-US" sz="10000" dirty="0"/>
              <a:t>奇</a:t>
            </a:r>
            <a:endParaRPr lang="en-US" altLang="ja-JP" sz="10000" dirty="0"/>
          </a:p>
          <a:p>
            <a:r>
              <a:rPr kumimoji="1" lang="en-US" altLang="ja-JP" sz="10000" dirty="0" smtClean="0"/>
              <a:t>5516049</a:t>
            </a:r>
            <a:r>
              <a:rPr kumimoji="1" lang="ja-JP" altLang="en-US" sz="10000" dirty="0" smtClean="0"/>
              <a:t>　佐藤希美</a:t>
            </a:r>
            <a:endParaRPr kumimoji="1" lang="en-US" altLang="ja-JP" sz="100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7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7640638" cy="895350"/>
          </a:xfrm>
        </p:spPr>
        <p:txBody>
          <a:bodyPr>
            <a:normAutofit fontScale="90000"/>
          </a:bodyPr>
          <a:lstStyle/>
          <a:p>
            <a:r>
              <a:rPr lang="ja-JP" altLang="en-US" sz="6600" dirty="0"/>
              <a:t>フローチャート</a:t>
            </a:r>
            <a:r>
              <a:rPr kumimoji="1" lang="ja-JP" altLang="en-US" sz="6600" dirty="0" smtClean="0"/>
              <a:t>　　　</a:t>
            </a:r>
            <a:endParaRPr kumimoji="1" lang="ja-JP" altLang="en-US" sz="66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84212" y="1466851"/>
            <a:ext cx="1487488" cy="514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kumimoji="1" lang="ja-JP" alt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つ目</a:t>
            </a:r>
            <a:endParaRPr kumimoji="1" lang="ja-JP" alt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フローチャート: 処理 65"/>
          <p:cNvSpPr/>
          <p:nvPr/>
        </p:nvSpPr>
        <p:spPr>
          <a:xfrm>
            <a:off x="983432" y="2924944"/>
            <a:ext cx="299085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初期設定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(</a:t>
            </a:r>
            <a:r>
              <a:rPr kumimoji="1" lang="ja-JP" altLang="en-US" sz="1050" dirty="0" smtClean="0"/>
              <a:t>センサー等初期化</a:t>
            </a:r>
            <a:r>
              <a:rPr kumimoji="1" lang="en-US" altLang="ja-JP" sz="1050" dirty="0" smtClean="0"/>
              <a:t>)</a:t>
            </a:r>
            <a:endParaRPr kumimoji="1" lang="ja-JP" altLang="en-US" sz="1050" dirty="0"/>
          </a:p>
        </p:txBody>
      </p:sp>
      <p:sp>
        <p:nvSpPr>
          <p:cNvPr id="67" name="フローチャート: 処理 66"/>
          <p:cNvSpPr/>
          <p:nvPr/>
        </p:nvSpPr>
        <p:spPr>
          <a:xfrm>
            <a:off x="983432" y="3861048"/>
            <a:ext cx="299085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err="1" smtClean="0"/>
              <a:t>forwardPID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300, CLOCKWISE)</a:t>
            </a:r>
            <a:endParaRPr kumimoji="1" lang="ja-JP" altLang="en-US" sz="1050" dirty="0"/>
          </a:p>
        </p:txBody>
      </p:sp>
      <p:cxnSp>
        <p:nvCxnSpPr>
          <p:cNvPr id="78" name="直線コネクタ 77"/>
          <p:cNvCxnSpPr>
            <a:stCxn id="66" idx="2"/>
            <a:endCxn id="67" idx="0"/>
          </p:cNvCxnSpPr>
          <p:nvPr/>
        </p:nvCxnSpPr>
        <p:spPr>
          <a:xfrm>
            <a:off x="2478857" y="3610744"/>
            <a:ext cx="0" cy="2503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67" idx="2"/>
            <a:endCxn id="15" idx="0"/>
          </p:cNvCxnSpPr>
          <p:nvPr/>
        </p:nvCxnSpPr>
        <p:spPr>
          <a:xfrm>
            <a:off x="2478857" y="4546848"/>
            <a:ext cx="5436" cy="187943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カギ線コネクタ 131"/>
          <p:cNvCxnSpPr>
            <a:stCxn id="15" idx="3"/>
            <a:endCxn id="16" idx="1"/>
          </p:cNvCxnSpPr>
          <p:nvPr/>
        </p:nvCxnSpPr>
        <p:spPr>
          <a:xfrm flipV="1">
            <a:off x="3979718" y="2403748"/>
            <a:ext cx="676122" cy="26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フローチャート: 処理 14"/>
          <p:cNvSpPr/>
          <p:nvPr/>
        </p:nvSpPr>
        <p:spPr>
          <a:xfrm>
            <a:off x="988868" y="4734791"/>
            <a:ext cx="299085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forward(</a:t>
            </a:r>
            <a:r>
              <a:rPr kumimoji="1" lang="en-US" altLang="ja-JP" sz="1050" dirty="0" err="1" smtClean="0"/>
              <a:t>powHigh</a:t>
            </a:r>
            <a:r>
              <a:rPr kumimoji="1" lang="en-US" altLang="ja-JP" sz="1050" dirty="0" smtClean="0"/>
              <a:t>, 360)</a:t>
            </a:r>
            <a:endParaRPr kumimoji="1" lang="ja-JP" altLang="en-US" sz="105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4655840" y="2060848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ブロックが見つかるまで前進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deg = </a:t>
            </a:r>
            <a:r>
              <a:rPr kumimoji="1" lang="en-US" altLang="ja-JP" sz="1050" dirty="0" err="1" smtClean="0"/>
              <a:t>forwardFindBlockPID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, CLOCKWISE)</a:t>
            </a:r>
            <a:endParaRPr kumimoji="1" lang="ja-JP" altLang="en-US" sz="105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644253" y="2924928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ブロックをつかむ</a:t>
            </a:r>
          </a:p>
          <a:p>
            <a:pPr algn="ctr"/>
            <a:r>
              <a:rPr kumimoji="1" lang="en-US" altLang="ja-JP" sz="1050" dirty="0" err="1" smtClean="0"/>
              <a:t>catchBlock</a:t>
            </a:r>
            <a:r>
              <a:rPr kumimoji="1" lang="en-US" altLang="ja-JP" sz="1050" dirty="0" smtClean="0"/>
              <a:t>()</a:t>
            </a:r>
            <a:endParaRPr kumimoji="1" lang="ja-JP" altLang="en-US" sz="1050" dirty="0"/>
          </a:p>
        </p:txBody>
      </p:sp>
      <p:sp>
        <p:nvSpPr>
          <p:cNvPr id="18" name="フローチャート: 処理 17"/>
          <p:cNvSpPr/>
          <p:nvPr/>
        </p:nvSpPr>
        <p:spPr>
          <a:xfrm>
            <a:off x="4644253" y="3861032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後進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forward(-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, deg + 65)</a:t>
            </a:r>
            <a:endParaRPr kumimoji="1" lang="ja-JP" altLang="en-US" sz="1050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4644253" y="4725128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回転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angle(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90, CLOCKWISE)</a:t>
            </a:r>
            <a:endParaRPr kumimoji="1" lang="ja-JP" altLang="en-US" sz="105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8616280" y="2060848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回転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angle(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90, CLOCKWISE)</a:t>
            </a:r>
            <a:endParaRPr kumimoji="1" lang="ja-JP" altLang="en-US" sz="1050" dirty="0"/>
          </a:p>
        </p:txBody>
      </p:sp>
      <p:cxnSp>
        <p:nvCxnSpPr>
          <p:cNvPr id="24" name="カギ線コネクタ 23"/>
          <p:cNvCxnSpPr>
            <a:stCxn id="19" idx="3"/>
            <a:endCxn id="20" idx="1"/>
          </p:cNvCxnSpPr>
          <p:nvPr/>
        </p:nvCxnSpPr>
        <p:spPr>
          <a:xfrm flipV="1">
            <a:off x="8012640" y="2403748"/>
            <a:ext cx="603640" cy="26642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フローチャート: 処理 28"/>
          <p:cNvSpPr/>
          <p:nvPr/>
        </p:nvSpPr>
        <p:spPr>
          <a:xfrm>
            <a:off x="8612816" y="3002957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forward(</a:t>
            </a:r>
            <a:r>
              <a:rPr kumimoji="1" lang="en-US" altLang="ja-JP" sz="1050" dirty="0" err="1" smtClean="0"/>
              <a:t>powHigh</a:t>
            </a:r>
            <a:r>
              <a:rPr kumimoji="1" lang="en-US" altLang="ja-JP" sz="1050" dirty="0" smtClean="0"/>
              <a:t>, 300)</a:t>
            </a:r>
            <a:endParaRPr kumimoji="1" lang="ja-JP" altLang="en-US" sz="1050" dirty="0"/>
          </a:p>
        </p:txBody>
      </p:sp>
      <p:sp>
        <p:nvSpPr>
          <p:cNvPr id="30" name="フローチャート: 処理 29"/>
          <p:cNvSpPr/>
          <p:nvPr/>
        </p:nvSpPr>
        <p:spPr>
          <a:xfrm>
            <a:off x="8616280" y="3933056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前進、</a:t>
            </a:r>
            <a:r>
              <a:rPr kumimoji="1" lang="en-US" altLang="ja-JP" sz="1050" dirty="0" smtClean="0"/>
              <a:t>PID</a:t>
            </a:r>
          </a:p>
          <a:p>
            <a:pPr algn="ctr"/>
            <a:r>
              <a:rPr kumimoji="1" lang="en-US" altLang="ja-JP" sz="1050" dirty="0" err="1" smtClean="0"/>
              <a:t>forwardPID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 * 2, 1460, CLOCKWISE)</a:t>
            </a:r>
            <a:endParaRPr kumimoji="1" lang="ja-JP" altLang="en-US" sz="1050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8616280" y="4797152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forward(</a:t>
            </a:r>
            <a:r>
              <a:rPr kumimoji="1" lang="en-US" altLang="ja-JP" sz="1050" dirty="0" err="1" smtClean="0"/>
              <a:t>powHigh</a:t>
            </a:r>
            <a:r>
              <a:rPr kumimoji="1" lang="en-US" altLang="ja-JP" sz="1050" dirty="0" smtClean="0"/>
              <a:t>, 475)</a:t>
            </a:r>
            <a:endParaRPr kumimoji="1" lang="ja-JP" altLang="en-US" sz="1050" dirty="0"/>
          </a:p>
        </p:txBody>
      </p:sp>
      <p:cxnSp>
        <p:nvCxnSpPr>
          <p:cNvPr id="32" name="直線コネクタ 31"/>
          <p:cNvCxnSpPr>
            <a:stCxn id="16" idx="2"/>
            <a:endCxn id="17" idx="0"/>
          </p:cNvCxnSpPr>
          <p:nvPr/>
        </p:nvCxnSpPr>
        <p:spPr>
          <a:xfrm flipH="1">
            <a:off x="6328447" y="2746648"/>
            <a:ext cx="11587" cy="17828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7" idx="2"/>
            <a:endCxn id="18" idx="0"/>
          </p:cNvCxnSpPr>
          <p:nvPr/>
        </p:nvCxnSpPr>
        <p:spPr>
          <a:xfrm>
            <a:off x="6328447" y="3610728"/>
            <a:ext cx="0" cy="2503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18" idx="2"/>
            <a:endCxn id="19" idx="0"/>
          </p:cNvCxnSpPr>
          <p:nvPr/>
        </p:nvCxnSpPr>
        <p:spPr>
          <a:xfrm>
            <a:off x="6328447" y="4546832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0" idx="2"/>
            <a:endCxn id="29" idx="0"/>
          </p:cNvCxnSpPr>
          <p:nvPr/>
        </p:nvCxnSpPr>
        <p:spPr>
          <a:xfrm flipH="1">
            <a:off x="10297010" y="2746648"/>
            <a:ext cx="3464" cy="256309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29" idx="2"/>
            <a:endCxn id="30" idx="0"/>
          </p:cNvCxnSpPr>
          <p:nvPr/>
        </p:nvCxnSpPr>
        <p:spPr>
          <a:xfrm>
            <a:off x="10297010" y="3688757"/>
            <a:ext cx="3464" cy="244299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0" idx="2"/>
            <a:endCxn id="31" idx="0"/>
          </p:cNvCxnSpPr>
          <p:nvPr/>
        </p:nvCxnSpPr>
        <p:spPr>
          <a:xfrm>
            <a:off x="10300474" y="4618856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983432" y="1988840"/>
            <a:ext cx="299085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スタート</a:t>
            </a:r>
            <a:endParaRPr kumimoji="1" lang="ja-JP" altLang="en-US" sz="1050" dirty="0"/>
          </a:p>
        </p:txBody>
      </p:sp>
      <p:cxnSp>
        <p:nvCxnSpPr>
          <p:cNvPr id="55" name="直線コネクタ 54"/>
          <p:cNvCxnSpPr>
            <a:stCxn id="54" idx="2"/>
            <a:endCxn id="66" idx="0"/>
          </p:cNvCxnSpPr>
          <p:nvPr/>
        </p:nvCxnSpPr>
        <p:spPr>
          <a:xfrm>
            <a:off x="2478857" y="2674640"/>
            <a:ext cx="0" cy="2503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7640638" cy="895350"/>
          </a:xfrm>
        </p:spPr>
        <p:txBody>
          <a:bodyPr>
            <a:normAutofit fontScale="90000"/>
          </a:bodyPr>
          <a:lstStyle/>
          <a:p>
            <a:r>
              <a:rPr lang="ja-JP" altLang="en-US" sz="6600" dirty="0"/>
              <a:t>フローチャート</a:t>
            </a:r>
            <a:r>
              <a:rPr kumimoji="1" lang="ja-JP" altLang="en-US" sz="6600" dirty="0" smtClean="0"/>
              <a:t>　　　</a:t>
            </a:r>
            <a:endParaRPr kumimoji="1" lang="ja-JP" altLang="en-US" sz="66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84212" y="1466851"/>
            <a:ext cx="1487488" cy="514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ja-JP" alt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つ目</a:t>
            </a:r>
            <a:endParaRPr kumimoji="1" lang="ja-JP" alt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8" name="直線コネクタ 77"/>
          <p:cNvCxnSpPr>
            <a:stCxn id="15" idx="2"/>
            <a:endCxn id="17" idx="0"/>
          </p:cNvCxnSpPr>
          <p:nvPr/>
        </p:nvCxnSpPr>
        <p:spPr>
          <a:xfrm>
            <a:off x="2546640" y="2812471"/>
            <a:ext cx="4225" cy="18448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/>
          <p:cNvSpPr/>
          <p:nvPr/>
        </p:nvSpPr>
        <p:spPr>
          <a:xfrm>
            <a:off x="1051215" y="2126671"/>
            <a:ext cx="299085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回転</a:t>
            </a:r>
          </a:p>
          <a:p>
            <a:pPr algn="ctr"/>
            <a:r>
              <a:rPr kumimoji="1" lang="en-US" altLang="ja-JP" sz="1050" dirty="0" smtClean="0"/>
              <a:t>angle(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82, COUNTERCLOCKWISE)</a:t>
            </a:r>
          </a:p>
        </p:txBody>
      </p:sp>
      <p:sp>
        <p:nvSpPr>
          <p:cNvPr id="17" name="フローチャート: 処理 16"/>
          <p:cNvSpPr/>
          <p:nvPr/>
        </p:nvSpPr>
        <p:spPr>
          <a:xfrm>
            <a:off x="1055440" y="2996952"/>
            <a:ext cx="299085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forward(</a:t>
            </a:r>
            <a:r>
              <a:rPr kumimoji="1" lang="en-US" altLang="ja-JP" sz="1050" dirty="0" err="1" smtClean="0"/>
              <a:t>powHigh</a:t>
            </a:r>
            <a:r>
              <a:rPr kumimoji="1" lang="en-US" altLang="ja-JP" sz="1050" dirty="0" smtClean="0"/>
              <a:t>, 100)</a:t>
            </a:r>
          </a:p>
        </p:txBody>
      </p:sp>
      <p:cxnSp>
        <p:nvCxnSpPr>
          <p:cNvPr id="22" name="直線コネクタ 21"/>
          <p:cNvCxnSpPr>
            <a:stCxn id="17" idx="2"/>
            <a:endCxn id="23" idx="0"/>
          </p:cNvCxnSpPr>
          <p:nvPr/>
        </p:nvCxnSpPr>
        <p:spPr>
          <a:xfrm>
            <a:off x="2550865" y="3682752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1055440" y="3861048"/>
            <a:ext cx="299085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前進、</a:t>
            </a:r>
            <a:r>
              <a:rPr kumimoji="1" lang="en-US" altLang="ja-JP" sz="1050" dirty="0" smtClean="0"/>
              <a:t>PID</a:t>
            </a:r>
          </a:p>
          <a:p>
            <a:pPr algn="ctr"/>
            <a:r>
              <a:rPr kumimoji="1" lang="en-US" altLang="ja-JP" sz="1050" dirty="0" err="1" smtClean="0"/>
              <a:t>forwardPID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320, CLOCKWISE)</a:t>
            </a:r>
          </a:p>
        </p:txBody>
      </p:sp>
      <p:cxnSp>
        <p:nvCxnSpPr>
          <p:cNvPr id="25" name="直線コネクタ 24"/>
          <p:cNvCxnSpPr>
            <a:stCxn id="23" idx="2"/>
            <a:endCxn id="26" idx="0"/>
          </p:cNvCxnSpPr>
          <p:nvPr/>
        </p:nvCxnSpPr>
        <p:spPr>
          <a:xfrm>
            <a:off x="2550865" y="4546848"/>
            <a:ext cx="0" cy="2503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1055440" y="4797152"/>
            <a:ext cx="299085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はなす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err="1" smtClean="0"/>
              <a:t>releaseBlock</a:t>
            </a:r>
            <a:r>
              <a:rPr kumimoji="1" lang="en-US" altLang="ja-JP" sz="1050" dirty="0" smtClean="0"/>
              <a:t>()</a:t>
            </a:r>
          </a:p>
        </p:txBody>
      </p:sp>
      <p:cxnSp>
        <p:nvCxnSpPr>
          <p:cNvPr id="27" name="直線コネクタ 26"/>
          <p:cNvCxnSpPr>
            <a:stCxn id="30" idx="2"/>
            <a:endCxn id="28" idx="0"/>
          </p:cNvCxnSpPr>
          <p:nvPr/>
        </p:nvCxnSpPr>
        <p:spPr>
          <a:xfrm>
            <a:off x="6132004" y="2818656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処理 27"/>
          <p:cNvSpPr/>
          <p:nvPr/>
        </p:nvSpPr>
        <p:spPr>
          <a:xfrm>
            <a:off x="4439816" y="2996952"/>
            <a:ext cx="3384376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回転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angle(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170, COUNTERCLOCKWISE)</a:t>
            </a:r>
          </a:p>
        </p:txBody>
      </p:sp>
      <p:sp>
        <p:nvSpPr>
          <p:cNvPr id="30" name="フローチャート: 処理 29"/>
          <p:cNvSpPr/>
          <p:nvPr/>
        </p:nvSpPr>
        <p:spPr>
          <a:xfrm>
            <a:off x="4439816" y="2132856"/>
            <a:ext cx="3384376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後進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forward(-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200)</a:t>
            </a:r>
          </a:p>
        </p:txBody>
      </p:sp>
      <p:cxnSp>
        <p:nvCxnSpPr>
          <p:cNvPr id="31" name="直線コネクタ 30"/>
          <p:cNvCxnSpPr>
            <a:stCxn id="28" idx="2"/>
            <a:endCxn id="32" idx="0"/>
          </p:cNvCxnSpPr>
          <p:nvPr/>
        </p:nvCxnSpPr>
        <p:spPr>
          <a:xfrm>
            <a:off x="6132004" y="3682752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処理 31"/>
          <p:cNvSpPr/>
          <p:nvPr/>
        </p:nvSpPr>
        <p:spPr>
          <a:xfrm>
            <a:off x="4439816" y="3861048"/>
            <a:ext cx="3384376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forward(</a:t>
            </a:r>
            <a:r>
              <a:rPr kumimoji="1" lang="en-US" altLang="ja-JP" sz="1050" dirty="0" err="1" smtClean="0"/>
              <a:t>powHigh</a:t>
            </a:r>
            <a:r>
              <a:rPr kumimoji="1" lang="en-US" altLang="ja-JP" sz="1050" dirty="0" smtClean="0"/>
              <a:t>, 300)</a:t>
            </a:r>
          </a:p>
        </p:txBody>
      </p:sp>
      <p:cxnSp>
        <p:nvCxnSpPr>
          <p:cNvPr id="35" name="カギ線コネクタ 34"/>
          <p:cNvCxnSpPr>
            <a:stCxn id="26" idx="3"/>
            <a:endCxn id="30" idx="1"/>
          </p:cNvCxnSpPr>
          <p:nvPr/>
        </p:nvCxnSpPr>
        <p:spPr>
          <a:xfrm flipV="1">
            <a:off x="4046290" y="2475756"/>
            <a:ext cx="393526" cy="26642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439816" y="4725144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ブロックが見つかるまで前進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deg = </a:t>
            </a:r>
            <a:r>
              <a:rPr kumimoji="1" lang="en-US" altLang="ja-JP" sz="1050" dirty="0" err="1" smtClean="0"/>
              <a:t>forwardFindBlockPID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, CLOCKWISE)</a:t>
            </a:r>
            <a:endParaRPr kumimoji="1" lang="ja-JP" altLang="en-US" sz="1050" dirty="0"/>
          </a:p>
        </p:txBody>
      </p:sp>
      <p:sp>
        <p:nvSpPr>
          <p:cNvPr id="48" name="フローチャート: 処理 47"/>
          <p:cNvSpPr/>
          <p:nvPr/>
        </p:nvSpPr>
        <p:spPr>
          <a:xfrm>
            <a:off x="8328248" y="2132856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ブロックをつかむ</a:t>
            </a:r>
          </a:p>
          <a:p>
            <a:pPr algn="ctr"/>
            <a:r>
              <a:rPr kumimoji="1" lang="en-US" altLang="ja-JP" sz="1050" dirty="0" err="1" smtClean="0"/>
              <a:t>catchBlock</a:t>
            </a:r>
            <a:r>
              <a:rPr kumimoji="1" lang="en-US" altLang="ja-JP" sz="1050" dirty="0" smtClean="0"/>
              <a:t>()</a:t>
            </a:r>
            <a:endParaRPr kumimoji="1" lang="ja-JP" altLang="en-US" sz="1050" dirty="0"/>
          </a:p>
        </p:txBody>
      </p:sp>
      <p:sp>
        <p:nvSpPr>
          <p:cNvPr id="49" name="フローチャート: 処理 48"/>
          <p:cNvSpPr/>
          <p:nvPr/>
        </p:nvSpPr>
        <p:spPr>
          <a:xfrm>
            <a:off x="8328248" y="3068960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後進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forward(-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, deg + 200)</a:t>
            </a:r>
            <a:endParaRPr kumimoji="1" lang="ja-JP" altLang="en-US" sz="1050" dirty="0"/>
          </a:p>
        </p:txBody>
      </p:sp>
      <p:sp>
        <p:nvSpPr>
          <p:cNvPr id="50" name="フローチャート: 処理 49"/>
          <p:cNvSpPr/>
          <p:nvPr/>
        </p:nvSpPr>
        <p:spPr>
          <a:xfrm>
            <a:off x="8328248" y="3933056"/>
            <a:ext cx="3368387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回転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angle(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185, CLOCKWISE)</a:t>
            </a:r>
            <a:endParaRPr kumimoji="1" lang="ja-JP" altLang="en-US" sz="1050" dirty="0"/>
          </a:p>
        </p:txBody>
      </p:sp>
      <p:cxnSp>
        <p:nvCxnSpPr>
          <p:cNvPr id="51" name="直線コネクタ 50"/>
          <p:cNvCxnSpPr>
            <a:stCxn id="48" idx="2"/>
            <a:endCxn id="49" idx="0"/>
          </p:cNvCxnSpPr>
          <p:nvPr/>
        </p:nvCxnSpPr>
        <p:spPr>
          <a:xfrm>
            <a:off x="10012442" y="2818656"/>
            <a:ext cx="0" cy="2503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9" idx="2"/>
            <a:endCxn id="50" idx="0"/>
          </p:cNvCxnSpPr>
          <p:nvPr/>
        </p:nvCxnSpPr>
        <p:spPr>
          <a:xfrm>
            <a:off x="10012442" y="3754760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フローチャート: 処理 52"/>
          <p:cNvSpPr/>
          <p:nvPr/>
        </p:nvSpPr>
        <p:spPr>
          <a:xfrm>
            <a:off x="8328248" y="4797152"/>
            <a:ext cx="3384376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前進、</a:t>
            </a:r>
            <a:r>
              <a:rPr kumimoji="1" lang="en-US" altLang="ja-JP" sz="1050" dirty="0" smtClean="0"/>
              <a:t>PID</a:t>
            </a:r>
          </a:p>
          <a:p>
            <a:pPr algn="ctr"/>
            <a:r>
              <a:rPr kumimoji="1" lang="en-US" altLang="ja-JP" sz="1050" dirty="0" err="1" smtClean="0"/>
              <a:t>forwardPID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320, CLOCKWISE)</a:t>
            </a:r>
          </a:p>
        </p:txBody>
      </p:sp>
      <p:sp>
        <p:nvSpPr>
          <p:cNvPr id="54" name="フローチャート: 処理 53"/>
          <p:cNvSpPr/>
          <p:nvPr/>
        </p:nvSpPr>
        <p:spPr>
          <a:xfrm>
            <a:off x="8328248" y="5733256"/>
            <a:ext cx="3384376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はなす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err="1" smtClean="0"/>
              <a:t>releaseBlock</a:t>
            </a:r>
            <a:r>
              <a:rPr kumimoji="1" lang="en-US" altLang="ja-JP" sz="1050" dirty="0" smtClean="0"/>
              <a:t>()</a:t>
            </a:r>
          </a:p>
        </p:txBody>
      </p:sp>
      <p:cxnSp>
        <p:nvCxnSpPr>
          <p:cNvPr id="55" name="直線コネクタ 54"/>
          <p:cNvCxnSpPr>
            <a:stCxn id="41" idx="0"/>
            <a:endCxn id="32" idx="2"/>
          </p:cNvCxnSpPr>
          <p:nvPr/>
        </p:nvCxnSpPr>
        <p:spPr>
          <a:xfrm flipV="1">
            <a:off x="6124010" y="4546848"/>
            <a:ext cx="7994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1" idx="3"/>
            <a:endCxn id="48" idx="1"/>
          </p:cNvCxnSpPr>
          <p:nvPr/>
        </p:nvCxnSpPr>
        <p:spPr>
          <a:xfrm flipV="1">
            <a:off x="7808203" y="2475756"/>
            <a:ext cx="520045" cy="25922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0" idx="2"/>
            <a:endCxn id="53" idx="0"/>
          </p:cNvCxnSpPr>
          <p:nvPr/>
        </p:nvCxnSpPr>
        <p:spPr>
          <a:xfrm>
            <a:off x="10012442" y="4618856"/>
            <a:ext cx="7994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3" idx="2"/>
            <a:endCxn id="54" idx="0"/>
          </p:cNvCxnSpPr>
          <p:nvPr/>
        </p:nvCxnSpPr>
        <p:spPr>
          <a:xfrm>
            <a:off x="10020436" y="5482952"/>
            <a:ext cx="0" cy="2503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7640638" cy="895350"/>
          </a:xfrm>
        </p:spPr>
        <p:txBody>
          <a:bodyPr>
            <a:normAutofit fontScale="90000"/>
          </a:bodyPr>
          <a:lstStyle/>
          <a:p>
            <a:r>
              <a:rPr lang="ja-JP" altLang="en-US" sz="6600" dirty="0"/>
              <a:t>フローチャート</a:t>
            </a:r>
            <a:r>
              <a:rPr kumimoji="1" lang="ja-JP" altLang="en-US" sz="6600" dirty="0" smtClean="0"/>
              <a:t>　　　</a:t>
            </a:r>
            <a:endParaRPr kumimoji="1" lang="ja-JP" altLang="en-US" sz="66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84212" y="1466851"/>
            <a:ext cx="1487488" cy="514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3</a:t>
            </a:r>
            <a:r>
              <a:rPr kumimoji="1" lang="ja-JP" alt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つ目</a:t>
            </a:r>
            <a:endParaRPr kumimoji="1" lang="ja-JP" alt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8" name="直線コネクタ 77"/>
          <p:cNvCxnSpPr>
            <a:stCxn id="15" idx="2"/>
            <a:endCxn id="17" idx="0"/>
          </p:cNvCxnSpPr>
          <p:nvPr/>
        </p:nvCxnSpPr>
        <p:spPr>
          <a:xfrm>
            <a:off x="2635391" y="2812471"/>
            <a:ext cx="4225" cy="18448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/>
          <p:cNvSpPr/>
          <p:nvPr/>
        </p:nvSpPr>
        <p:spPr>
          <a:xfrm>
            <a:off x="1051215" y="2126671"/>
            <a:ext cx="3168352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forward(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, 100)</a:t>
            </a:r>
          </a:p>
        </p:txBody>
      </p:sp>
      <p:sp>
        <p:nvSpPr>
          <p:cNvPr id="17" name="フローチャート: 処理 16"/>
          <p:cNvSpPr/>
          <p:nvPr/>
        </p:nvSpPr>
        <p:spPr>
          <a:xfrm>
            <a:off x="1055440" y="2996952"/>
            <a:ext cx="3168352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回転</a:t>
            </a:r>
          </a:p>
          <a:p>
            <a:pPr algn="ctr"/>
            <a:r>
              <a:rPr kumimoji="1" lang="en-US" altLang="ja-JP" sz="1050" dirty="0" smtClean="0"/>
              <a:t>angle(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170, COUNTERCLOCKWISE)</a:t>
            </a:r>
          </a:p>
        </p:txBody>
      </p:sp>
      <p:cxnSp>
        <p:nvCxnSpPr>
          <p:cNvPr id="22" name="直線コネクタ 21"/>
          <p:cNvCxnSpPr>
            <a:stCxn id="17" idx="2"/>
            <a:endCxn id="23" idx="0"/>
          </p:cNvCxnSpPr>
          <p:nvPr/>
        </p:nvCxnSpPr>
        <p:spPr>
          <a:xfrm>
            <a:off x="2639616" y="3682752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1055440" y="3861048"/>
            <a:ext cx="3168352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ブロックが見つかるまで前進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deg = </a:t>
            </a:r>
            <a:r>
              <a:rPr kumimoji="1" lang="en-US" altLang="ja-JP" sz="1050" dirty="0" err="1" smtClean="0"/>
              <a:t>forwardFindBlockPID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CLOCKWISE)</a:t>
            </a:r>
          </a:p>
        </p:txBody>
      </p:sp>
      <p:cxnSp>
        <p:nvCxnSpPr>
          <p:cNvPr id="25" name="直線コネクタ 24"/>
          <p:cNvCxnSpPr>
            <a:stCxn id="23" idx="2"/>
            <a:endCxn id="26" idx="0"/>
          </p:cNvCxnSpPr>
          <p:nvPr/>
        </p:nvCxnSpPr>
        <p:spPr>
          <a:xfrm>
            <a:off x="2639616" y="4546848"/>
            <a:ext cx="0" cy="250304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1055440" y="4797152"/>
            <a:ext cx="3168352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ブロックをつかむ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err="1" smtClean="0"/>
              <a:t>catchBlock</a:t>
            </a:r>
            <a:r>
              <a:rPr kumimoji="1" lang="en-US" altLang="ja-JP" sz="1050" dirty="0" smtClean="0"/>
              <a:t>()</a:t>
            </a:r>
          </a:p>
        </p:txBody>
      </p:sp>
      <p:cxnSp>
        <p:nvCxnSpPr>
          <p:cNvPr id="27" name="直線コネクタ 26"/>
          <p:cNvCxnSpPr>
            <a:stCxn id="30" idx="2"/>
            <a:endCxn id="28" idx="0"/>
          </p:cNvCxnSpPr>
          <p:nvPr/>
        </p:nvCxnSpPr>
        <p:spPr>
          <a:xfrm>
            <a:off x="6132004" y="2818656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処理 27"/>
          <p:cNvSpPr/>
          <p:nvPr/>
        </p:nvSpPr>
        <p:spPr>
          <a:xfrm>
            <a:off x="4439816" y="2996952"/>
            <a:ext cx="3384376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はなす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err="1" smtClean="0"/>
              <a:t>releaseBlock</a:t>
            </a:r>
            <a:r>
              <a:rPr kumimoji="1" lang="en-US" altLang="ja-JP" sz="1050" dirty="0" smtClean="0"/>
              <a:t>()</a:t>
            </a:r>
          </a:p>
        </p:txBody>
      </p:sp>
      <p:sp>
        <p:nvSpPr>
          <p:cNvPr id="30" name="フローチャート: 処理 29"/>
          <p:cNvSpPr/>
          <p:nvPr/>
        </p:nvSpPr>
        <p:spPr>
          <a:xfrm>
            <a:off x="4439816" y="2132856"/>
            <a:ext cx="3384376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回転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angle(</a:t>
            </a:r>
            <a:r>
              <a:rPr kumimoji="1" lang="en-US" altLang="ja-JP" sz="1050" dirty="0" err="1" smtClean="0"/>
              <a:t>pow</a:t>
            </a:r>
            <a:r>
              <a:rPr kumimoji="1" lang="en-US" altLang="ja-JP" sz="1050" dirty="0" smtClean="0"/>
              <a:t>/2, 170, CLOCKWISE)</a:t>
            </a:r>
          </a:p>
        </p:txBody>
      </p:sp>
      <p:cxnSp>
        <p:nvCxnSpPr>
          <p:cNvPr id="31" name="直線コネクタ 30"/>
          <p:cNvCxnSpPr>
            <a:stCxn id="28" idx="2"/>
            <a:endCxn id="54" idx="0"/>
          </p:cNvCxnSpPr>
          <p:nvPr/>
        </p:nvCxnSpPr>
        <p:spPr>
          <a:xfrm>
            <a:off x="6132004" y="3682752"/>
            <a:ext cx="0" cy="17829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6" idx="3"/>
            <a:endCxn id="30" idx="1"/>
          </p:cNvCxnSpPr>
          <p:nvPr/>
        </p:nvCxnSpPr>
        <p:spPr>
          <a:xfrm flipV="1">
            <a:off x="4223792" y="2475756"/>
            <a:ext cx="216024" cy="26642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4439816" y="3861048"/>
            <a:ext cx="3384376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終了</a:t>
            </a:r>
            <a:endParaRPr kumimoji="1"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36127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https://github.com/Tbichan/ev3/blob/master/FinalKdai.java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err="1"/>
              <a:t>にて</a:t>
            </a:r>
            <a:r>
              <a:rPr kumimoji="1" lang="ja-JP" altLang="en-US" dirty="0" smtClean="0"/>
              <a:t>掲載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)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clone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github.com/Tbichan/ev3.git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mtClean="0"/>
              <a:t>でクローンできます。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2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7640638" cy="895350"/>
          </a:xfrm>
        </p:spPr>
        <p:txBody>
          <a:bodyPr>
            <a:normAutofit fontScale="90000"/>
          </a:bodyPr>
          <a:lstStyle/>
          <a:p>
            <a:r>
              <a:rPr kumimoji="1" lang="ja-JP" altLang="en-US" sz="6600" dirty="0" smtClean="0"/>
              <a:t>作戦　　　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2" y="1600200"/>
            <a:ext cx="10726738" cy="4472517"/>
          </a:xfrm>
        </p:spPr>
        <p:txBody>
          <a:bodyPr/>
          <a:lstStyle/>
          <a:p>
            <a:r>
              <a:rPr lang="ja-JP" altLang="en-US" sz="3200" dirty="0"/>
              <a:t>ジャイロセンサーを用いて角度を測る</a:t>
            </a:r>
            <a:endParaRPr lang="en-US" altLang="ja-JP" sz="3200" dirty="0"/>
          </a:p>
          <a:p>
            <a:r>
              <a:rPr lang="ja-JP" altLang="en-US" sz="3200" dirty="0" smtClean="0"/>
              <a:t>モーターの角度センサーを用いて正確な移動距離を測る</a:t>
            </a:r>
            <a:endParaRPr lang="en-US" altLang="ja-JP" sz="3200" dirty="0" smtClean="0"/>
          </a:p>
          <a:p>
            <a:r>
              <a:rPr lang="ja-JP" altLang="en-US" sz="3200" dirty="0" smtClean="0"/>
              <a:t>超音波センサーを用いて物体との距離を測る</a:t>
            </a:r>
            <a:endParaRPr lang="en-US" altLang="ja-JP" sz="3200" dirty="0" smtClean="0"/>
          </a:p>
          <a:p>
            <a:r>
              <a:rPr lang="ja-JP" altLang="en-US" sz="3200" dirty="0" smtClean="0"/>
              <a:t>モーター搭載によってアームの開閉を行う</a:t>
            </a:r>
            <a:endParaRPr lang="en-US" altLang="ja-JP" sz="3200" dirty="0" smtClean="0"/>
          </a:p>
          <a:p>
            <a:r>
              <a:rPr lang="en-US" altLang="ja-JP" sz="3200" dirty="0" smtClean="0"/>
              <a:t>PID</a:t>
            </a:r>
            <a:r>
              <a:rPr lang="ja-JP" altLang="en-US" sz="3200" dirty="0" smtClean="0"/>
              <a:t>制御を用いてライントレースを行う</a:t>
            </a:r>
            <a:endParaRPr lang="en-US" altLang="ja-JP" sz="3200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28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7640638" cy="895350"/>
          </a:xfrm>
        </p:spPr>
        <p:txBody>
          <a:bodyPr>
            <a:normAutofit fontScale="90000"/>
          </a:bodyPr>
          <a:lstStyle/>
          <a:p>
            <a:r>
              <a:rPr lang="en-US" altLang="ja-JP" sz="6000" dirty="0"/>
              <a:t>PID</a:t>
            </a:r>
            <a:r>
              <a:rPr lang="ja-JP" altLang="en-US" sz="6000" dirty="0"/>
              <a:t>制御</a:t>
            </a:r>
            <a:r>
              <a:rPr kumimoji="1" lang="ja-JP" altLang="en-US" sz="6600" dirty="0" smtClean="0"/>
              <a:t>　　　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2" y="1600200"/>
            <a:ext cx="10726738" cy="4472517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機械制御に用いられている一般的な</a:t>
            </a:r>
            <a:r>
              <a:rPr lang="ja-JP" altLang="en-US" sz="3200" dirty="0" smtClean="0"/>
              <a:t>方式</a:t>
            </a:r>
            <a:endParaRPr lang="en-US" altLang="ja-JP" sz="3200" dirty="0"/>
          </a:p>
          <a:p>
            <a:pPr lvl="1"/>
            <a:r>
              <a:rPr lang="en-US" altLang="ja-JP" sz="2400" dirty="0"/>
              <a:t>P(</a:t>
            </a:r>
            <a:r>
              <a:rPr lang="ja-JP" altLang="en-US" sz="2400" dirty="0"/>
              <a:t>比例制御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/>
              <a:t>I(</a:t>
            </a:r>
            <a:r>
              <a:rPr lang="ja-JP" altLang="en-US" sz="2400" dirty="0"/>
              <a:t>積分制御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/>
              <a:t>D(</a:t>
            </a:r>
            <a:r>
              <a:rPr lang="ja-JP" altLang="en-US" sz="2400" dirty="0"/>
              <a:t>微分制御</a:t>
            </a:r>
            <a:r>
              <a:rPr lang="en-US" altLang="ja-JP" sz="2400" dirty="0" smtClean="0"/>
              <a:t>)</a:t>
            </a:r>
          </a:p>
          <a:p>
            <a:pPr>
              <a:buNone/>
            </a:pPr>
            <a:r>
              <a:rPr lang="en-US" altLang="ja-JP" sz="2600" dirty="0" smtClean="0"/>
              <a:t>		</a:t>
            </a:r>
            <a:r>
              <a:rPr lang="ja-JP" altLang="en-US" sz="2600" dirty="0" smtClean="0"/>
              <a:t>の</a:t>
            </a:r>
            <a:r>
              <a:rPr lang="en-US" altLang="ja-JP" sz="2600" dirty="0"/>
              <a:t>3</a:t>
            </a:r>
            <a:r>
              <a:rPr lang="ja-JP" altLang="en-US" sz="2600" dirty="0" err="1"/>
              <a:t>つを</a:t>
            </a:r>
            <a:r>
              <a:rPr lang="ja-JP" altLang="en-US" sz="2600" dirty="0"/>
              <a:t>組み合わせる</a:t>
            </a:r>
            <a:r>
              <a:rPr lang="ja-JP" altLang="en-US" sz="2600" dirty="0" smtClean="0"/>
              <a:t>。</a:t>
            </a:r>
            <a:endParaRPr lang="en-US" altLang="ja-JP" sz="2600" dirty="0" smtClean="0"/>
          </a:p>
          <a:p>
            <a:pPr>
              <a:buNone/>
            </a:pPr>
            <a:endParaRPr lang="en-US" altLang="ja-JP" sz="2600" dirty="0" smtClean="0"/>
          </a:p>
          <a:p>
            <a:r>
              <a:rPr lang="ja-JP" altLang="en-US" sz="3400" dirty="0" smtClean="0"/>
              <a:t>例として温度</a:t>
            </a:r>
            <a:r>
              <a:rPr lang="ja-JP" altLang="en-US" sz="3400" dirty="0"/>
              <a:t>制御に用いられている。</a:t>
            </a:r>
            <a:endParaRPr lang="en-US" altLang="ja-JP" sz="3400" dirty="0"/>
          </a:p>
          <a:p>
            <a:pPr marL="457200" lvl="1" indent="0">
              <a:buNone/>
            </a:pPr>
            <a:endParaRPr lang="en-US" altLang="ja-JP" sz="2400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307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10098088" cy="895350"/>
          </a:xfrm>
        </p:spPr>
        <p:txBody>
          <a:bodyPr>
            <a:normAutofit fontScale="90000"/>
          </a:bodyPr>
          <a:lstStyle/>
          <a:p>
            <a:r>
              <a:rPr lang="en-US" altLang="ja-JP" sz="6000" dirty="0"/>
              <a:t>PID</a:t>
            </a:r>
            <a:r>
              <a:rPr lang="ja-JP" altLang="en-US" sz="6000" dirty="0"/>
              <a:t>制御　例：ライントレース</a:t>
            </a:r>
            <a:r>
              <a:rPr kumimoji="1" lang="ja-JP" altLang="en-US" sz="6600" dirty="0" smtClean="0"/>
              <a:t>　　　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2" y="1600200"/>
            <a:ext cx="10726738" cy="4472517"/>
          </a:xfrm>
        </p:spPr>
        <p:txBody>
          <a:bodyPr/>
          <a:lstStyle/>
          <a:p>
            <a:r>
              <a:rPr lang="en-US" altLang="ja-JP" sz="3200" dirty="0"/>
              <a:t>PID</a:t>
            </a:r>
            <a:r>
              <a:rPr lang="ja-JP" altLang="en-US" sz="3200" dirty="0"/>
              <a:t>制御を用いないライントレースの場合、カクカクしながら移動してしまう。</a:t>
            </a:r>
            <a:endParaRPr lang="en-US" altLang="ja-JP" sz="3200" dirty="0"/>
          </a:p>
          <a:p>
            <a:r>
              <a:rPr lang="en-US" altLang="ja-JP" sz="3200" dirty="0"/>
              <a:t>PID</a:t>
            </a:r>
            <a:r>
              <a:rPr lang="ja-JP" altLang="en-US" sz="3200" dirty="0"/>
              <a:t>制御を用いてこの問題を解決する。</a:t>
            </a:r>
            <a:endParaRPr lang="en-US" altLang="ja-JP" sz="3200" dirty="0"/>
          </a:p>
          <a:p>
            <a:r>
              <a:rPr lang="ja-JP" altLang="en-US" sz="3200" dirty="0"/>
              <a:t>人間と</a:t>
            </a:r>
            <a:r>
              <a:rPr lang="en-US" altLang="ja-JP" sz="3200" dirty="0"/>
              <a:t>EV3</a:t>
            </a:r>
            <a:r>
              <a:rPr lang="ja-JP" altLang="en-US" sz="3200" dirty="0"/>
              <a:t>（カラーセンサ）ではラインの見え方が異なる。</a:t>
            </a:r>
            <a:endParaRPr lang="en-US" altLang="ja-JP" sz="3200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9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0500" y="419101"/>
            <a:ext cx="12001500" cy="895350"/>
          </a:xfrm>
        </p:spPr>
        <p:txBody>
          <a:bodyPr>
            <a:normAutofit fontScale="90000"/>
          </a:bodyPr>
          <a:lstStyle/>
          <a:p>
            <a:r>
              <a:rPr lang="en-US" altLang="ja-JP" sz="4900" dirty="0"/>
              <a:t>PID</a:t>
            </a:r>
            <a:r>
              <a:rPr lang="ja-JP" altLang="en-US" sz="4900" dirty="0"/>
              <a:t>制御：人間と</a:t>
            </a:r>
            <a:r>
              <a:rPr lang="en-US" altLang="ja-JP" sz="4900" dirty="0"/>
              <a:t>EV3</a:t>
            </a:r>
            <a:r>
              <a:rPr lang="ja-JP" altLang="en-US" sz="4900" dirty="0"/>
              <a:t>のラインの明るさの比較</a:t>
            </a:r>
            <a:r>
              <a:rPr kumimoji="1" lang="ja-JP" altLang="en-US" sz="6600" dirty="0" smtClean="0"/>
              <a:t>　　　</a:t>
            </a:r>
            <a:endParaRPr kumimoji="1" lang="ja-JP" altLang="en-US" sz="66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7" y="2228850"/>
            <a:ext cx="11350425" cy="315480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257300" y="1475509"/>
            <a:ext cx="96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人間から見た場合、白と黒の境目で連続でないが、</a:t>
            </a:r>
            <a:r>
              <a:rPr kumimoji="1" lang="en-US" altLang="ja-JP" dirty="0" smtClean="0"/>
              <a:t>EV3</a:t>
            </a:r>
            <a:r>
              <a:rPr kumimoji="1" lang="ja-JP" altLang="en-US" dirty="0" smtClean="0"/>
              <a:t>から見ると定義域上で連続である。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9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9945688" cy="895350"/>
          </a:xfrm>
        </p:spPr>
        <p:txBody>
          <a:bodyPr>
            <a:normAutofit fontScale="90000"/>
          </a:bodyPr>
          <a:lstStyle/>
          <a:p>
            <a:r>
              <a:rPr lang="en-US" altLang="ja-JP" sz="5400" dirty="0" smtClean="0"/>
              <a:t>PID</a:t>
            </a:r>
            <a:r>
              <a:rPr lang="ja-JP" altLang="en-US" sz="5400" dirty="0" smtClean="0"/>
              <a:t>制御　例：ライントレース</a:t>
            </a:r>
            <a:r>
              <a:rPr kumimoji="1" lang="ja-JP" altLang="en-US" sz="6600" dirty="0" smtClean="0"/>
              <a:t>　　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2" y="1314451"/>
            <a:ext cx="10726738" cy="2834217"/>
          </a:xfrm>
        </p:spPr>
        <p:txBody>
          <a:bodyPr/>
          <a:lstStyle/>
          <a:p>
            <a:r>
              <a:rPr lang="en-US" altLang="ja-JP" sz="3200" dirty="0"/>
              <a:t>P</a:t>
            </a:r>
            <a:r>
              <a:rPr lang="ja-JP" altLang="en-US" sz="3200" dirty="0"/>
              <a:t>制御：明るさの数値を見てそれに応じた回転量（カーブ）を設定</a:t>
            </a:r>
            <a:endParaRPr lang="en-US" altLang="ja-JP" sz="3200" dirty="0"/>
          </a:p>
          <a:p>
            <a:r>
              <a:rPr lang="en-US" altLang="ja-JP" sz="3200" dirty="0"/>
              <a:t>I</a:t>
            </a:r>
            <a:r>
              <a:rPr lang="ja-JP" altLang="en-US" sz="3200" dirty="0"/>
              <a:t>制御：過去の明るさを見てそれに応じた回転量を設定</a:t>
            </a:r>
            <a:endParaRPr lang="en-US" altLang="ja-JP" sz="3200" dirty="0"/>
          </a:p>
          <a:p>
            <a:pPr lvl="1"/>
            <a:r>
              <a:rPr lang="ja-JP" altLang="en-US" sz="2400" dirty="0"/>
              <a:t>明るさのグラフによって作られる面積を考える（積分）</a:t>
            </a:r>
            <a:endParaRPr lang="en-US" altLang="ja-JP" sz="2400" dirty="0"/>
          </a:p>
          <a:p>
            <a:pPr lvl="2"/>
            <a:r>
              <a:rPr lang="ja-JP" altLang="en-US" sz="2400" dirty="0"/>
              <a:t>下図だと、白が続いているため、カーブを大きく設定</a:t>
            </a: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102369"/>
            <a:ext cx="4415884" cy="265422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67" y="4102369"/>
            <a:ext cx="4412933" cy="26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9945688" cy="895350"/>
          </a:xfrm>
        </p:spPr>
        <p:txBody>
          <a:bodyPr>
            <a:normAutofit fontScale="90000"/>
          </a:bodyPr>
          <a:lstStyle/>
          <a:p>
            <a:r>
              <a:rPr lang="en-US" altLang="ja-JP" sz="5400" dirty="0"/>
              <a:t>PID</a:t>
            </a:r>
            <a:r>
              <a:rPr lang="ja-JP" altLang="en-US" sz="5400" dirty="0"/>
              <a:t>制御　例：ライントレース</a:t>
            </a:r>
            <a:r>
              <a:rPr kumimoji="1" lang="ja-JP" altLang="en-US" sz="6600" dirty="0" smtClean="0"/>
              <a:t>　　</a:t>
            </a:r>
            <a:endParaRPr kumimoji="1" lang="ja-JP" alt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314451"/>
                <a:ext cx="10726738" cy="2357968"/>
              </a:xfrm>
            </p:spPr>
            <p:txBody>
              <a:bodyPr/>
              <a:lstStyle/>
              <a:p>
                <a:r>
                  <a:rPr lang="en-US" altLang="ja-JP" sz="3200" dirty="0"/>
                  <a:t>D</a:t>
                </a:r>
                <a:r>
                  <a:rPr lang="ja-JP" altLang="en-US" sz="3200" dirty="0"/>
                  <a:t>制御：明るさのグラフの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sz="3200" dirty="0"/>
                  <a:t>時刻での勾配を求め、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時刻</m:t>
                    </m:r>
                  </m:oMath>
                </a14:m>
                <a:r>
                  <a:rPr lang="ja-JP" altLang="en-US" sz="3200" dirty="0"/>
                  <a:t>目のグラフの変化を予想する。（微分）</a:t>
                </a:r>
                <a:endParaRPr lang="en-US" altLang="ja-JP" sz="3200" dirty="0"/>
              </a:p>
              <a:p>
                <a:pPr lvl="1"/>
                <a:r>
                  <a:rPr lang="ja-JP" altLang="en-US" sz="2400" dirty="0" smtClean="0"/>
                  <a:t>下図</a:t>
                </a:r>
                <a:r>
                  <a:rPr lang="ja-JP" altLang="en-US" sz="2400" dirty="0"/>
                  <a:t>だと勾配が正</a:t>
                </a:r>
                <a:r>
                  <a:rPr lang="en-US" altLang="ja-JP" sz="2400" dirty="0"/>
                  <a:t>(&gt; 0)</a:t>
                </a:r>
                <a:r>
                  <a:rPr lang="ja-JP" altLang="en-US" sz="2400" dirty="0"/>
                  <a:t>のため、次は白に向かうと予想できる</a:t>
                </a:r>
                <a:r>
                  <a:rPr lang="ja-JP" altLang="en-US" sz="2400" dirty="0" smtClean="0"/>
                  <a:t>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314451"/>
                <a:ext cx="10726738" cy="2357968"/>
              </a:xfrm>
              <a:blipFill rotWithShape="0">
                <a:blip r:embed="rId2"/>
                <a:stretch>
                  <a:fillRect l="-8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1" y="3667655"/>
            <a:ext cx="4581525" cy="27527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667655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419101"/>
            <a:ext cx="9945688" cy="895350"/>
          </a:xfrm>
        </p:spPr>
        <p:txBody>
          <a:bodyPr>
            <a:normAutofit fontScale="90000"/>
          </a:bodyPr>
          <a:lstStyle/>
          <a:p>
            <a:r>
              <a:rPr lang="en-US" altLang="ja-JP" sz="5400" dirty="0"/>
              <a:t>PID</a:t>
            </a:r>
            <a:r>
              <a:rPr lang="ja-JP" altLang="en-US" sz="5400" dirty="0" smtClean="0"/>
              <a:t>制御（理論編）</a:t>
            </a:r>
            <a:r>
              <a:rPr kumimoji="1" lang="ja-JP" altLang="en-US" sz="6600" dirty="0" smtClean="0"/>
              <a:t>　　</a:t>
            </a:r>
            <a:endParaRPr kumimoji="1" lang="ja-JP" altLang="en-US" sz="6600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43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684211" y="1828801"/>
                <a:ext cx="10049597" cy="3885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altLang="ja-JP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時刻</a:t>
                </a:r>
                <a14:m>
                  <m:oMath xmlns:m="http://schemas.openxmlformats.org/officeDocument/2006/math">
                    <m:r>
                      <a:rPr lang="en-US" altLang="ja-JP" i="1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∈[0,  ∞)</m:t>
                    </m:r>
                  </m:oMath>
                </a14:m>
                <a:r>
                  <a:rPr lang="ja-JP" altLang="ja-JP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時点でのラインの明るさの関数</a:t>
                </a:r>
                <a14:m>
                  <m:oMath xmlns:m="http://schemas.openxmlformats.org/officeDocument/2006/math">
                    <m:r>
                      <a:rPr lang="en-US" altLang="ja-JP" i="1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["/>
                        <m:ctrlPr>
                          <a:rPr lang="ja-JP" altLang="ja-JP" i="1" kern="10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0,  ∞</m:t>
                        </m:r>
                      </m:e>
                    </m:d>
                    <m:r>
                      <a:rPr lang="en-US" altLang="ja-JP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→[0,  1]</m:t>
                    </m:r>
                  </m:oMath>
                </a14:m>
                <a:endParaRPr lang="ja-JP" alt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ja-JP" altLang="ja-JP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を連続かつ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ja-JP" altLang="ja-JP" i="1" kern="10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0,  ∞</m:t>
                        </m:r>
                      </m:e>
                    </m:d>
                    <m:r>
                      <a:rPr lang="ja-JP" altLang="ja-JP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上で</m:t>
                    </m:r>
                  </m:oMath>
                </a14:m>
                <a:r>
                  <a:rPr lang="ja-JP" altLang="ja-JP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微分可能であると仮定する。</a:t>
                </a:r>
                <a:endParaRPr lang="ja-JP" alt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ja-JP" altLang="ja-JP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このとき、</a:t>
                </a:r>
                <a14:m>
                  <m:oMath xmlns:m="http://schemas.openxmlformats.org/officeDocument/2006/math">
                    <m:r>
                      <a:rPr lang="en-US" altLang="ja-JP" i="1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endChr m:val="]"/>
                        <m:ctrlPr>
                          <a:rPr lang="ja-JP" altLang="ja-JP" i="1" kern="10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ja-JP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ja-JP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r>
                      <a:rPr lang="en-US" altLang="ja-JP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ja-JP" i="1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ja-JP" altLang="ja-JP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と定義し</a:t>
                </a:r>
                <a:r>
                  <a:rPr lang="ja-JP" altLang="ja-JP" kern="100" dirty="0" smtClean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lang="ja-JP" altLang="en-US" kern="100" dirty="0" smtClean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外測度</a:t>
                </a:r>
                <a14:m>
                  <m:oMath xmlns:m="http://schemas.openxmlformats.org/officeDocument/2006/math">
                    <m:r>
                      <a:rPr lang="en-US" altLang="ja-JP" i="1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ja-JP" i="1" kern="10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𝜇</m:t>
                    </m:r>
                    <m:r>
                      <a:rPr lang="ja-JP" altLang="en-US" i="1" kern="100" smtClean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を</m:t>
                    </m:r>
                  </m:oMath>
                </a14:m>
                <a:r>
                  <a:rPr lang="ja-JP" altLang="en-US" kern="100" dirty="0" smtClean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endParaRPr lang="ja-JP" altLang="ja-JP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:</m:t>
                      </m:r>
                      <m:sSup>
                        <m:sSupPr>
                          <m:ctrlPr>
                            <a:rPr lang="ja-JP" altLang="ja-JP" sz="16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ℝ</m:t>
                          </m:r>
                        </m:sup>
                      </m:sSup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lang="ja-JP" altLang="ja-JP" sz="16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0, ∞</m:t>
                          </m:r>
                        </m:e>
                      </m:d>
                    </m:oMath>
                  </m:oMathPara>
                </a14:m>
                <a:endParaRPr lang="ja-JP" alt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ja-JP" altLang="ja-JP" sz="16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1600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inf</m:t>
                      </m:r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⁡{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sz="16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ja-JP" altLang="ja-JP" sz="16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ja-JP" sz="1600" i="1" kern="100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i="1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ja-JP" altLang="ja-JP" sz="16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ℬ</m:t>
                          </m:r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nary>
                      <m:r>
                        <a:rPr lang="ja-JP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⊂</m:t>
                      </m:r>
                      <m:nary>
                        <m:naryPr>
                          <m:chr m:val="⋃"/>
                          <m:limLoc m:val="undOvr"/>
                          <m:ctrlPr>
                            <a:rPr lang="ja-JP" altLang="ja-JP" sz="16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ja-JP" altLang="ja-JP" sz="16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ja-JP" sz="1050" kern="100" dirty="0" smtClean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ja-JP" alt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ja-JP" altLang="ja-JP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すると、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i="1" kern="10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i="1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ja-JP" i="1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i="1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 kern="10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i="1" kern="10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ja-JP" i="1" kern="10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𝜇</m:t>
                    </m:r>
                    <m:sSub>
                      <m:sSubPr>
                        <m:ctrlPr>
                          <a:rPr lang="ja-JP" altLang="ja-JP" i="1" kern="10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i="1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ja-JP" i="1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US" altLang="ja-JP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ja-JP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は</a:t>
                </a:r>
                <a14:m>
                  <m:oMath xmlns:m="http://schemas.openxmlformats.org/officeDocument/2006/math">
                    <m:r>
                      <a:rPr lang="en-US" altLang="ja-JP" kern="10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i="1" kern="10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ja-JP" i="1" kern="10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i="1" kern="10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ℬ</m:t>
                    </m:r>
                    <m:r>
                      <a:rPr lang="en-US" altLang="ja-JP" i="1" kern="100">
                        <a:effectLst/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ja-JP" altLang="ja-JP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上の測度となるため、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ja-JP" altLang="ja-JP" i="1" kern="10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ja-JP" i="1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ja-JP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kern="100">
                            <a:effectLst/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ja-JP" altLang="ja-JP" i="1" kern="10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kern="100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ja-JP" altLang="ja-JP" i="1" kern="10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kern="100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ja-JP" i="1" kern="100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ja-JP" i="1" kern="100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ja-JP" altLang="ja-JP" i="1" kern="10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kern="100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ja-JP" altLang="ja-JP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の値を考えてよい。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ja-JP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 </a:t>
                </a:r>
                <a:endParaRPr lang="ja-JP" altLang="ja-JP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ja-JP" altLang="ja-JP" kern="100" dirty="0">
                    <a:effectLst/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したがって、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ja-JP" altLang="ja-JP" sz="16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𝑡𝑎𝑟𝑔𝑒𝑡</m:t>
                          </m:r>
                        </m:e>
                      </m:d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limLoc m:val="subSup"/>
                          <m:ctrlPr>
                            <a:rPr lang="ja-JP" altLang="ja-JP" sz="16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ja-JP" sz="1600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ja-JP" sz="1600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ja-JP" altLang="ja-JP" sz="16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ja-JP" altLang="ja-JP" sz="16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ja-JP" altLang="ja-JP" sz="16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 kern="100">
                                  <a:effectLst/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ja-JP" altLang="ja-JP" sz="16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ja-JP" sz="1600" i="1" kern="100">
                              <a:effectLst/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sz="1600" i="1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ja-JP" sz="1600" kern="100">
                          <a:effectLst/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050" kern="100" dirty="0" smtClean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ja-JP" alt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ja-JP" altLang="ja-JP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を時刻</a:t>
                </a:r>
                <a:r>
                  <a:rPr lang="en-US" altLang="ja-JP" i="1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t</a:t>
                </a:r>
                <a:r>
                  <a:rPr lang="ja-JP" altLang="ja-JP" kern="100" dirty="0" err="1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での</a:t>
                </a:r>
                <a:r>
                  <a:rPr lang="ja-JP" altLang="ja-JP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モーターの変化量とする。</a:t>
                </a:r>
                <a:endParaRPr lang="ja-JP" alt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828801"/>
                <a:ext cx="10049597" cy="3885615"/>
              </a:xfrm>
              <a:prstGeom prst="rect">
                <a:avLst/>
              </a:prstGeom>
              <a:blipFill rotWithShape="0">
                <a:blip r:embed="rId2"/>
                <a:stretch>
                  <a:fillRect l="-485" t="-1099" b="-1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287" y="40979"/>
            <a:ext cx="8534400" cy="1507067"/>
          </a:xfrm>
        </p:spPr>
        <p:txBody>
          <a:bodyPr/>
          <a:lstStyle/>
          <a:p>
            <a:r>
              <a:rPr kumimoji="1" lang="ja-JP" altLang="en-US" dirty="0" smtClean="0"/>
              <a:t>モジュール仕様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9545" y="1028694"/>
            <a:ext cx="101519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メソッド一覧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motor_init</a:t>
            </a:r>
            <a:r>
              <a:rPr kumimoji="1" lang="en-US" altLang="ja-JP" dirty="0" smtClean="0"/>
              <a:t>()									</a:t>
            </a:r>
            <a:r>
              <a:rPr kumimoji="1" lang="ja-JP" altLang="en-US" dirty="0" smtClean="0"/>
              <a:t>モーター回転センサーを初期化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motor_set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l_motor_pow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r_motor_pow</a:t>
            </a:r>
            <a:r>
              <a:rPr kumimoji="1" lang="en-US" altLang="ja-JP" dirty="0" smtClean="0"/>
              <a:t>)		EV3</a:t>
            </a:r>
            <a:r>
              <a:rPr kumimoji="1" lang="ja-JP" altLang="en-US" dirty="0" smtClean="0"/>
              <a:t>の左タイヤをパワー</a:t>
            </a:r>
            <a:r>
              <a:rPr kumimoji="1" lang="en-US" altLang="ja-JP" dirty="0" err="1" smtClean="0"/>
              <a:t>l_motor_pow</a:t>
            </a:r>
            <a:r>
              <a:rPr kumimoji="1" lang="ja-JP" altLang="en-US" dirty="0" smtClean="0"/>
              <a:t>で、右タイヤをパワー</a:t>
            </a:r>
            <a:r>
              <a:rPr kumimoji="1" lang="en-US" altLang="ja-JP" dirty="0" err="1" smtClean="0"/>
              <a:t>r_motor_pow</a:t>
            </a:r>
            <a:r>
              <a:rPr kumimoji="1" lang="ja-JP" altLang="en-US" dirty="0" smtClean="0"/>
              <a:t>で設定する。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forward(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motor_pow</a:t>
            </a:r>
            <a:r>
              <a:rPr kumimoji="1" lang="en-US" altLang="ja-JP" dirty="0" smtClean="0"/>
              <a:t>, float deg)					EV3</a:t>
            </a:r>
            <a:r>
              <a:rPr kumimoji="1" lang="ja-JP" altLang="en-US" dirty="0" smtClean="0"/>
              <a:t>をモーターパワー</a:t>
            </a:r>
            <a:r>
              <a:rPr kumimoji="1" lang="en-US" altLang="ja-JP" dirty="0" err="1" smtClean="0"/>
              <a:t>motor_pow</a:t>
            </a:r>
            <a:r>
              <a:rPr kumimoji="1" lang="ja-JP" altLang="en-US" dirty="0" smtClean="0"/>
              <a:t>でモーター角度が</a:t>
            </a:r>
            <a:r>
              <a:rPr kumimoji="1" lang="en-US" altLang="ja-JP" dirty="0" smtClean="0"/>
              <a:t>deg</a:t>
            </a:r>
            <a:r>
              <a:rPr kumimoji="1" lang="ja-JP" altLang="en-US" dirty="0" smtClean="0"/>
              <a:t>度になるまで前進（後進）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forwardPID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motor_pow</a:t>
            </a:r>
            <a:r>
              <a:rPr kumimoji="1" lang="en-US" altLang="ja-JP" dirty="0" smtClean="0"/>
              <a:t>, float deg,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angle)		EV3</a:t>
            </a:r>
            <a:r>
              <a:rPr kumimoji="1" lang="ja-JP" altLang="en-US" dirty="0" smtClean="0"/>
              <a:t>をモーターパワー</a:t>
            </a:r>
            <a:r>
              <a:rPr kumimoji="1" lang="en-US" altLang="ja-JP" dirty="0" err="1" smtClean="0"/>
              <a:t>motor_pow</a:t>
            </a:r>
            <a:r>
              <a:rPr kumimoji="1" lang="ja-JP" altLang="en-US" dirty="0" smtClean="0"/>
              <a:t>でモーター角度が</a:t>
            </a:r>
            <a:r>
              <a:rPr kumimoji="1" lang="en-US" altLang="ja-JP" dirty="0" smtClean="0"/>
              <a:t>deg</a:t>
            </a:r>
            <a:r>
              <a:rPr kumimoji="1" lang="ja-JP" altLang="en-US" dirty="0" smtClean="0"/>
              <a:t>度になるまで</a:t>
            </a:r>
            <a:r>
              <a:rPr kumimoji="1" lang="en-US" altLang="ja-JP" dirty="0" smtClean="0"/>
              <a:t>PID</a:t>
            </a:r>
            <a:r>
              <a:rPr kumimoji="1" lang="ja-JP" altLang="en-US" dirty="0" smtClean="0"/>
              <a:t>制御でライントレース（</a:t>
            </a:r>
            <a:r>
              <a:rPr kumimoji="1" lang="en-US" altLang="ja-JP" dirty="0" smtClean="0"/>
              <a:t>angle</a:t>
            </a:r>
            <a:r>
              <a:rPr kumimoji="1" lang="ja-JP" altLang="en-US" dirty="0" smtClean="0"/>
              <a:t>はラインの右端か左端かを決める）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angle(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pow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ang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angle)					EV3</a:t>
            </a:r>
            <a:r>
              <a:rPr kumimoji="1" lang="ja-JP" altLang="en-US" dirty="0" smtClean="0"/>
              <a:t>をモーターパワー</a:t>
            </a:r>
            <a:r>
              <a:rPr kumimoji="1" lang="en-US" altLang="ja-JP" dirty="0" err="1" smtClean="0"/>
              <a:t>pow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ang</a:t>
            </a:r>
            <a:r>
              <a:rPr kumimoji="1" lang="ja-JP" altLang="en-US" dirty="0" smtClean="0"/>
              <a:t>度超信地旋回（その場回転）する。（引数の</a:t>
            </a:r>
            <a:r>
              <a:rPr kumimoji="1" lang="en-US" altLang="ja-JP" dirty="0" smtClean="0"/>
              <a:t>angle</a:t>
            </a:r>
            <a:r>
              <a:rPr kumimoji="1" lang="ja-JP" altLang="en-US" dirty="0" smtClean="0"/>
              <a:t>は回転の向き）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forwardFindBlockPID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motor_pow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angle)		EV3</a:t>
            </a:r>
            <a:r>
              <a:rPr kumimoji="1" lang="ja-JP" altLang="en-US" dirty="0" smtClean="0"/>
              <a:t>がブロックを見つけるまでライントレースしながら前進、戻り値は見つけるまでに進んだモーターの角度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catchBlock</a:t>
            </a:r>
            <a:r>
              <a:rPr kumimoji="1" lang="en-US" altLang="ja-JP" dirty="0" smtClean="0"/>
              <a:t>(), </a:t>
            </a:r>
            <a:r>
              <a:rPr kumimoji="1" lang="en-US" altLang="ja-JP" dirty="0" err="1" smtClean="0"/>
              <a:t>releaseBlock</a:t>
            </a:r>
            <a:r>
              <a:rPr kumimoji="1" lang="en-US" altLang="ja-JP" dirty="0" smtClean="0"/>
              <a:t>()						EV3</a:t>
            </a:r>
            <a:r>
              <a:rPr kumimoji="1" lang="ja-JP" altLang="en-US" dirty="0" smtClean="0"/>
              <a:t>にブロックを掴ませる、離す。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644</Words>
  <Application>Microsoft Office PowerPoint</Application>
  <PresentationFormat>ユーザー設定</PresentationFormat>
  <Paragraphs>137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最終課題5班</vt:lpstr>
      <vt:lpstr>作戦　　　</vt:lpstr>
      <vt:lpstr>PID制御　　　</vt:lpstr>
      <vt:lpstr>PID制御　例：ライントレース　　　</vt:lpstr>
      <vt:lpstr>PID制御：人間とEV3のラインの明るさの比較　　　</vt:lpstr>
      <vt:lpstr>PID制御　例：ライントレース　　</vt:lpstr>
      <vt:lpstr>PID制御　例：ライントレース　　</vt:lpstr>
      <vt:lpstr>PID制御（理論編）　　</vt:lpstr>
      <vt:lpstr>モジュール仕様</vt:lpstr>
      <vt:lpstr>フローチャート　　　</vt:lpstr>
      <vt:lpstr>フローチャート　　　</vt:lpstr>
      <vt:lpstr>フローチャート　　　</vt:lpstr>
      <vt:lpstr>ソースコード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最終課題5班</dc:title>
  <dc:creator>落合 伸紀</dc:creator>
  <cp:lastModifiedBy>Windows ユーザー</cp:lastModifiedBy>
  <cp:revision>59</cp:revision>
  <dcterms:created xsi:type="dcterms:W3CDTF">2017-10-13T04:06:47Z</dcterms:created>
  <dcterms:modified xsi:type="dcterms:W3CDTF">2017-11-16T16:19:52Z</dcterms:modified>
</cp:coreProperties>
</file>