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6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aleway-italic.fntdata"/><Relationship Id="rId10" Type="http://schemas.openxmlformats.org/officeDocument/2006/relationships/slide" Target="slides/slide6.xml"/><Relationship Id="rId32" Type="http://schemas.openxmlformats.org/officeDocument/2006/relationships/font" Target="fonts/Raleway-bold.fntdata"/><Relationship Id="rId13" Type="http://schemas.openxmlformats.org/officeDocument/2006/relationships/slide" Target="slides/slide9.xml"/><Relationship Id="rId35" Type="http://schemas.openxmlformats.org/officeDocument/2006/relationships/font" Target="fonts/Roboto-regular.fntdata"/><Relationship Id="rId12" Type="http://schemas.openxmlformats.org/officeDocument/2006/relationships/slide" Target="slides/slide8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1.xml"/><Relationship Id="rId37" Type="http://schemas.openxmlformats.org/officeDocument/2006/relationships/font" Target="fonts/Roboto-italic.fntdata"/><Relationship Id="rId14" Type="http://schemas.openxmlformats.org/officeDocument/2006/relationships/slide" Target="slides/slide10.xml"/><Relationship Id="rId36" Type="http://schemas.openxmlformats.org/officeDocument/2006/relationships/font" Target="fonts/Roboto-bold.fntdata"/><Relationship Id="rId17" Type="http://schemas.openxmlformats.org/officeDocument/2006/relationships/slide" Target="slides/slide13.xml"/><Relationship Id="rId39" Type="http://schemas.openxmlformats.org/officeDocument/2006/relationships/font" Target="fonts/Lato-regular.fntdata"/><Relationship Id="rId16" Type="http://schemas.openxmlformats.org/officeDocument/2006/relationships/slide" Target="slides/slide12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bb7eb8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bb7eb8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b4c1067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b4c1067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b4c1067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b4c1067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b4c1067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b4c1067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b4c1067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b4c1067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5b4c1067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5b4c1067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5b4c1067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5b4c1067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5b9e3138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5b9e3138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b9e3138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b9e3138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5b9e3138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5b9e3138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5b9e3138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5b9e3138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bb7eb89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bb7eb89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bd2343aa_1_2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bd2343aa_1_2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5bd2343a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5bd2343a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5bd2343a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5bd2343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5bd2343a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5bd2343a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5bd2343a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5bd2343a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5bd2343a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5bd2343a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5bb7eb8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5bb7eb8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bb7eb89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bb7eb8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bfb5d1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bfb5d1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bb7eb89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bb7eb89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b4c106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b4c106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b4c1067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b4c1067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5b4c1067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5b4c1067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3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85" name="Google Shape;85;p13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3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26950" y="261675"/>
            <a:ext cx="5717400" cy="451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6153250" y="161925"/>
            <a:ext cx="2690700" cy="340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2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673800" y="539250"/>
            <a:ext cx="7796400" cy="4065000"/>
          </a:xfrm>
          <a:prstGeom prst="rect">
            <a:avLst/>
          </a:prstGeom>
          <a:solidFill>
            <a:srgbClr val="FFFFFF"/>
          </a:solidFill>
          <a:ln cap="flat" cmpd="thinThick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3">
  <p:cSld name="AUTOLAYOUT_3"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4">
  <p:cSld name="AUTOLAYOUT_4"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5">
  <p:cSld name="AUTOLAYOUT_5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6">
  <p:cSld name="AUTOLAYOUT_6"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2355525" y="312600"/>
            <a:ext cx="4518300" cy="4518300"/>
          </a:xfrm>
          <a:prstGeom prst="ellipse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2581178" y="538253"/>
            <a:ext cx="4066800" cy="4066800"/>
          </a:xfrm>
          <a:prstGeom prst="ellipse">
            <a:avLst/>
          </a:prstGeom>
          <a:noFill/>
          <a:ln cap="flat" cmpd="sng" w="28575">
            <a:solidFill>
              <a:srgbClr val="EE22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type="ctrTitle"/>
          </p:nvPr>
        </p:nvSpPr>
        <p:spPr>
          <a:xfrm>
            <a:off x="2857500" y="1679600"/>
            <a:ext cx="3505200" cy="178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7">
  <p:cSld name="AUTOLAYOUT_7"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2">
            <a:alphaModFix/>
          </a:blip>
          <a:srcRect b="0" l="25251" r="25256" t="0"/>
          <a:stretch/>
        </p:blipFill>
        <p:spPr>
          <a:xfrm>
            <a:off x="0" y="0"/>
            <a:ext cx="4524375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>
            <p:ph type="title"/>
          </p:nvPr>
        </p:nvSpPr>
        <p:spPr>
          <a:xfrm>
            <a:off x="5009300" y="869775"/>
            <a:ext cx="3698400" cy="2164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1" type="subTitle"/>
          </p:nvPr>
        </p:nvSpPr>
        <p:spPr>
          <a:xfrm>
            <a:off x="5009300" y="3120375"/>
            <a:ext cx="3698400" cy="657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8">
  <p:cSld name="AUTOLAYOUT_8"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21"/>
          <p:cNvGrpSpPr/>
          <p:nvPr/>
        </p:nvGrpSpPr>
        <p:grpSpPr>
          <a:xfrm>
            <a:off x="0" y="0"/>
            <a:ext cx="9144153" cy="5143624"/>
            <a:chOff x="-77" y="25"/>
            <a:chExt cx="9144153" cy="5143624"/>
          </a:xfrm>
        </p:grpSpPr>
        <p:sp>
          <p:nvSpPr>
            <p:cNvPr id="135" name="Google Shape;135;p21"/>
            <p:cNvSpPr/>
            <p:nvPr/>
          </p:nvSpPr>
          <p:spPr>
            <a:xfrm rot="-5400000">
              <a:off x="-47653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1"/>
            <p:cNvSpPr/>
            <p:nvPr/>
          </p:nvSpPr>
          <p:spPr>
            <a:xfrm rot="-5400000">
              <a:off x="-47653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1"/>
            <p:cNvSpPr/>
            <p:nvPr/>
          </p:nvSpPr>
          <p:spPr>
            <a:xfrm rot="-5400000">
              <a:off x="-47653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1"/>
            <p:cNvSpPr/>
            <p:nvPr/>
          </p:nvSpPr>
          <p:spPr>
            <a:xfrm rot="-5400000">
              <a:off x="-47653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 rot="-5400000">
              <a:off x="-47653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1"/>
            <p:cNvSpPr/>
            <p:nvPr/>
          </p:nvSpPr>
          <p:spPr>
            <a:xfrm rot="5400000">
              <a:off x="714198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 rot="-5400000">
              <a:off x="714322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5400000">
              <a:off x="714198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 rot="-5400000">
              <a:off x="714322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 rot="5400000">
              <a:off x="714198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 rot="-5400000">
              <a:off x="714322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 rot="5400000">
              <a:off x="714198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 rot="5400000">
              <a:off x="714198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 rot="-5400000">
              <a:off x="714322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 rot="5400000">
              <a:off x="714198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 rot="-5400000">
              <a:off x="714322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 rot="5400000">
              <a:off x="1476173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 rot="-5400000">
              <a:off x="1476296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 rot="5400000">
              <a:off x="1476173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 rot="-5400000">
              <a:off x="1476296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 rot="5400000">
              <a:off x="1476173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 rot="-5400000">
              <a:off x="1476296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 rot="5400000">
              <a:off x="1476173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 rot="5400000">
              <a:off x="1476173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 rot="-5400000">
              <a:off x="1476296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 rot="5400000">
              <a:off x="1476173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 rot="-5400000">
              <a:off x="1476296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 rot="5400000">
              <a:off x="2238147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 rot="-5400000">
              <a:off x="2238271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 rot="5400000">
              <a:off x="2238147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 rot="-5400000">
              <a:off x="2238271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 rot="5400000">
              <a:off x="2238147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 rot="-5400000">
              <a:off x="2238271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 rot="5400000">
              <a:off x="2238147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 rot="5400000">
              <a:off x="2238147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 rot="-5400000">
              <a:off x="2238271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 rot="5400000">
              <a:off x="2238147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 rot="-5400000">
              <a:off x="2238271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1"/>
            <p:cNvSpPr/>
            <p:nvPr/>
          </p:nvSpPr>
          <p:spPr>
            <a:xfrm rot="5400000">
              <a:off x="3000173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 rot="-5400000">
              <a:off x="3000297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 rot="5400000">
              <a:off x="3000173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 rot="-5400000">
              <a:off x="3000297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 rot="5400000">
              <a:off x="3000173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 rot="-5400000">
              <a:off x="3000297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1"/>
            <p:cNvSpPr/>
            <p:nvPr/>
          </p:nvSpPr>
          <p:spPr>
            <a:xfrm rot="5400000">
              <a:off x="3000173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1"/>
            <p:cNvSpPr/>
            <p:nvPr/>
          </p:nvSpPr>
          <p:spPr>
            <a:xfrm rot="5400000">
              <a:off x="3000173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1"/>
            <p:cNvSpPr/>
            <p:nvPr/>
          </p:nvSpPr>
          <p:spPr>
            <a:xfrm rot="-5400000">
              <a:off x="3000297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 rot="5400000">
              <a:off x="3000173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 rot="-5400000">
              <a:off x="3000297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 rot="5400000">
              <a:off x="3762251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 rot="-5400000">
              <a:off x="3762374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 rot="5400000">
              <a:off x="3762251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 rot="-5400000">
              <a:off x="3762374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 rot="5400000">
              <a:off x="3762251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1"/>
            <p:cNvSpPr/>
            <p:nvPr/>
          </p:nvSpPr>
          <p:spPr>
            <a:xfrm rot="-5400000">
              <a:off x="3762374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 rot="5400000">
              <a:off x="3762251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 rot="5400000">
              <a:off x="3762251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 rot="-5400000">
              <a:off x="3762374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 rot="5400000">
              <a:off x="3762251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 rot="-5400000">
              <a:off x="3762374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 rot="5400000">
              <a:off x="-47777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 rot="5400000">
              <a:off x="-47777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1"/>
            <p:cNvSpPr/>
            <p:nvPr/>
          </p:nvSpPr>
          <p:spPr>
            <a:xfrm rot="5400000">
              <a:off x="-47777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 rot="5400000">
              <a:off x="-47777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 rot="-5400000">
              <a:off x="166697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 rot="5400000">
              <a:off x="-47777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1"/>
            <p:cNvSpPr/>
            <p:nvPr/>
          </p:nvSpPr>
          <p:spPr>
            <a:xfrm rot="5400000">
              <a:off x="-47777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 flipH="1" rot="-5400000">
              <a:off x="166697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1"/>
            <p:cNvSpPr/>
            <p:nvPr/>
          </p:nvSpPr>
          <p:spPr>
            <a:xfrm rot="-5400000">
              <a:off x="928672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1"/>
            <p:cNvSpPr/>
            <p:nvPr/>
          </p:nvSpPr>
          <p:spPr>
            <a:xfrm flipH="1" rot="-5400000">
              <a:off x="928672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1"/>
            <p:cNvSpPr/>
            <p:nvPr/>
          </p:nvSpPr>
          <p:spPr>
            <a:xfrm rot="-5400000">
              <a:off x="1690646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1"/>
            <p:cNvSpPr/>
            <p:nvPr/>
          </p:nvSpPr>
          <p:spPr>
            <a:xfrm flipH="1" rot="-5400000">
              <a:off x="1690646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 rot="-5400000">
              <a:off x="2452621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1"/>
            <p:cNvSpPr/>
            <p:nvPr/>
          </p:nvSpPr>
          <p:spPr>
            <a:xfrm flipH="1" rot="-5400000">
              <a:off x="2452621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1"/>
            <p:cNvSpPr/>
            <p:nvPr/>
          </p:nvSpPr>
          <p:spPr>
            <a:xfrm rot="-5400000">
              <a:off x="3214647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1"/>
            <p:cNvSpPr/>
            <p:nvPr/>
          </p:nvSpPr>
          <p:spPr>
            <a:xfrm flipH="1" rot="-5400000">
              <a:off x="3214647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1"/>
            <p:cNvSpPr/>
            <p:nvPr/>
          </p:nvSpPr>
          <p:spPr>
            <a:xfrm rot="-5400000">
              <a:off x="3976724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 flipH="1" rot="-5400000">
              <a:off x="3976724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 rot="-5400000">
              <a:off x="4524349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 rot="-5400000">
              <a:off x="4524349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 rot="-5400000">
              <a:off x="4524349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1"/>
            <p:cNvSpPr/>
            <p:nvPr/>
          </p:nvSpPr>
          <p:spPr>
            <a:xfrm rot="-5400000">
              <a:off x="4524349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1"/>
            <p:cNvSpPr/>
            <p:nvPr/>
          </p:nvSpPr>
          <p:spPr>
            <a:xfrm rot="-5400000">
              <a:off x="4524349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1"/>
            <p:cNvSpPr/>
            <p:nvPr/>
          </p:nvSpPr>
          <p:spPr>
            <a:xfrm rot="5400000">
              <a:off x="5286200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1"/>
            <p:cNvSpPr/>
            <p:nvPr/>
          </p:nvSpPr>
          <p:spPr>
            <a:xfrm rot="-5400000">
              <a:off x="5286324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1"/>
            <p:cNvSpPr/>
            <p:nvPr/>
          </p:nvSpPr>
          <p:spPr>
            <a:xfrm rot="5400000">
              <a:off x="5286200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1"/>
            <p:cNvSpPr/>
            <p:nvPr/>
          </p:nvSpPr>
          <p:spPr>
            <a:xfrm rot="-5400000">
              <a:off x="5286324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1"/>
            <p:cNvSpPr/>
            <p:nvPr/>
          </p:nvSpPr>
          <p:spPr>
            <a:xfrm rot="5400000">
              <a:off x="5286200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1"/>
            <p:cNvSpPr/>
            <p:nvPr/>
          </p:nvSpPr>
          <p:spPr>
            <a:xfrm rot="-5400000">
              <a:off x="5286324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1"/>
            <p:cNvSpPr/>
            <p:nvPr/>
          </p:nvSpPr>
          <p:spPr>
            <a:xfrm rot="5400000">
              <a:off x="5286200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1"/>
            <p:cNvSpPr/>
            <p:nvPr/>
          </p:nvSpPr>
          <p:spPr>
            <a:xfrm rot="5400000">
              <a:off x="5286200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 rot="-5400000">
              <a:off x="5286324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1"/>
            <p:cNvSpPr/>
            <p:nvPr/>
          </p:nvSpPr>
          <p:spPr>
            <a:xfrm rot="5400000">
              <a:off x="5286200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 rot="-5400000">
              <a:off x="5286324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 rot="5400000">
              <a:off x="6048175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1"/>
            <p:cNvSpPr/>
            <p:nvPr/>
          </p:nvSpPr>
          <p:spPr>
            <a:xfrm rot="-5400000">
              <a:off x="6048298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 rot="5400000">
              <a:off x="6048175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 rot="-5400000">
              <a:off x="6048298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1"/>
            <p:cNvSpPr/>
            <p:nvPr/>
          </p:nvSpPr>
          <p:spPr>
            <a:xfrm rot="5400000">
              <a:off x="6048175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1"/>
            <p:cNvSpPr/>
            <p:nvPr/>
          </p:nvSpPr>
          <p:spPr>
            <a:xfrm rot="-5400000">
              <a:off x="6048298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1"/>
            <p:cNvSpPr/>
            <p:nvPr/>
          </p:nvSpPr>
          <p:spPr>
            <a:xfrm rot="5400000">
              <a:off x="6048175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 rot="5400000">
              <a:off x="6048175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 rot="-5400000">
              <a:off x="6048298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 rot="5400000">
              <a:off x="6048175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 rot="-5400000">
              <a:off x="6048298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 rot="5400000">
              <a:off x="6810149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 rot="-5400000">
              <a:off x="6810273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 rot="5400000">
              <a:off x="6810149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 rot="-5400000">
              <a:off x="6810273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 rot="5400000">
              <a:off x="6810149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 rot="-5400000">
              <a:off x="6810273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 rot="5400000">
              <a:off x="6810149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 rot="5400000">
              <a:off x="6810149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 rot="-5400000">
              <a:off x="6810273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 rot="5400000">
              <a:off x="6810149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 rot="-5400000">
              <a:off x="6810273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 rot="5400000">
              <a:off x="7572175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 rot="-5400000">
              <a:off x="7572299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 rot="5400000">
              <a:off x="7572175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 rot="-5400000">
              <a:off x="7572299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 rot="5400000">
              <a:off x="7572175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 rot="-5400000">
              <a:off x="7572299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1"/>
            <p:cNvSpPr/>
            <p:nvPr/>
          </p:nvSpPr>
          <p:spPr>
            <a:xfrm rot="5400000">
              <a:off x="7572175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1"/>
            <p:cNvSpPr/>
            <p:nvPr/>
          </p:nvSpPr>
          <p:spPr>
            <a:xfrm rot="5400000">
              <a:off x="7572175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1"/>
            <p:cNvSpPr/>
            <p:nvPr/>
          </p:nvSpPr>
          <p:spPr>
            <a:xfrm rot="-5400000">
              <a:off x="7572299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1"/>
            <p:cNvSpPr/>
            <p:nvPr/>
          </p:nvSpPr>
          <p:spPr>
            <a:xfrm rot="5400000">
              <a:off x="7572175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 rot="-5400000">
              <a:off x="7572299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 rot="5400000">
              <a:off x="8334253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 rot="-5400000">
              <a:off x="8334377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 rot="5400000">
              <a:off x="8334253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 rot="-5400000">
              <a:off x="8334377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 rot="5400000">
              <a:off x="8334253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 rot="-5400000">
              <a:off x="8334377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1"/>
            <p:cNvSpPr/>
            <p:nvPr/>
          </p:nvSpPr>
          <p:spPr>
            <a:xfrm rot="5400000">
              <a:off x="8334253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1"/>
            <p:cNvSpPr/>
            <p:nvPr/>
          </p:nvSpPr>
          <p:spPr>
            <a:xfrm rot="5400000">
              <a:off x="8334253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1"/>
            <p:cNvSpPr/>
            <p:nvPr/>
          </p:nvSpPr>
          <p:spPr>
            <a:xfrm rot="-5400000">
              <a:off x="8334377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 rot="5400000">
              <a:off x="8334253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 rot="-5400000">
              <a:off x="8334377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1"/>
            <p:cNvSpPr/>
            <p:nvPr/>
          </p:nvSpPr>
          <p:spPr>
            <a:xfrm rot="5400000">
              <a:off x="4524225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1"/>
            <p:cNvSpPr/>
            <p:nvPr/>
          </p:nvSpPr>
          <p:spPr>
            <a:xfrm rot="5400000">
              <a:off x="4524225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 rot="5400000">
              <a:off x="4524225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 rot="5400000">
              <a:off x="4524225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1"/>
            <p:cNvSpPr/>
            <p:nvPr/>
          </p:nvSpPr>
          <p:spPr>
            <a:xfrm rot="-5400000">
              <a:off x="4738699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 rot="5400000">
              <a:off x="4524225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1"/>
            <p:cNvSpPr/>
            <p:nvPr/>
          </p:nvSpPr>
          <p:spPr>
            <a:xfrm rot="5400000">
              <a:off x="4524225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1"/>
            <p:cNvSpPr/>
            <p:nvPr/>
          </p:nvSpPr>
          <p:spPr>
            <a:xfrm flipH="1" rot="-5400000">
              <a:off x="4738699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1"/>
            <p:cNvSpPr/>
            <p:nvPr/>
          </p:nvSpPr>
          <p:spPr>
            <a:xfrm rot="-5400000">
              <a:off x="5500674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1"/>
            <p:cNvSpPr/>
            <p:nvPr/>
          </p:nvSpPr>
          <p:spPr>
            <a:xfrm flipH="1" rot="-5400000">
              <a:off x="5500674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 rot="-5400000">
              <a:off x="6262648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 flipH="1" rot="-5400000">
              <a:off x="6262648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 rot="-5400000">
              <a:off x="7024623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 flipH="1" rot="-5400000">
              <a:off x="7024623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 rot="-5400000">
              <a:off x="7786649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 flipH="1" rot="-5400000">
              <a:off x="7786649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 rot="-5400000">
              <a:off x="8548727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 flipH="1" rot="-5400000">
              <a:off x="8548727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21"/>
          <p:cNvSpPr/>
          <p:nvPr/>
        </p:nvSpPr>
        <p:spPr>
          <a:xfrm>
            <a:off x="1525050" y="1293850"/>
            <a:ext cx="6093900" cy="255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1"/>
          <p:cNvSpPr txBox="1"/>
          <p:nvPr>
            <p:ph type="title"/>
          </p:nvPr>
        </p:nvSpPr>
        <p:spPr>
          <a:xfrm>
            <a:off x="1876575" y="1668150"/>
            <a:ext cx="5391000" cy="118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293" name="Google Shape;293;p21"/>
          <p:cNvSpPr txBox="1"/>
          <p:nvPr>
            <p:ph idx="1" type="subTitle"/>
          </p:nvPr>
        </p:nvSpPr>
        <p:spPr>
          <a:xfrm>
            <a:off x="1876575" y="2930428"/>
            <a:ext cx="5391000" cy="601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294" name="Google Shape;2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Relationship Id="rId4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dasmus@albany.edu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"/>
          <p:cNvSpPr txBox="1"/>
          <p:nvPr>
            <p:ph type="title"/>
          </p:nvPr>
        </p:nvSpPr>
        <p:spPr>
          <a:xfrm>
            <a:off x="1876500" y="1931462"/>
            <a:ext cx="5391000" cy="6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</a:t>
            </a:r>
            <a:endParaRPr/>
          </a:p>
        </p:txBody>
      </p:sp>
      <p:sp>
        <p:nvSpPr>
          <p:cNvPr id="300" name="Google Shape;300;p22"/>
          <p:cNvSpPr txBox="1"/>
          <p:nvPr>
            <p:ph idx="1" type="subTitle"/>
          </p:nvPr>
        </p:nvSpPr>
        <p:spPr>
          <a:xfrm>
            <a:off x="1876500" y="2610540"/>
            <a:ext cx="53910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 Defense Organization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1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Creating a checklist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54" name="Google Shape;354;p31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Have a factsheet you can fill out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 as specific as possible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Bold the critical parts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Don’t include anything you have never tried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Don’t shorthand anything (funny story in Qualifier)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Print it a little larger than you need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the full path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a good template that can automatically create a table of contents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 checklist</a:t>
            </a:r>
            <a:endParaRPr/>
          </a:p>
        </p:txBody>
      </p:sp>
      <p:sp>
        <p:nvSpPr>
          <p:cNvPr id="360" name="Google Shape;360;p32"/>
          <p:cNvSpPr txBox="1"/>
          <p:nvPr>
            <p:ph idx="1" type="body"/>
          </p:nvPr>
        </p:nvSpPr>
        <p:spPr>
          <a:xfrm>
            <a:off x="729450" y="2078875"/>
            <a:ext cx="3639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way: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Don’t look at it for a few days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Have a friend set up an </a:t>
            </a:r>
            <a:r>
              <a:rPr lang="en"/>
              <a:t>environment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Go through your list step by step</a:t>
            </a:r>
            <a:r>
              <a:rPr lang="en"/>
              <a:t> </a:t>
            </a:r>
            <a:endParaRPr/>
          </a:p>
        </p:txBody>
      </p:sp>
      <p:sp>
        <p:nvSpPr>
          <p:cNvPr id="361" name="Google Shape;361;p32"/>
          <p:cNvSpPr txBox="1"/>
          <p:nvPr>
            <p:ph idx="1" type="body"/>
          </p:nvPr>
        </p:nvSpPr>
        <p:spPr>
          <a:xfrm>
            <a:off x="4369050" y="1853850"/>
            <a:ext cx="4893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Realistic way: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Realize that you have run out of time to build a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Throw together something at the last minute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Travel in a car for 5 hours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Get to a cold hotel room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Barely sleep. (Bonus points if you get an allergic reaction).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Wake up at 6:30am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Feel too </a:t>
            </a:r>
            <a:r>
              <a:rPr lang="en"/>
              <a:t>anxious</a:t>
            </a:r>
            <a:r>
              <a:rPr lang="en"/>
              <a:t>/sick/</a:t>
            </a:r>
            <a:r>
              <a:rPr lang="en"/>
              <a:t>nervous</a:t>
            </a:r>
            <a:r>
              <a:rPr lang="en"/>
              <a:t> to eat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Listen to a boring person explain the importance of cyber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Lose the will to live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Run to your room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Not even have your coat off before scoring starts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Begin your checklist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Steps:</a:t>
            </a:r>
            <a:endParaRPr/>
          </a:p>
        </p:txBody>
      </p:sp>
      <p:sp>
        <p:nvSpPr>
          <p:cNvPr id="367" name="Google Shape;367;p33"/>
          <p:cNvSpPr txBox="1"/>
          <p:nvPr>
            <p:ph idx="1" type="body"/>
          </p:nvPr>
        </p:nvSpPr>
        <p:spPr>
          <a:xfrm>
            <a:off x="757875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Phase 1:</a:t>
            </a:r>
            <a:endParaRPr u="sng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Initial Access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New Admin User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Backups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Setting Auditing</a:t>
            </a:r>
            <a:endParaRPr b="1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General Hardening steps</a:t>
            </a:r>
            <a:endParaRPr b="1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Downloading tools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Phase 2:</a:t>
            </a:r>
            <a:endParaRPr u="sng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Service upkeep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Firefighting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Threat hunting</a:t>
            </a:r>
            <a:endParaRPr/>
          </a:p>
        </p:txBody>
      </p:sp>
      <p:pic>
        <p:nvPicPr>
          <p:cNvPr descr="Image result for this is fine meme" id="368" name="Google Shape;368;p33"/>
          <p:cNvPicPr preferRelativeResize="0"/>
          <p:nvPr/>
        </p:nvPicPr>
        <p:blipFill rotWithShape="1">
          <a:blip r:embed="rId3">
            <a:alphaModFix/>
          </a:blip>
          <a:srcRect b="0" l="0" r="49806" t="0"/>
          <a:stretch/>
        </p:blipFill>
        <p:spPr>
          <a:xfrm>
            <a:off x="4250125" y="1853850"/>
            <a:ext cx="2875901" cy="27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3"/>
          <p:cNvSpPr txBox="1"/>
          <p:nvPr/>
        </p:nvSpPr>
        <p:spPr>
          <a:xfrm>
            <a:off x="4250125" y="1505600"/>
            <a:ext cx="23568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Phase 1: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Image result for this is fine meme" id="370" name="Google Shape;370;p33"/>
          <p:cNvPicPr preferRelativeResize="0"/>
          <p:nvPr/>
        </p:nvPicPr>
        <p:blipFill rotWithShape="1">
          <a:blip r:embed="rId4">
            <a:alphaModFix/>
          </a:blip>
          <a:srcRect b="0" l="49809" r="0" t="0"/>
          <a:stretch/>
        </p:blipFill>
        <p:spPr>
          <a:xfrm>
            <a:off x="4158397" y="1853850"/>
            <a:ext cx="2967623" cy="280232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3"/>
          <p:cNvSpPr txBox="1"/>
          <p:nvPr/>
        </p:nvSpPr>
        <p:spPr>
          <a:xfrm>
            <a:off x="4250125" y="1505600"/>
            <a:ext cx="23568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Phase 2: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Auditing</a:t>
            </a:r>
            <a:endParaRPr/>
          </a:p>
        </p:txBody>
      </p:sp>
      <p:sp>
        <p:nvSpPr>
          <p:cNvPr id="377" name="Google Shape;377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this so important?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lets you get the “heartbeat” of your device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Staring at the desktop gives you nothing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Logs are like a </a:t>
            </a:r>
            <a:r>
              <a:rPr lang="en" sz="1400"/>
              <a:t>cellar of fine wine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It’s hard to have too much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And it takes time for them to be valuable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magnifying glass" id="378" name="Google Shape;3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975" y="2149825"/>
            <a:ext cx="2845525" cy="180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Hardening Steps</a:t>
            </a:r>
            <a:endParaRPr/>
          </a:p>
        </p:txBody>
      </p:sp>
      <p:sp>
        <p:nvSpPr>
          <p:cNvPr id="384" name="Google Shape;384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Mitigating Common Vectors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Preventing connection on certain ports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Eliminating </a:t>
            </a:r>
            <a:r>
              <a:rPr lang="en"/>
              <a:t>unnecessary</a:t>
            </a:r>
            <a:r>
              <a:rPr lang="en"/>
              <a:t> functionality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Turning off </a:t>
            </a:r>
            <a:r>
              <a:rPr lang="en"/>
              <a:t>print spooling</a:t>
            </a:r>
            <a:r>
              <a:rPr lang="en"/>
              <a:t>, or RDP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Setting Up Proactive Measures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Vulnerability scanners (Microsoft Baseline Security Scanner)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Antivirus</a:t>
            </a:r>
            <a:r>
              <a:rPr lang="en"/>
              <a:t> (Windows Defender)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pokemon harden" id="385" name="Google Shape;3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850" y="1853850"/>
            <a:ext cx="3516675" cy="1968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Plan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Cyberdeforg1</a:t>
            </a:r>
            <a:endParaRPr sz="1800"/>
          </a:p>
        </p:txBody>
      </p:sp>
      <p:sp>
        <p:nvSpPr>
          <p:cNvPr id="391" name="Google Shape;391;p36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Auditing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Enable logging of </a:t>
            </a:r>
            <a:r>
              <a:rPr lang="en"/>
              <a:t>Logins</a:t>
            </a:r>
            <a:r>
              <a:rPr lang="en"/>
              <a:t>, </a:t>
            </a:r>
            <a:r>
              <a:rPr lang="en"/>
              <a:t>Privilege</a:t>
            </a:r>
            <a:r>
              <a:rPr lang="en"/>
              <a:t> use, and policy changes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Hardening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Disable Guest Account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Set machine lockout </a:t>
            </a:r>
            <a:r>
              <a:rPr lang="en"/>
              <a:t>threshold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Enable password complexity requirements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Disable services: </a:t>
            </a:r>
            <a:r>
              <a:rPr lang="en"/>
              <a:t>print spooler</a:t>
            </a:r>
            <a:r>
              <a:rPr lang="en"/>
              <a:t>, Remote Desktop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Look for </a:t>
            </a:r>
            <a:r>
              <a:rPr lang="en"/>
              <a:t>weird</a:t>
            </a:r>
            <a:r>
              <a:rPr lang="en"/>
              <a:t> Firewall rules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Block port 5968 (Remote </a:t>
            </a:r>
            <a:r>
              <a:rPr lang="en"/>
              <a:t>execution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37"/>
          <p:cNvPicPr preferRelativeResize="0"/>
          <p:nvPr/>
        </p:nvPicPr>
        <p:blipFill rotWithShape="1">
          <a:blip r:embed="rId3">
            <a:alphaModFix/>
          </a:blip>
          <a:srcRect b="0" l="0" r="79961" t="37413"/>
          <a:stretch/>
        </p:blipFill>
        <p:spPr>
          <a:xfrm>
            <a:off x="0" y="1177550"/>
            <a:ext cx="2257411" cy="396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8174" y="553725"/>
            <a:ext cx="5599401" cy="3965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38"/>
          <p:cNvPicPr preferRelativeResize="0"/>
          <p:nvPr/>
        </p:nvPicPr>
        <p:blipFill rotWithShape="1">
          <a:blip r:embed="rId3">
            <a:alphaModFix/>
          </a:blip>
          <a:srcRect b="21229" l="0" r="0" t="-443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39"/>
          <p:cNvPicPr preferRelativeResize="0"/>
          <p:nvPr/>
        </p:nvPicPr>
        <p:blipFill rotWithShape="1">
          <a:blip r:embed="rId3">
            <a:alphaModFix/>
          </a:blip>
          <a:srcRect b="39488" l="-910" r="909" t="1343"/>
          <a:stretch/>
        </p:blipFill>
        <p:spPr>
          <a:xfrm>
            <a:off x="673800" y="539250"/>
            <a:ext cx="7796400" cy="40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Try:</a:t>
            </a:r>
            <a:endParaRPr/>
          </a:p>
        </p:txBody>
      </p:sp>
      <p:sp>
        <p:nvSpPr>
          <p:cNvPr id="413" name="Google Shape;413;p40"/>
          <p:cNvSpPr txBox="1"/>
          <p:nvPr>
            <p:ph idx="1" type="body"/>
          </p:nvPr>
        </p:nvSpPr>
        <p:spPr>
          <a:xfrm>
            <a:off x="729450" y="2078875"/>
            <a:ext cx="4544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Auditing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Enable logging of Logins, Privilege use, and policy changes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Hardening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Disable Guest Account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Set machine lockout threshold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Enable password complexity requirements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(Hint, expand all the top level options!)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Collegiate Cyber Defense Competition	</a:t>
            </a:r>
            <a:endParaRPr/>
          </a:p>
        </p:txBody>
      </p:sp>
      <p:sp>
        <p:nvSpPr>
          <p:cNvPr id="306" name="Google Shape;306;p23"/>
          <p:cNvSpPr txBox="1"/>
          <p:nvPr>
            <p:ph idx="1" type="subTitle"/>
          </p:nvPr>
        </p:nvSpPr>
        <p:spPr>
          <a:xfrm>
            <a:off x="729452" y="26879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recently went… </a:t>
            </a:r>
            <a:endParaRPr/>
          </a:p>
        </p:txBody>
      </p:sp>
      <p:sp>
        <p:nvSpPr>
          <p:cNvPr id="307" name="Google Shape;307;p23"/>
          <p:cNvSpPr txBox="1"/>
          <p:nvPr/>
        </p:nvSpPr>
        <p:spPr>
          <a:xfrm>
            <a:off x="786225" y="2987150"/>
            <a:ext cx="3336000" cy="16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time ever at regionals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Placed 5th out of 10th teams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1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Enable Firewall logs</a:t>
            </a:r>
            <a:endParaRPr/>
          </a:p>
        </p:txBody>
      </p:sp>
      <p:sp>
        <p:nvSpPr>
          <p:cNvPr id="419" name="Google Shape;419;p41"/>
          <p:cNvSpPr txBox="1"/>
          <p:nvPr>
            <p:ph idx="1" type="body"/>
          </p:nvPr>
        </p:nvSpPr>
        <p:spPr>
          <a:xfrm>
            <a:off x="4022850" y="452900"/>
            <a:ext cx="4971300" cy="26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Method 1: Windows Firewall GUI</a:t>
            </a:r>
            <a:endParaRPr sz="13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3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Open the </a:t>
            </a:r>
            <a:r>
              <a:rPr b="1"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Advanced Firewall Management</a:t>
            </a:r>
            <a:r>
              <a:rPr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 Snap-in (WF.msc)</a:t>
            </a:r>
            <a:endParaRPr sz="1200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Select the </a:t>
            </a:r>
            <a:r>
              <a:rPr b="1"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Action | Properties</a:t>
            </a:r>
            <a:r>
              <a:rPr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 from the main menu</a:t>
            </a:r>
            <a:endParaRPr sz="1200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On the </a:t>
            </a:r>
            <a:r>
              <a:rPr b="1"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Domain Profile </a:t>
            </a:r>
            <a:r>
              <a:rPr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tab, click </a:t>
            </a:r>
            <a:r>
              <a:rPr b="1"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Customize </a:t>
            </a:r>
            <a:r>
              <a:rPr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under the </a:t>
            </a:r>
            <a:r>
              <a:rPr b="1"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Logging </a:t>
            </a:r>
            <a:r>
              <a:rPr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section.</a:t>
            </a:r>
            <a:endParaRPr sz="1200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Increase the file maximum size.</a:t>
            </a:r>
            <a:endParaRPr sz="1200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Turn on </a:t>
            </a:r>
            <a:r>
              <a:rPr b="1"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logging for dropped packets</a:t>
            </a:r>
            <a:endParaRPr b="1" sz="1200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Turn on </a:t>
            </a:r>
            <a:r>
              <a:rPr b="1"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logging for successful connections</a:t>
            </a:r>
            <a:endParaRPr b="1" sz="1200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1"/>
          <p:cNvSpPr txBox="1"/>
          <p:nvPr/>
        </p:nvSpPr>
        <p:spPr>
          <a:xfrm>
            <a:off x="4022850" y="2621475"/>
            <a:ext cx="4623000" cy="24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</a:rPr>
              <a:t>Method 2 – PowerShell</a:t>
            </a:r>
            <a:endParaRPr sz="1350">
              <a:solidFill>
                <a:srgbClr val="33333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Open a </a:t>
            </a:r>
            <a:r>
              <a:rPr b="1"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PowerShell</a:t>
            </a:r>
            <a:r>
              <a:rPr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 window as </a:t>
            </a:r>
            <a:r>
              <a:rPr i="1"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Administrator</a:t>
            </a:r>
            <a:r>
              <a:rPr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 and execute:</a:t>
            </a:r>
            <a:endParaRPr sz="1200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Set-NetFirewallProfile -name domain -LogMaxSizeKilobytes 10240 -LogAllowed true -LogBlocked true</a:t>
            </a:r>
            <a:endParaRPr sz="1200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By default your firewall will start logging to </a:t>
            </a:r>
            <a:r>
              <a:rPr b="1"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%systemroot%\system32\LogFiles\Firewall\pfirewall.log</a:t>
            </a:r>
            <a:r>
              <a:rPr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. You may like to change this to a central logging server.</a:t>
            </a:r>
            <a:endParaRPr sz="1200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42"/>
          <p:cNvPicPr preferRelativeResize="0"/>
          <p:nvPr/>
        </p:nvPicPr>
        <p:blipFill rotWithShape="1">
          <a:blip r:embed="rId3">
            <a:alphaModFix/>
          </a:blip>
          <a:srcRect b="0" l="0" r="26546" t="0"/>
          <a:stretch/>
        </p:blipFill>
        <p:spPr>
          <a:xfrm>
            <a:off x="3047650" y="0"/>
            <a:ext cx="60963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2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and disable: print spooler &amp; remote desktop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43"/>
          <p:cNvPicPr preferRelativeResize="0"/>
          <p:nvPr/>
        </p:nvPicPr>
        <p:blipFill rotWithShape="1">
          <a:blip r:embed="rId3">
            <a:alphaModFix/>
          </a:blip>
          <a:srcRect b="789" l="0" r="4997" t="-789"/>
          <a:stretch/>
        </p:blipFill>
        <p:spPr>
          <a:xfrm>
            <a:off x="326950" y="261675"/>
            <a:ext cx="5717250" cy="4516199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2" name="Google Shape;432;p43"/>
          <p:cNvSpPr txBox="1"/>
          <p:nvPr>
            <p:ph idx="1" type="body"/>
          </p:nvPr>
        </p:nvSpPr>
        <p:spPr>
          <a:xfrm>
            <a:off x="6153250" y="161925"/>
            <a:ext cx="2690700" cy="34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Look for </a:t>
            </a:r>
            <a:r>
              <a:rPr b="1" lang="en" sz="2400"/>
              <a:t>weird</a:t>
            </a:r>
            <a:r>
              <a:rPr b="1" lang="en" sz="2400"/>
              <a:t> rules, and remove them.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/>
              <a:t>Create a new inbound rule, block port 5968. </a:t>
            </a:r>
            <a:endParaRPr b="1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Finally:</a:t>
            </a:r>
            <a:endParaRPr/>
          </a:p>
        </p:txBody>
      </p:sp>
      <p:sp>
        <p:nvSpPr>
          <p:cNvPr id="438" name="Google Shape;438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</a:t>
            </a:r>
            <a:r>
              <a:rPr lang="en"/>
              <a:t> those audit policies?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*should* have been logging all the actions you have been taking!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are all in Event Viewer!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25" y="193300"/>
            <a:ext cx="733309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we did not cover</a:t>
            </a:r>
            <a:endParaRPr/>
          </a:p>
        </p:txBody>
      </p:sp>
      <p:sp>
        <p:nvSpPr>
          <p:cNvPr id="449" name="Google Shape;449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Active Directory User, Group, Computer and OU Management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a new Administrator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Creation, </a:t>
            </a:r>
            <a:r>
              <a:rPr lang="en"/>
              <a:t>implementation</a:t>
            </a:r>
            <a:r>
              <a:rPr lang="en"/>
              <a:t>, and testing of Group Policy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Monitoring, Testing, </a:t>
            </a:r>
            <a:r>
              <a:rPr lang="en"/>
              <a:t>Backing Up</a:t>
            </a:r>
            <a:r>
              <a:rPr lang="en"/>
              <a:t>, and Managing DNS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Monitoring, Testing, Backing Up, and Managing DHCP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Understanding sysinternal tools (procmon, procexplorer, tcpview)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Running and Understanding a M</a:t>
            </a:r>
            <a:r>
              <a:rPr lang="en"/>
              <a:t>icrosoft Security Baseline Analyzer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Powershell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us on Twitter! @ualbanyCDO </a:t>
            </a:r>
            <a:endParaRPr/>
          </a:p>
        </p:txBody>
      </p:sp>
      <p:sp>
        <p:nvSpPr>
          <p:cNvPr id="455" name="Google Shape;455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logo -- Ideas? Email them to us at </a:t>
            </a:r>
            <a:r>
              <a:rPr lang="en"/>
              <a:t>cyberdefenseorg@albany.edu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Whats coming up again?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UBNETDEF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Eboard meeting Friday at 11am BB121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Board applications are coming soon!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that's all folks gif" id="456" name="Google Shape;45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9223" y="2859675"/>
            <a:ext cx="3004777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 TIME!</a:t>
            </a:r>
            <a:endParaRPr/>
          </a:p>
        </p:txBody>
      </p:sp>
      <p:sp>
        <p:nvSpPr>
          <p:cNvPr id="313" name="Google Shape;313;p24"/>
          <p:cNvSpPr txBox="1"/>
          <p:nvPr>
            <p:ph idx="1" type="subTitle"/>
          </p:nvPr>
        </p:nvSpPr>
        <p:spPr>
          <a:xfrm>
            <a:off x="727950" y="2162125"/>
            <a:ext cx="7688100" cy="16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interested in being on a competition team?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UBNetDef is on </a:t>
            </a:r>
            <a:r>
              <a:rPr b="1" lang="en" sz="1200">
                <a:solidFill>
                  <a:srgbClr val="44444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April 28th, 2018 from 9AM to 5PM</a:t>
            </a:r>
            <a:endParaRPr b="1" sz="1200">
              <a:solidFill>
                <a:srgbClr val="44444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444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Hosted at the University at Buffalo. </a:t>
            </a:r>
            <a:endParaRPr sz="1200">
              <a:solidFill>
                <a:srgbClr val="44444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444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We are sending TWO teams! They will consist of 6 members each.</a:t>
            </a:r>
            <a:endParaRPr sz="1200">
              <a:solidFill>
                <a:srgbClr val="44444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4444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4444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4444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upcoming:</a:t>
            </a:r>
            <a:endParaRPr/>
          </a:p>
        </p:txBody>
      </p:sp>
      <p:sp>
        <p:nvSpPr>
          <p:cNvPr id="319" name="Google Shape;319;p25"/>
          <p:cNvSpPr txBox="1"/>
          <p:nvPr>
            <p:ph idx="1" type="subTitle"/>
          </p:nvPr>
        </p:nvSpPr>
        <p:spPr>
          <a:xfrm>
            <a:off x="729450" y="1873350"/>
            <a:ext cx="7688100" cy="8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Eboard meeting Friday at 11am BB121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Board applications are coming soon!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Elections	</a:t>
            </a:r>
            <a:endParaRPr/>
          </a:p>
        </p:txBody>
      </p:sp>
      <p:sp>
        <p:nvSpPr>
          <p:cNvPr id="325" name="Google Shape;325;p26"/>
          <p:cNvSpPr txBox="1"/>
          <p:nvPr>
            <p:ph idx="1" type="subTitle"/>
          </p:nvPr>
        </p:nvSpPr>
        <p:spPr>
          <a:xfrm>
            <a:off x="727952" y="24459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Guest Dillion Asmus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Management Academic Seat -- Student Association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Email: </a:t>
            </a:r>
            <a:r>
              <a:rPr lang="en" u="sng">
                <a:solidFill>
                  <a:schemeClr val="hlink"/>
                </a:solidFill>
                <a:hlinkClick r:id="rId3"/>
              </a:rPr>
              <a:t>dasmus@albany.edu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>
            <p:ph type="title"/>
          </p:nvPr>
        </p:nvSpPr>
        <p:spPr>
          <a:xfrm>
            <a:off x="5009300" y="869775"/>
            <a:ext cx="3698400" cy="21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5-Minute Plan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Philosophy &amp; Windows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7"/>
          <p:cNvSpPr txBox="1"/>
          <p:nvPr>
            <p:ph idx="1" type="subTitle"/>
          </p:nvPr>
        </p:nvSpPr>
        <p:spPr>
          <a:xfrm>
            <a:off x="5009300" y="3120375"/>
            <a:ext cx="3698400" cy="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Liam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"/>
          <p:cNvSpPr txBox="1"/>
          <p:nvPr>
            <p:ph type="ctrTitle"/>
          </p:nvPr>
        </p:nvSpPr>
        <p:spPr>
          <a:xfrm>
            <a:off x="2857500" y="1679600"/>
            <a:ext cx="3505200" cy="17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5-minute plan?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5-Minute Plan</a:t>
            </a:r>
            <a:endParaRPr/>
          </a:p>
        </p:txBody>
      </p:sp>
      <p:sp>
        <p:nvSpPr>
          <p:cNvPr id="342" name="Google Shape;342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our plan of attack as soon as you walk on to the scene of an incident.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(In this case the competition).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While it can be longer than 5 minutes, it generally includes context-agnostic steps you want to take.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it actually look like?</a:t>
            </a:r>
            <a:endParaRPr/>
          </a:p>
        </p:txBody>
      </p:sp>
      <p:sp>
        <p:nvSpPr>
          <p:cNvPr id="348" name="Google Shape;348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fancy checklist, often </a:t>
            </a:r>
            <a:r>
              <a:rPr lang="en"/>
              <a:t>separated</a:t>
            </a:r>
            <a:r>
              <a:rPr lang="en"/>
              <a:t> into modules/</a:t>
            </a:r>
            <a:r>
              <a:rPr lang="en"/>
              <a:t>chunks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