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6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Lat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bb7eb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bb7eb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b4c1067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b4c1067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b4c106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b4c106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b4c1067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b4c1067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b4c1067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b4c1067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b4c1067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b4c1067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b4c1067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b4c1067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b9e313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b9e313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b9e313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b9e313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b9e313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b9e313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b9e313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b9e313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bb7eb8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bb7eb8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bd2343aa_1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bd2343aa_1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bd2343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bd2343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bd2343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bd2343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bd2343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bd2343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bd2343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bd2343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bd2343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bd2343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bb7eb8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bb7eb8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bb7eb8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bb7eb8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bfb5d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bfb5d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bb7eb8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bb7eb8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b4c106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b4c10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b4c106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b4c106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b4c1067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b4c1067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85" name="Google Shape;85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26950" y="261675"/>
            <a:ext cx="5717400" cy="451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153250" y="161925"/>
            <a:ext cx="2690700" cy="340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6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7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2">
            <a:alphaModFix/>
          </a:blip>
          <a:srcRect b="0" l="25251" r="25256" t="0"/>
          <a:stretch/>
        </p:blipFill>
        <p:spPr>
          <a:xfrm>
            <a:off x="0" y="0"/>
            <a:ext cx="452437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5009300" y="869775"/>
            <a:ext cx="3698400" cy="216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5009300" y="3120375"/>
            <a:ext cx="3698400" cy="65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8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1"/>
          <p:cNvGrpSpPr/>
          <p:nvPr/>
        </p:nvGrpSpPr>
        <p:grpSpPr>
          <a:xfrm>
            <a:off x="0" y="0"/>
            <a:ext cx="9144153" cy="5143624"/>
            <a:chOff x="-77" y="25"/>
            <a:chExt cx="9144153" cy="5143624"/>
          </a:xfrm>
        </p:grpSpPr>
        <p:sp>
          <p:nvSpPr>
            <p:cNvPr id="135" name="Google Shape;135;p21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/>
          <p:nvPr/>
        </p:nvSpPr>
        <p:spPr>
          <a:xfrm>
            <a:off x="1525050" y="1293850"/>
            <a:ext cx="6093900" cy="25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1876575" y="1668150"/>
            <a:ext cx="5391000" cy="11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93" name="Google Shape;293;p21"/>
          <p:cNvSpPr txBox="1"/>
          <p:nvPr>
            <p:ph idx="1" type="subTitle"/>
          </p:nvPr>
        </p:nvSpPr>
        <p:spPr>
          <a:xfrm>
            <a:off x="1876575" y="2930428"/>
            <a:ext cx="5391000" cy="60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100"/>
              <a:buNone/>
              <a:defRPr sz="21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dasmus@albany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1876500" y="1931462"/>
            <a:ext cx="5391000" cy="6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  <p:sp>
        <p:nvSpPr>
          <p:cNvPr id="300" name="Google Shape;300;p22"/>
          <p:cNvSpPr txBox="1"/>
          <p:nvPr>
            <p:ph idx="1" type="subTitle"/>
          </p:nvPr>
        </p:nvSpPr>
        <p:spPr>
          <a:xfrm>
            <a:off x="1876500" y="2610540"/>
            <a:ext cx="53910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Defense Organization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Creating a checklist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a factsheet you can fill 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as specific as possible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Bold the critical parts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include anything you have never tried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shorthand anything (funny story in Qualifier)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 it a little larger than you need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full path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good template that can automatically create a table of contents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 checklist</a:t>
            </a:r>
            <a:endParaRPr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729450" y="2078875"/>
            <a:ext cx="363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way: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Don’t look at it for a few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Have a friend set up an </a:t>
            </a:r>
            <a:r>
              <a:rPr lang="en"/>
              <a:t>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 through your list step by step</a:t>
            </a:r>
            <a:r>
              <a:rPr lang="en"/>
              <a:t> </a:t>
            </a:r>
            <a:endParaRPr/>
          </a:p>
        </p:txBody>
      </p:sp>
      <p:sp>
        <p:nvSpPr>
          <p:cNvPr id="361" name="Google Shape;361;p32"/>
          <p:cNvSpPr txBox="1"/>
          <p:nvPr>
            <p:ph idx="1" type="body"/>
          </p:nvPr>
        </p:nvSpPr>
        <p:spPr>
          <a:xfrm>
            <a:off x="4369050" y="1853850"/>
            <a:ext cx="489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 way: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Realize that you have run out of time to build a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Throw together something at the last minute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Travel in a car for 5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to a cold hotel room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Barely sleep. (Bonus points if you get an allergic reaction).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Wake up at 6:30am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Feel too </a:t>
            </a:r>
            <a:r>
              <a:rPr lang="en"/>
              <a:t>anxious</a:t>
            </a:r>
            <a:r>
              <a:rPr lang="en"/>
              <a:t>/sick/</a:t>
            </a:r>
            <a:r>
              <a:rPr lang="en"/>
              <a:t>nervous</a:t>
            </a:r>
            <a:r>
              <a:rPr lang="en"/>
              <a:t> to 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Listen to a boring person explain the importance of cyber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Lose the will to live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to your room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 even have your coat off before scoring starts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Begin your checklist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Steps:</a:t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7578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Phase 1:</a:t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 Access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Admin User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Backups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Setting Auditing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General Hardening steps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Downloading 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Phase 2:</a:t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Service upkeep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Firefighting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Threat hunting</a:t>
            </a:r>
            <a:endParaRPr/>
          </a:p>
        </p:txBody>
      </p:sp>
      <p:pic>
        <p:nvPicPr>
          <p:cNvPr descr="Image result for this is fine meme" id="368" name="Google Shape;368;p33"/>
          <p:cNvPicPr preferRelativeResize="0"/>
          <p:nvPr/>
        </p:nvPicPr>
        <p:blipFill rotWithShape="1">
          <a:blip r:embed="rId3">
            <a:alphaModFix/>
          </a:blip>
          <a:srcRect b="0" l="0" r="49806" t="0"/>
          <a:stretch/>
        </p:blipFill>
        <p:spPr>
          <a:xfrm>
            <a:off x="4250125" y="1853850"/>
            <a:ext cx="2875901" cy="27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3"/>
          <p:cNvSpPr txBox="1"/>
          <p:nvPr/>
        </p:nvSpPr>
        <p:spPr>
          <a:xfrm>
            <a:off x="4250125" y="1505600"/>
            <a:ext cx="2356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Phase 1: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Image result for this is fine meme"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49809" r="0" t="0"/>
          <a:stretch/>
        </p:blipFill>
        <p:spPr>
          <a:xfrm>
            <a:off x="4158397" y="1853850"/>
            <a:ext cx="2967623" cy="28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 txBox="1"/>
          <p:nvPr/>
        </p:nvSpPr>
        <p:spPr>
          <a:xfrm>
            <a:off x="4250125" y="1505600"/>
            <a:ext cx="2356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Phase 2: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Auditing</a:t>
            </a:r>
            <a:endParaRPr/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so important?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lets you get the “heartbeat” of your device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Staring at the desktop gives you nothing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Logs are like a </a:t>
            </a:r>
            <a:r>
              <a:rPr lang="en" sz="1400"/>
              <a:t>cellar of fine wine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It’s hard to have too much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And it takes time for them to be valuable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magnifying glass"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975" y="2149825"/>
            <a:ext cx="2845525" cy="18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Hardening Steps</a:t>
            </a:r>
            <a:endParaRPr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Mitigating Common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Preventing connection on certain 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Eliminating </a:t>
            </a:r>
            <a:r>
              <a:rPr lang="en"/>
              <a:t>unnecessary</a:t>
            </a:r>
            <a:r>
              <a:rPr lang="en"/>
              <a:t>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Turning off </a:t>
            </a:r>
            <a:r>
              <a:rPr lang="en"/>
              <a:t>print spooling</a:t>
            </a:r>
            <a:r>
              <a:rPr lang="en"/>
              <a:t>, or RDP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Setting Up Proactive Measures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Vulnerability scanners (Microsoft Baseline Security Scanner)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Antivirus</a:t>
            </a:r>
            <a:r>
              <a:rPr lang="en"/>
              <a:t> (Windows Defender)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okemon harden"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850" y="1853850"/>
            <a:ext cx="3516675" cy="196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Cyberdeforg1</a:t>
            </a:r>
            <a:endParaRPr sz="1800"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Auditing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Enable logging of </a:t>
            </a:r>
            <a:r>
              <a:rPr lang="en"/>
              <a:t>Logins</a:t>
            </a:r>
            <a:r>
              <a:rPr lang="en"/>
              <a:t>, </a:t>
            </a:r>
            <a:r>
              <a:rPr lang="en"/>
              <a:t>Privilege</a:t>
            </a:r>
            <a:r>
              <a:rPr lang="en"/>
              <a:t> use, and policy changes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Hardening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Disable Guest Account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Set machine lockout </a:t>
            </a:r>
            <a:r>
              <a:rPr lang="en"/>
              <a:t>threshold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Enable password complexity requirements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Disable services: </a:t>
            </a:r>
            <a:r>
              <a:rPr lang="en"/>
              <a:t>print spooler</a:t>
            </a:r>
            <a:r>
              <a:rPr lang="en"/>
              <a:t>, Remote Desktop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Look for </a:t>
            </a:r>
            <a:r>
              <a:rPr lang="en"/>
              <a:t>weird</a:t>
            </a:r>
            <a:r>
              <a:rPr lang="en"/>
              <a:t> Firewall rules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Block port 5968 (Remote </a:t>
            </a:r>
            <a:r>
              <a:rPr lang="en"/>
              <a:t>execution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7"/>
          <p:cNvPicPr preferRelativeResize="0"/>
          <p:nvPr/>
        </p:nvPicPr>
        <p:blipFill rotWithShape="1">
          <a:blip r:embed="rId3">
            <a:alphaModFix/>
          </a:blip>
          <a:srcRect b="0" l="0" r="79961" t="37413"/>
          <a:stretch/>
        </p:blipFill>
        <p:spPr>
          <a:xfrm>
            <a:off x="0" y="1177550"/>
            <a:ext cx="2257411" cy="39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174" y="553725"/>
            <a:ext cx="5599401" cy="396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8"/>
          <p:cNvPicPr preferRelativeResize="0"/>
          <p:nvPr/>
        </p:nvPicPr>
        <p:blipFill rotWithShape="1">
          <a:blip r:embed="rId3">
            <a:alphaModFix/>
          </a:blip>
          <a:srcRect b="21229" l="0" r="0" t="-443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 b="39488" l="-910" r="909" t="1343"/>
          <a:stretch/>
        </p:blipFill>
        <p:spPr>
          <a:xfrm>
            <a:off x="673800" y="539250"/>
            <a:ext cx="7796400" cy="4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Try:</a:t>
            </a:r>
            <a:endParaRPr/>
          </a:p>
        </p:txBody>
      </p:sp>
      <p:sp>
        <p:nvSpPr>
          <p:cNvPr id="413" name="Google Shape;413;p40"/>
          <p:cNvSpPr txBox="1"/>
          <p:nvPr>
            <p:ph idx="1" type="body"/>
          </p:nvPr>
        </p:nvSpPr>
        <p:spPr>
          <a:xfrm>
            <a:off x="729450" y="2078875"/>
            <a:ext cx="454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Auditing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Enable logging of Logins, Privilege use, and policy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Hardening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Disable Guest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Set machine lockout threshold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Enable password complexity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(Hint, expand all the top level options!)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Collegiate Cyber Defense Competition	</a:t>
            </a:r>
            <a:endParaRPr/>
          </a:p>
        </p:txBody>
      </p:sp>
      <p:sp>
        <p:nvSpPr>
          <p:cNvPr id="306" name="Google Shape;306;p23"/>
          <p:cNvSpPr txBox="1"/>
          <p:nvPr>
            <p:ph idx="1" type="subTitle"/>
          </p:nvPr>
        </p:nvSpPr>
        <p:spPr>
          <a:xfrm>
            <a:off x="729452" y="2687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recently went… </a:t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786225" y="2987150"/>
            <a:ext cx="33360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time ever at regionals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Placed 5th out of 10th 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Firewall logs</a:t>
            </a:r>
            <a:endParaRPr/>
          </a:p>
        </p:txBody>
      </p:sp>
      <p:sp>
        <p:nvSpPr>
          <p:cNvPr id="419" name="Google Shape;419;p41"/>
          <p:cNvSpPr txBox="1"/>
          <p:nvPr>
            <p:ph idx="1" type="body"/>
          </p:nvPr>
        </p:nvSpPr>
        <p:spPr>
          <a:xfrm>
            <a:off x="4022850" y="452900"/>
            <a:ext cx="49713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Method 1: Windows Firewall GUI</a:t>
            </a:r>
            <a:endParaRPr sz="13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3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Open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Advanced Firewall Management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Snap-in (WF.msc)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Select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Action | Properties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from the main menu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On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Domain Profile 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tab, click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Customize 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under the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Logging 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section.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Increase the file maximum size.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Turn on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logging for dropped packets</a:t>
            </a:r>
            <a:endParaRPr b="1"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Turn on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logging for successful connections</a:t>
            </a:r>
            <a:endParaRPr b="1"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4022850" y="2621475"/>
            <a:ext cx="46230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</a:rPr>
              <a:t>Method 2 – PowerShell</a:t>
            </a:r>
            <a:endParaRPr sz="135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Open a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window as </a:t>
            </a:r>
            <a:r>
              <a:rPr i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Administrator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 and execute: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Set-NetFirewallProfile -name domain -LogMaxSizeKilobytes 10240 -LogAllowed true -LogBlocked true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By default your firewall will start logging to </a:t>
            </a:r>
            <a:r>
              <a:rPr b="1"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%systemroot%\system32\LogFiles\Firewall\pfirewall.log</a:t>
            </a:r>
            <a:r>
              <a:rPr lang="en"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. You may like to change this to a central logging server.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2"/>
          <p:cNvPicPr preferRelativeResize="0"/>
          <p:nvPr/>
        </p:nvPicPr>
        <p:blipFill rotWithShape="1">
          <a:blip r:embed="rId3">
            <a:alphaModFix/>
          </a:blip>
          <a:srcRect b="0" l="0" r="26546" t="0"/>
          <a:stretch/>
        </p:blipFill>
        <p:spPr>
          <a:xfrm>
            <a:off x="3047650" y="0"/>
            <a:ext cx="6096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and disable: print spooler &amp; remote desktop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3"/>
          <p:cNvPicPr preferRelativeResize="0"/>
          <p:nvPr/>
        </p:nvPicPr>
        <p:blipFill rotWithShape="1">
          <a:blip r:embed="rId3">
            <a:alphaModFix/>
          </a:blip>
          <a:srcRect b="789" l="0" r="4997" t="-789"/>
          <a:stretch/>
        </p:blipFill>
        <p:spPr>
          <a:xfrm>
            <a:off x="326950" y="261675"/>
            <a:ext cx="5717250" cy="45161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2" name="Google Shape;432;p43"/>
          <p:cNvSpPr txBox="1"/>
          <p:nvPr>
            <p:ph idx="1" type="body"/>
          </p:nvPr>
        </p:nvSpPr>
        <p:spPr>
          <a:xfrm>
            <a:off x="6153250" y="161925"/>
            <a:ext cx="2690700" cy="3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Look for </a:t>
            </a:r>
            <a:r>
              <a:rPr b="1" lang="en" sz="2400"/>
              <a:t>weird</a:t>
            </a:r>
            <a:r>
              <a:rPr b="1" lang="en" sz="2400"/>
              <a:t> rules, and remove them.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Create a new inbound rule, block port 5968. 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Finally:</a:t>
            </a:r>
            <a:endParaRPr/>
          </a:p>
        </p:txBody>
      </p:sp>
      <p:sp>
        <p:nvSpPr>
          <p:cNvPr id="438" name="Google Shape;438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r>
              <a:rPr lang="en"/>
              <a:t> those audit policies?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*should* have been logging all the actions you have been taking!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all in Event Viewer!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93300"/>
            <a:ext cx="73330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did not cover</a:t>
            </a:r>
            <a:endParaRPr/>
          </a:p>
        </p:txBody>
      </p:sp>
      <p:sp>
        <p:nvSpPr>
          <p:cNvPr id="449" name="Google Shape;44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Directory User, Group, Computer and OU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new Administrator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Creation, </a:t>
            </a:r>
            <a:r>
              <a:rPr lang="en"/>
              <a:t>implementation</a:t>
            </a:r>
            <a:r>
              <a:rPr lang="en"/>
              <a:t>, and testing of Group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Monitoring, Testing, </a:t>
            </a:r>
            <a:r>
              <a:rPr lang="en"/>
              <a:t>Backing Up</a:t>
            </a:r>
            <a:r>
              <a:rPr lang="en"/>
              <a:t>, and Managing DNS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Monitoring, Testing, Backing Up, and Managing DHCP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sysinternal tools (procmon, procexplorer, tcpview)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and Understanding a M</a:t>
            </a:r>
            <a:r>
              <a:rPr lang="en"/>
              <a:t>icrosoft Security Baseline Analyzer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Powershell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us on Twitter! @ualbanyCDO </a:t>
            </a:r>
            <a:endParaRPr/>
          </a:p>
        </p:txBody>
      </p:sp>
      <p:sp>
        <p:nvSpPr>
          <p:cNvPr id="455" name="Google Shape;45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logo -- Ideas? Email them to us at </a:t>
            </a:r>
            <a:r>
              <a:rPr lang="en"/>
              <a:t>cyberdefenseorg@albany.edu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Whats coming up again?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UBNETDEF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Eboard meeting Friday at 11am BB121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Board applications are coming soon!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hat's all folks gif" id="456" name="Google Shape;4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223" y="2859675"/>
            <a:ext cx="300477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TIME!</a:t>
            </a:r>
            <a:endParaRPr/>
          </a:p>
        </p:txBody>
      </p:sp>
      <p:sp>
        <p:nvSpPr>
          <p:cNvPr id="313" name="Google Shape;313;p24"/>
          <p:cNvSpPr txBox="1"/>
          <p:nvPr>
            <p:ph idx="1" type="subTitle"/>
          </p:nvPr>
        </p:nvSpPr>
        <p:spPr>
          <a:xfrm>
            <a:off x="727950" y="2162125"/>
            <a:ext cx="76881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interested in being on a competition team?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UBNetDef is on </a:t>
            </a:r>
            <a:r>
              <a:rPr b="1" lang="en" sz="120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April 28th, 2018 from 9AM to 5PM</a:t>
            </a:r>
            <a:endParaRPr b="1"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Hosted at the University at Buffalo. </a:t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are sending TWO teams! They will consist of 6 members each.</a:t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upcoming:</a:t>
            </a:r>
            <a:endParaRPr/>
          </a:p>
        </p:txBody>
      </p:sp>
      <p:sp>
        <p:nvSpPr>
          <p:cNvPr id="319" name="Google Shape;319;p25"/>
          <p:cNvSpPr txBox="1"/>
          <p:nvPr>
            <p:ph idx="1" type="subTitle"/>
          </p:nvPr>
        </p:nvSpPr>
        <p:spPr>
          <a:xfrm>
            <a:off x="729450" y="1873350"/>
            <a:ext cx="76881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Eboard meeting Friday at 11am BB121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Board applications are coming soon!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Elections	</a:t>
            </a:r>
            <a:endParaRPr/>
          </a:p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727952" y="2445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Dillion Asmus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Management Academic Seat -- Student Association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dasmus@albany.edu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5009300" y="869775"/>
            <a:ext cx="36984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5-Minute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&amp; Windows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idx="1" type="subTitle"/>
          </p:nvPr>
        </p:nvSpPr>
        <p:spPr>
          <a:xfrm>
            <a:off x="5009300" y="3120375"/>
            <a:ext cx="36984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Liam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5-minute plan?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5-Minute Plan</a:t>
            </a:r>
            <a:endParaRPr/>
          </a:p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plan of attack as soon as you walk on to the scene of an incident.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(In this case the competition).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it can be longer than 5 minutes, it generally includes context-agnostic steps you want to take.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actually look like?</a:t>
            </a:r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fancy checklist, often </a:t>
            </a:r>
            <a:r>
              <a:rPr lang="en"/>
              <a:t>separated</a:t>
            </a:r>
            <a:r>
              <a:rPr lang="en"/>
              <a:t> into modules/</a:t>
            </a:r>
            <a:r>
              <a:rPr lang="en"/>
              <a:t>chunks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