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5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35382bc23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35382bc23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35382bc23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35382bc23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35382bc23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35382bc23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35382bc23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35382bc23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35382bc23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35382bc23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35382bc23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35382bc23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35382bc23_0_1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35382bc23_0_1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35382bc23_0_1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35382bc23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35382bc23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35382bc23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35382bc23_0_1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35382bc23_0_1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35bd975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35bd975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3688183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3688183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35382bc23_0_1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35382bc23_0_1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35382bc23_0_1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35382bc23_0_1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35382bc23_0_2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35382bc23_0_2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35382bc2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35382bc2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35382bc2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35382bc2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35382bc23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35382bc23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35382bc23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35382bc23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35382bc23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35382bc23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35382bc23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35382bc23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5382bc23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5382bc23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2D314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336579" y="333100"/>
            <a:ext cx="8470800" cy="450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41725" y="656801"/>
            <a:ext cx="8860500" cy="385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813263" y="977425"/>
            <a:ext cx="4252200" cy="159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813263" y="2651475"/>
            <a:ext cx="4252200" cy="154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400"/>
              <a:buChar char="●"/>
              <a:defRPr sz="1400">
                <a:solidFill>
                  <a:srgbClr val="F2D7EE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●"/>
              <a:defRPr sz="1200">
                <a:solidFill>
                  <a:srgbClr val="F2D7EE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●"/>
              <a:defRPr sz="1200">
                <a:solidFill>
                  <a:srgbClr val="F2D7EE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7" name="Google Shape;77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4" name="Google Shape;8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1" name="Google Shape;91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9" name="Google Shape;99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8" name="Google Shape;108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5" name="Google Shape;115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2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2" name="Google Shape;122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2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9" name="Google Shape;129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2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40" name="Google Shape;140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2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4574400" y="0"/>
            <a:ext cx="45696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4844700" y="1040701"/>
            <a:ext cx="4031700" cy="306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BDBD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291950" y="1854951"/>
            <a:ext cx="39780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3" name="Google Shape;15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echcrunch.com/2018/09/26/chegg-resets-40-million-user-passwords-after-data-breach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11.gif"/><Relationship Id="rId6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BloodHoundAD/BloodHound" TargetMode="External"/><Relationship Id="rId4" Type="http://schemas.openxmlformats.org/officeDocument/2006/relationships/hyperlink" Target="https://github.com/GoFetchAD/GoFetch" TargetMode="External"/><Relationship Id="rId5" Type="http://schemas.openxmlformats.org/officeDocument/2006/relationships/hyperlink" Target="https://github.com/sense-of-security/ADRecon" TargetMode="External"/><Relationship Id="rId6" Type="http://schemas.openxmlformats.org/officeDocument/2006/relationships/hyperlink" Target="https://bloodhoundgang.herokuapp.com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mailto:mlim@albany.edu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en.wikipedia.org/wiki/Usage_share_of_operating_system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/>
        </p:nvSpPr>
        <p:spPr>
          <a:xfrm>
            <a:off x="311700" y="515975"/>
            <a:ext cx="8520600" cy="15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Cyber Defense Organization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311700" y="19822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Fall 2018 - Intro to Windows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450" y="2658375"/>
            <a:ext cx="2149101" cy="214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role: AD</a:t>
            </a:r>
            <a:endParaRPr/>
          </a:p>
        </p:txBody>
      </p:sp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Active Directory is the glue that holds the </a:t>
            </a:r>
            <a:r>
              <a:rPr lang="en" strike="sngStrike"/>
              <a:t>business </a:t>
            </a:r>
            <a:r>
              <a:rPr lang="en"/>
              <a:t>world together. </a:t>
            </a:r>
            <a:endParaRPr/>
          </a:p>
        </p:txBody>
      </p:sp>
      <p:pic>
        <p:nvPicPr>
          <p:cNvPr descr="Image result for active directory what is"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848900"/>
            <a:ext cx="6070601" cy="17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domain: the problem</a:t>
            </a:r>
            <a:endParaRPr/>
          </a:p>
        </p:txBody>
      </p:sp>
      <p:pic>
        <p:nvPicPr>
          <p:cNvPr id="230" name="Google Shape;2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675" y="1853850"/>
            <a:ext cx="5122699" cy="32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heck do you manage all that?</a:t>
            </a:r>
            <a:endParaRPr/>
          </a:p>
        </p:txBody>
      </p:sp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Prepare for messy graphic.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900" y="0"/>
            <a:ext cx="72840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1"/>
          <p:cNvSpPr/>
          <p:nvPr/>
        </p:nvSpPr>
        <p:spPr>
          <a:xfrm>
            <a:off x="4221550" y="1663675"/>
            <a:ext cx="1213200" cy="12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1"/>
          <p:cNvSpPr/>
          <p:nvPr/>
        </p:nvSpPr>
        <p:spPr>
          <a:xfrm>
            <a:off x="5601000" y="436700"/>
            <a:ext cx="1483500" cy="61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1"/>
          <p:cNvSpPr/>
          <p:nvPr/>
        </p:nvSpPr>
        <p:spPr>
          <a:xfrm>
            <a:off x="6204075" y="1275475"/>
            <a:ext cx="1511100" cy="12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Domain Controller</a:t>
            </a:r>
            <a:endParaRPr/>
          </a:p>
        </p:txBody>
      </p:sp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-It can retain information on computers, printers, and users.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-Give permissions to users based on their rank, or even what computer they log in 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Stores information on user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 - Name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 - Email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- Phone number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- Address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- Location in organization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- Password (hashed)</a:t>
            </a:r>
            <a:endParaRPr sz="1200"/>
          </a:p>
        </p:txBody>
      </p:sp>
      <p:pic>
        <p:nvPicPr>
          <p:cNvPr id="257" name="Google Shape;257;p43"/>
          <p:cNvPicPr preferRelativeResize="0"/>
          <p:nvPr/>
        </p:nvPicPr>
        <p:blipFill rotWithShape="1">
          <a:blip r:embed="rId3">
            <a:alphaModFix/>
          </a:blip>
          <a:srcRect b="0" l="1526" r="0" t="1283"/>
          <a:stretch/>
        </p:blipFill>
        <p:spPr>
          <a:xfrm>
            <a:off x="4706800" y="764675"/>
            <a:ext cx="3188700" cy="42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Units </a:t>
            </a:r>
            <a:endParaRPr/>
          </a:p>
        </p:txBody>
      </p:sp>
      <p:sp>
        <p:nvSpPr>
          <p:cNvPr id="263" name="Google Shape;263;p44"/>
          <p:cNvSpPr txBox="1"/>
          <p:nvPr>
            <p:ph idx="1" type="body"/>
          </p:nvPr>
        </p:nvSpPr>
        <p:spPr>
          <a:xfrm>
            <a:off x="729450" y="2078875"/>
            <a:ext cx="3939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-Allows us to create groups of users, computers, printers etc. and give specific options to them.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-Test users might have one right, while Executive users might have more.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Helps keep an avalanche of people and things organized</a:t>
            </a:r>
            <a:endParaRPr/>
          </a:p>
        </p:txBody>
      </p:sp>
      <p:pic>
        <p:nvPicPr>
          <p:cNvPr id="264" name="Google Shape;2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775" y="670100"/>
            <a:ext cx="37909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Nesting</a:t>
            </a:r>
            <a:endParaRPr/>
          </a:p>
        </p:txBody>
      </p:sp>
      <p:sp>
        <p:nvSpPr>
          <p:cNvPr id="270" name="Google Shape;270;p45"/>
          <p:cNvSpPr txBox="1"/>
          <p:nvPr>
            <p:ph idx="1" type="body"/>
          </p:nvPr>
        </p:nvSpPr>
        <p:spPr>
          <a:xfrm>
            <a:off x="729450" y="2078875"/>
            <a:ext cx="3671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Groups can be in groups. Yeah.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 this point you should preplan the domain around existing hierarchy.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Leads to inheritance rules which make me cry...especially when group policy. </a:t>
            </a:r>
            <a:endParaRPr/>
          </a:p>
        </p:txBody>
      </p:sp>
      <p:pic>
        <p:nvPicPr>
          <p:cNvPr descr="Image result for windows active directory groups" id="271" name="Google Shape;27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550" y="1318650"/>
            <a:ext cx="3619399" cy="27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Recap.</a:t>
            </a:r>
            <a:endParaRPr/>
          </a:p>
        </p:txBody>
      </p:sp>
      <p:sp>
        <p:nvSpPr>
          <p:cNvPr id="277" name="Google Shape;277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-Domains control network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- OU’s store information on things (objects)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- Groups contain objects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- Groups go in groups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- Windows is GUI frontend for a command line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200" y="40688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7"/>
          <p:cNvPicPr preferRelativeResize="0"/>
          <p:nvPr/>
        </p:nvPicPr>
        <p:blipFill rotWithShape="1">
          <a:blip r:embed="rId3">
            <a:alphaModFix/>
          </a:blip>
          <a:srcRect b="13121" l="0" r="0" t="13121"/>
          <a:stretch/>
        </p:blipFill>
        <p:spPr>
          <a:xfrm>
            <a:off x="5244250" y="1386100"/>
            <a:ext cx="3232598" cy="2384201"/>
          </a:xfrm>
          <a:prstGeom prst="rect">
            <a:avLst/>
          </a:prstGeom>
          <a:noFill/>
          <a:ln cap="flat" cmpd="dbl" w="762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84" name="Google Shape;284;p47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Explore Active Directory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5" name="Google Shape;285;p47"/>
          <p:cNvSpPr txBox="1"/>
          <p:nvPr>
            <p:ph idx="1" type="body"/>
          </p:nvPr>
        </p:nvSpPr>
        <p:spPr>
          <a:xfrm>
            <a:off x="291950" y="1854951"/>
            <a:ext cx="39780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Tonight we will be using methods to understand and view this system.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PSA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 your Chegg account.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https://techcrunch.com/2018/09/26/chegg-resets-40-million-user-passwords-after-data-breach/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Twitter DMs were vulnerable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“If you interacted with an account or business on Twitter that relied on a developer using the AAAPI to provide their services, the bug may have caused some of these interactions to be unintentionally sent to another registered developer”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https://www.cyberscoop.com/twitter-api-bug/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6550"/>
            <a:ext cx="914400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9"/>
          <p:cNvPicPr preferRelativeResize="0"/>
          <p:nvPr/>
        </p:nvPicPr>
        <p:blipFill rotWithShape="1">
          <a:blip r:embed="rId3">
            <a:alphaModFix/>
          </a:blip>
          <a:srcRect b="33218" l="0" r="0" t="33218"/>
          <a:stretch/>
        </p:blipFill>
        <p:spPr>
          <a:xfrm>
            <a:off x="2159975" y="0"/>
            <a:ext cx="4670378" cy="15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9"/>
          <p:cNvPicPr preferRelativeResize="0"/>
          <p:nvPr/>
        </p:nvPicPr>
        <p:blipFill rotWithShape="1">
          <a:blip r:embed="rId4">
            <a:alphaModFix/>
          </a:blip>
          <a:srcRect b="0" l="2981" r="2981" t="0"/>
          <a:stretch/>
        </p:blipFill>
        <p:spPr>
          <a:xfrm>
            <a:off x="239513" y="1280987"/>
            <a:ext cx="2785627" cy="1567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nse of Security" id="297" name="Google Shape;297;p49"/>
          <p:cNvPicPr preferRelativeResize="0"/>
          <p:nvPr/>
        </p:nvPicPr>
        <p:blipFill rotWithShape="1">
          <a:blip r:embed="rId5">
            <a:alphaModFix/>
          </a:blip>
          <a:srcRect b="0" l="12338" r="12338" t="0"/>
          <a:stretch/>
        </p:blipFill>
        <p:spPr>
          <a:xfrm>
            <a:off x="3102355" y="1280987"/>
            <a:ext cx="2785626" cy="156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9"/>
          <p:cNvPicPr preferRelativeResize="0"/>
          <p:nvPr/>
        </p:nvPicPr>
        <p:blipFill rotWithShape="1">
          <a:blip r:embed="rId6">
            <a:alphaModFix/>
          </a:blip>
          <a:srcRect b="25199" l="0" r="0" t="18525"/>
          <a:stretch/>
        </p:blipFill>
        <p:spPr>
          <a:xfrm>
            <a:off x="5965210" y="1280987"/>
            <a:ext cx="2785602" cy="1567562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9"/>
          <p:cNvSpPr txBox="1"/>
          <p:nvPr/>
        </p:nvSpPr>
        <p:spPr>
          <a:xfrm>
            <a:off x="511575" y="2924325"/>
            <a:ext cx="1769700" cy="1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Cyberdeforg1!</a:t>
            </a:r>
            <a:endParaRPr/>
          </a:p>
        </p:txBody>
      </p:sp>
      <p:sp>
        <p:nvSpPr>
          <p:cNvPr id="300" name="Google Shape;300;p49"/>
          <p:cNvSpPr txBox="1"/>
          <p:nvPr/>
        </p:nvSpPr>
        <p:spPr>
          <a:xfrm>
            <a:off x="6443200" y="2979625"/>
            <a:ext cx="1998000" cy="16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/ toor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Neo4j / toor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for nerds who look at these slides after.</a:t>
            </a:r>
            <a:endParaRPr/>
          </a:p>
        </p:txBody>
      </p:sp>
      <p:sp>
        <p:nvSpPr>
          <p:cNvPr id="306" name="Google Shape;306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https://github.com/BloodHoundAD/BloodHound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https://github.com/GoFetchAD/GoFetch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https://github.com/sense-of-security/ADRecon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https://bloodhoundgang.herokuapp.com/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Cya Next week! </a:t>
            </a:r>
            <a:endParaRPr/>
          </a:p>
        </p:txBody>
      </p:sp>
      <p:sp>
        <p:nvSpPr>
          <p:cNvPr id="312" name="Google Shape;312;p51"/>
          <p:cNvSpPr txBox="1"/>
          <p:nvPr>
            <p:ph idx="1" type="body"/>
          </p:nvPr>
        </p:nvSpPr>
        <p:spPr>
          <a:xfrm>
            <a:off x="369000" y="1159625"/>
            <a:ext cx="281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your resume and a writing sample to </a:t>
            </a:r>
            <a:r>
              <a:rPr lang="en" u="sng">
                <a:solidFill>
                  <a:schemeClr val="accent5"/>
                </a:solidFill>
                <a:hlinkClick r:id="rId3"/>
              </a:rPr>
              <a:t>mlim@albany.edu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Follow us on Twitter? Add on myInvolvement?</a:t>
            </a:r>
            <a:endParaRPr sz="1400"/>
          </a:p>
        </p:txBody>
      </p:sp>
      <p:sp>
        <p:nvSpPr>
          <p:cNvPr id="313" name="Google Shape;313;p51"/>
          <p:cNvSpPr txBox="1"/>
          <p:nvPr>
            <p:ph idx="1" type="body"/>
          </p:nvPr>
        </p:nvSpPr>
        <p:spPr>
          <a:xfrm>
            <a:off x="5568525" y="2131225"/>
            <a:ext cx="32637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Gap week! </a:t>
            </a:r>
            <a:endParaRPr b="1"/>
          </a:p>
        </p:txBody>
      </p:sp>
      <p:pic>
        <p:nvPicPr>
          <p:cNvPr id="314" name="Google Shape;31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5851" y="1855524"/>
            <a:ext cx="1329950" cy="154277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51"/>
          <p:cNvSpPr txBox="1"/>
          <p:nvPr>
            <p:ph idx="1" type="body"/>
          </p:nvPr>
        </p:nvSpPr>
        <p:spPr>
          <a:xfrm>
            <a:off x="6717650" y="978025"/>
            <a:ext cx="2297400" cy="11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President of Center for Internet Security, Steve Spano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Tuesday night, 7:15PM in BB129</a:t>
            </a:r>
            <a:endParaRPr b="1" sz="1200"/>
          </a:p>
        </p:txBody>
      </p:sp>
      <p:pic>
        <p:nvPicPr>
          <p:cNvPr id="316" name="Google Shape;316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5850" y="1217075"/>
            <a:ext cx="2481799" cy="7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8850" y="3398300"/>
            <a:ext cx="1329953" cy="13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9000" y="3635875"/>
            <a:ext cx="1149701" cy="114970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51"/>
          <p:cNvSpPr txBox="1"/>
          <p:nvPr/>
        </p:nvSpPr>
        <p:spPr>
          <a:xfrm>
            <a:off x="5608800" y="3398300"/>
            <a:ext cx="29301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Introduction to Linux Security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- </a:t>
            </a:r>
            <a:r>
              <a:rPr b="1" lang="en" sz="1800">
                <a:solidFill>
                  <a:schemeClr val="dk2"/>
                </a:solidFill>
              </a:rPr>
              <a:t>Friday 3pm BB123</a:t>
            </a:r>
            <a:endParaRPr/>
          </a:p>
        </p:txBody>
      </p:sp>
      <p:pic>
        <p:nvPicPr>
          <p:cNvPr id="320" name="Google Shape;320;p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97775" y="3660046"/>
            <a:ext cx="1149700" cy="1101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Term of the Week: </a:t>
            </a:r>
            <a:r>
              <a:rPr b="1" lang="en"/>
              <a:t>CVSS Score</a:t>
            </a:r>
            <a:endParaRPr b="1"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Common Vulnerability Scoring System (CVSS) is the industry standard method to </a:t>
            </a:r>
            <a:r>
              <a:rPr lang="en"/>
              <a:t>evaluate</a:t>
            </a:r>
            <a:r>
              <a:rPr lang="en"/>
              <a:t> and explain a vulnerability from its security </a:t>
            </a:r>
            <a:r>
              <a:rPr lang="en"/>
              <a:t>implications</a:t>
            </a:r>
            <a:r>
              <a:rPr lang="en"/>
              <a:t> perspective.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Scores range from 0 to 10, with 10 being the most severe. (</a:t>
            </a:r>
            <a:r>
              <a:rPr lang="en"/>
              <a:t>Arbitrary</a:t>
            </a:r>
            <a:r>
              <a:rPr lang="en"/>
              <a:t> Remote Code Execution).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2"/>
          <p:cNvPicPr preferRelativeResize="0"/>
          <p:nvPr/>
        </p:nvPicPr>
        <p:blipFill rotWithShape="1">
          <a:blip r:embed="rId3">
            <a:alphaModFix/>
          </a:blip>
          <a:srcRect b="-5199" l="-1282" r="-1282" t="-5199"/>
          <a:stretch/>
        </p:blipFill>
        <p:spPr>
          <a:xfrm>
            <a:off x="5585237" y="1036200"/>
            <a:ext cx="2745453" cy="315667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2"/>
          <p:cNvSpPr txBox="1"/>
          <p:nvPr>
            <p:ph type="title"/>
          </p:nvPr>
        </p:nvSpPr>
        <p:spPr>
          <a:xfrm>
            <a:off x="813263" y="977425"/>
            <a:ext cx="4252200" cy="15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Shell Shock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813263" y="1843838"/>
            <a:ext cx="4252200" cy="15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CVE-2014-6271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Base Score: 10.0 HIGH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Vector: (AV:N/AC:L/Au:N/C:C/I:C/A:C)</a:t>
            </a:r>
            <a:endParaRPr/>
          </a:p>
        </p:txBody>
      </p:sp>
      <p:sp>
        <p:nvSpPr>
          <p:cNvPr id="183" name="Google Shape;183;p32"/>
          <p:cNvSpPr txBox="1"/>
          <p:nvPr/>
        </p:nvSpPr>
        <p:spPr>
          <a:xfrm>
            <a:off x="883050" y="3098500"/>
            <a:ext cx="3261300" cy="1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FFFFFF"/>
                </a:solidFill>
              </a:rPr>
              <a:t>Access Vector (AV): </a:t>
            </a:r>
            <a:r>
              <a:rPr lang="en" sz="1250">
                <a:solidFill>
                  <a:srgbClr val="FFFFFF"/>
                </a:solidFill>
              </a:rPr>
              <a:t>Network </a:t>
            </a:r>
            <a:endParaRPr sz="12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FFFFFF"/>
                </a:solidFill>
              </a:rPr>
              <a:t>Access Complexity (AC): </a:t>
            </a:r>
            <a:r>
              <a:rPr lang="en" sz="1250">
                <a:solidFill>
                  <a:srgbClr val="FFFFFF"/>
                </a:solidFill>
              </a:rPr>
              <a:t>Low </a:t>
            </a:r>
            <a:endParaRPr sz="12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FFFFFF"/>
                </a:solidFill>
              </a:rPr>
              <a:t>Authentication (AU): </a:t>
            </a:r>
            <a:r>
              <a:rPr lang="en" sz="1250">
                <a:solidFill>
                  <a:srgbClr val="FFFFFF"/>
                </a:solidFill>
              </a:rPr>
              <a:t>None </a:t>
            </a:r>
            <a:endParaRPr sz="12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FFFFFF"/>
                </a:solidFill>
              </a:rPr>
              <a:t>Confidentiality (C): </a:t>
            </a:r>
            <a:r>
              <a:rPr lang="en" sz="1250">
                <a:solidFill>
                  <a:srgbClr val="FFFFFF"/>
                </a:solidFill>
              </a:rPr>
              <a:t>Complete </a:t>
            </a:r>
            <a:endParaRPr sz="12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FFFFFF"/>
                </a:solidFill>
              </a:rPr>
              <a:t>Integrity (I): </a:t>
            </a:r>
            <a:r>
              <a:rPr lang="en" sz="1250">
                <a:solidFill>
                  <a:srgbClr val="FFFFFF"/>
                </a:solidFill>
              </a:rPr>
              <a:t>Complete </a:t>
            </a:r>
            <a:endParaRPr sz="12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FFFFFF"/>
                </a:solidFill>
              </a:rPr>
              <a:t>Availability (A): </a:t>
            </a:r>
            <a:r>
              <a:rPr lang="en" sz="1250">
                <a:solidFill>
                  <a:srgbClr val="FFFFFF"/>
                </a:solidFill>
              </a:rPr>
              <a:t>Complete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Survey. Which do you think is most popular?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Linux?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Windows?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Trick Question: Android</a:t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56775"/>
            <a:ext cx="6557250" cy="24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 txBox="1"/>
          <p:nvPr/>
        </p:nvSpPr>
        <p:spPr>
          <a:xfrm>
            <a:off x="729450" y="4571225"/>
            <a:ext cx="18369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Cite:</a:t>
            </a:r>
            <a:r>
              <a:rPr lang="en" u="sng">
                <a:solidFill>
                  <a:schemeClr val="hlink"/>
                </a:solidFill>
                <a:hlinkClick r:id="rId4"/>
              </a:rPr>
              <a:t>Wikipedia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Browser</a:t>
            </a:r>
            <a:endParaRPr/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27450"/>
            <a:ext cx="5346675" cy="26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5"/>
          <p:cNvSpPr txBox="1"/>
          <p:nvPr/>
        </p:nvSpPr>
        <p:spPr>
          <a:xfrm>
            <a:off x="6135000" y="4089875"/>
            <a:ext cx="2076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chromebook users will slowly take over!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to Windows proper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729450" y="2078875"/>
            <a:ext cx="387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-Basically a Windows 10 box with a bunch of possibilities built-in.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-Most importantly: It has a GUI. (Take that Linux Servers).</a:t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1875" y="1853850"/>
            <a:ext cx="3816275" cy="28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can it do? (And let’s look at that)</a:t>
            </a:r>
            <a:endParaRPr/>
          </a:p>
        </p:txBody>
      </p:sp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SMB Server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- FTP Server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- Exchange Server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- Application deployment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- Centralized monitoring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- VPN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- DNS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- IIS (web server)</a:t>
            </a:r>
            <a:endParaRPr/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325" y="1815775"/>
            <a:ext cx="3512249" cy="332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