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27f256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27f256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21c5eda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21c5eda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27f256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27f256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27f25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27f25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27f256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27f256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527f256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527f256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35382bc23_0_2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35382bc23_0_2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521c5eda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521c5eda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521c5e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521c5ed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521c5ed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521c5ed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521c5ed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521c5ed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21c5eda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21c5ed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21c5eda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21c5eda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21c5ed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21c5ed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21c5eda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21c5ed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live.sysinternal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sense-of-security/ADRec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s_razQwH0Ok" TargetMode="External"/><Relationship Id="rId4" Type="http://schemas.openxmlformats.org/officeDocument/2006/relationships/hyperlink" Target="https://www.dailymotion.com/video/x6vp9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yara.readthedocs.io/en/v3.7.0/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515975"/>
            <a:ext cx="8520600" cy="151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5200">
                <a:solidFill>
                  <a:srgbClr val="000000"/>
                </a:solidFill>
              </a:rPr>
              <a:t>Cyber Defense Organization</a:t>
            </a:r>
            <a:endParaRPr sz="5200">
              <a:solidFill>
                <a:srgbClr val="000000"/>
              </a:solidFill>
            </a:endParaRPr>
          </a:p>
        </p:txBody>
      </p:sp>
      <p:sp>
        <p:nvSpPr>
          <p:cNvPr id="55" name="Google Shape;55;p13"/>
          <p:cNvSpPr txBox="1"/>
          <p:nvPr/>
        </p:nvSpPr>
        <p:spPr>
          <a:xfrm>
            <a:off x="311700" y="198227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Fall 2018 - Windows Defense</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3497450" y="2658375"/>
            <a:ext cx="2149101" cy="2149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Group Policy</a:t>
            </a:r>
            <a:endParaRPr/>
          </a:p>
        </p:txBody>
      </p:sp>
      <p:pic>
        <p:nvPicPr>
          <p:cNvPr id="111" name="Google Shape;111;p22"/>
          <p:cNvPicPr preferRelativeResize="0"/>
          <p:nvPr/>
        </p:nvPicPr>
        <p:blipFill>
          <a:blip r:embed="rId3">
            <a:alphaModFix/>
          </a:blip>
          <a:stretch>
            <a:fillRect/>
          </a:stretch>
        </p:blipFill>
        <p:spPr>
          <a:xfrm>
            <a:off x="2594875" y="1159325"/>
            <a:ext cx="3295650" cy="316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Policy</a:t>
            </a:r>
            <a:endParaRPr/>
          </a:p>
        </p:txBody>
      </p:sp>
      <p:sp>
        <p:nvSpPr>
          <p:cNvPr id="117" name="Google Shape;117;p23"/>
          <p:cNvSpPr txBox="1"/>
          <p:nvPr>
            <p:ph idx="1" type="body"/>
          </p:nvPr>
        </p:nvSpPr>
        <p:spPr>
          <a:xfrm>
            <a:off x="311700" y="1152475"/>
            <a:ext cx="4505400" cy="28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GPO - Account Lockout policy </a:t>
            </a:r>
            <a:endParaRPr/>
          </a:p>
          <a:p>
            <a:pPr indent="0" lvl="0" marL="0" rtl="0" algn="l">
              <a:spcBef>
                <a:spcPts val="1600"/>
              </a:spcBef>
              <a:spcAft>
                <a:spcPts val="0"/>
              </a:spcAft>
              <a:buNone/>
            </a:pPr>
            <a:r>
              <a:rPr lang="en"/>
              <a:t>Lockout-</a:t>
            </a:r>
            <a:endParaRPr/>
          </a:p>
          <a:p>
            <a:pPr indent="0" lvl="0" marL="0" rtl="0" algn="l">
              <a:spcBef>
                <a:spcPts val="1600"/>
              </a:spcBef>
              <a:spcAft>
                <a:spcPts val="0"/>
              </a:spcAft>
              <a:buNone/>
            </a:pPr>
            <a:r>
              <a:rPr lang="en"/>
              <a:t>Account lockout duration - 120 mins</a:t>
            </a:r>
            <a:endParaRPr/>
          </a:p>
          <a:p>
            <a:pPr indent="0" lvl="0" marL="0" rtl="0" algn="l">
              <a:spcBef>
                <a:spcPts val="1600"/>
              </a:spcBef>
              <a:spcAft>
                <a:spcPts val="0"/>
              </a:spcAft>
              <a:buNone/>
            </a:pPr>
            <a:r>
              <a:rPr lang="en"/>
              <a:t>Account lockout attempts - 5</a:t>
            </a:r>
            <a:endParaRPr/>
          </a:p>
          <a:p>
            <a:pPr indent="0" lvl="0" marL="0" rtl="0" algn="l">
              <a:spcBef>
                <a:spcPts val="1600"/>
              </a:spcBef>
              <a:spcAft>
                <a:spcPts val="1600"/>
              </a:spcAft>
              <a:buNone/>
            </a:pPr>
            <a:r>
              <a:rPr lang="en"/>
              <a:t>Reset </a:t>
            </a:r>
            <a:r>
              <a:rPr lang="en"/>
              <a:t>account</a:t>
            </a:r>
            <a:r>
              <a:rPr lang="en"/>
              <a:t> counter lockout - 45 mins </a:t>
            </a:r>
            <a:endParaRPr/>
          </a:p>
        </p:txBody>
      </p:sp>
      <p:sp>
        <p:nvSpPr>
          <p:cNvPr id="118" name="Google Shape;118;p23"/>
          <p:cNvSpPr txBox="1"/>
          <p:nvPr>
            <p:ph idx="1" type="body"/>
          </p:nvPr>
        </p:nvSpPr>
        <p:spPr>
          <a:xfrm>
            <a:off x="4572000" y="1017725"/>
            <a:ext cx="450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have created the policy</a:t>
            </a:r>
            <a:endParaRPr/>
          </a:p>
          <a:p>
            <a:pPr indent="-342900" lvl="0" marL="457200" rtl="0" algn="l">
              <a:spcBef>
                <a:spcPts val="1600"/>
              </a:spcBef>
              <a:spcAft>
                <a:spcPts val="0"/>
              </a:spcAft>
              <a:buSzPts val="1800"/>
              <a:buAutoNum type="arabicPeriod"/>
            </a:pPr>
            <a:r>
              <a:rPr lang="en"/>
              <a:t>Open new powershell</a:t>
            </a:r>
            <a:endParaRPr/>
          </a:p>
          <a:p>
            <a:pPr indent="-342900" lvl="0" marL="457200" rtl="0" algn="l">
              <a:spcBef>
                <a:spcPts val="0"/>
              </a:spcBef>
              <a:spcAft>
                <a:spcPts val="0"/>
              </a:spcAft>
              <a:buSzPts val="1800"/>
              <a:buAutoNum type="arabicPeriod"/>
            </a:pPr>
            <a:r>
              <a:rPr lang="en"/>
              <a:t>g</a:t>
            </a:r>
            <a:r>
              <a:rPr lang="en"/>
              <a:t>pupdate /force</a:t>
            </a:r>
            <a:endParaRPr/>
          </a:p>
        </p:txBody>
      </p:sp>
      <p:pic>
        <p:nvPicPr>
          <p:cNvPr id="119" name="Google Shape;119;p23"/>
          <p:cNvPicPr preferRelativeResize="0"/>
          <p:nvPr/>
        </p:nvPicPr>
        <p:blipFill>
          <a:blip r:embed="rId3">
            <a:alphaModFix/>
          </a:blip>
          <a:stretch>
            <a:fillRect/>
          </a:stretch>
        </p:blipFill>
        <p:spPr>
          <a:xfrm>
            <a:off x="311700" y="3267075"/>
            <a:ext cx="7448550" cy="18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Some Users!</a:t>
            </a:r>
            <a:endParaRPr/>
          </a:p>
        </p:txBody>
      </p:sp>
      <p:pic>
        <p:nvPicPr>
          <p:cNvPr id="125" name="Google Shape;125;p24"/>
          <p:cNvPicPr preferRelativeResize="0"/>
          <p:nvPr/>
        </p:nvPicPr>
        <p:blipFill>
          <a:blip r:embed="rId3">
            <a:alphaModFix/>
          </a:blip>
          <a:stretch>
            <a:fillRect/>
          </a:stretch>
        </p:blipFill>
        <p:spPr>
          <a:xfrm>
            <a:off x="311700" y="1325250"/>
            <a:ext cx="3590925" cy="1771650"/>
          </a:xfrm>
          <a:prstGeom prst="rect">
            <a:avLst/>
          </a:prstGeom>
          <a:noFill/>
          <a:ln>
            <a:noFill/>
          </a:ln>
        </p:spPr>
      </p:pic>
      <p:pic>
        <p:nvPicPr>
          <p:cNvPr id="126" name="Google Shape;126;p24"/>
          <p:cNvPicPr preferRelativeResize="0"/>
          <p:nvPr/>
        </p:nvPicPr>
        <p:blipFill>
          <a:blip r:embed="rId4">
            <a:alphaModFix/>
          </a:blip>
          <a:stretch>
            <a:fillRect/>
          </a:stretch>
        </p:blipFill>
        <p:spPr>
          <a:xfrm>
            <a:off x="4065925" y="1161975"/>
            <a:ext cx="4936576" cy="3421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SysInternals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https://live.sysinternals.com/</a:t>
            </a:r>
            <a:endParaRPr/>
          </a:p>
          <a:p>
            <a:pPr indent="0" lvl="0" marL="0" rtl="0" algn="l">
              <a:spcBef>
                <a:spcPts val="1600"/>
              </a:spcBef>
              <a:spcAft>
                <a:spcPts val="0"/>
              </a:spcAft>
              <a:buNone/>
            </a:pPr>
            <a:r>
              <a:rPr lang="en"/>
              <a:t>Download:</a:t>
            </a:r>
            <a:endParaRPr/>
          </a:p>
          <a:p>
            <a:pPr indent="0" lvl="0" marL="0" rtl="0" algn="l">
              <a:spcBef>
                <a:spcPts val="1600"/>
              </a:spcBef>
              <a:spcAft>
                <a:spcPts val="0"/>
              </a:spcAft>
              <a:buNone/>
            </a:pPr>
            <a:r>
              <a:rPr lang="en"/>
              <a:t>Autoruns64.exe</a:t>
            </a:r>
            <a:endParaRPr/>
          </a:p>
          <a:p>
            <a:pPr indent="0" lvl="0" marL="0" rtl="0" algn="l">
              <a:spcBef>
                <a:spcPts val="1600"/>
              </a:spcBef>
              <a:spcAft>
                <a:spcPts val="1600"/>
              </a:spcAft>
              <a:buNone/>
            </a:pPr>
            <a:r>
              <a:rPr lang="en"/>
              <a:t>procexp64.exe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Powershell Scripts!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 AD Recon - </a:t>
            </a:r>
            <a:r>
              <a:rPr lang="en" u="sng">
                <a:solidFill>
                  <a:schemeClr val="hlink"/>
                </a:solidFill>
                <a:hlinkClick r:id="rId3"/>
              </a:rPr>
              <a:t>https://github.com/sense-of-security/ADRecon</a:t>
            </a:r>
            <a:endParaRPr/>
          </a:p>
          <a:p>
            <a:pPr indent="0" lvl="0" marL="0" rtl="0" algn="l">
              <a:spcBef>
                <a:spcPts val="1600"/>
              </a:spcBef>
              <a:spcAft>
                <a:spcPts val="0"/>
              </a:spcAft>
              <a:buNone/>
            </a:pPr>
            <a:r>
              <a:rPr lang="en"/>
              <a:t>Start</a:t>
            </a:r>
            <a:endParaRPr/>
          </a:p>
          <a:p>
            <a:pPr indent="0" lvl="0" marL="0" rtl="0" algn="l">
              <a:spcBef>
                <a:spcPts val="1600"/>
              </a:spcBef>
              <a:spcAft>
                <a:spcPts val="0"/>
              </a:spcAft>
              <a:buNone/>
            </a:pPr>
            <a:r>
              <a:rPr lang="en"/>
              <a:t>powershell –ExecutionPolicy Bypass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your project - Workshop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Cya Next week! </a:t>
            </a:r>
            <a:endParaRPr/>
          </a:p>
        </p:txBody>
      </p:sp>
      <p:sp>
        <p:nvSpPr>
          <p:cNvPr id="150" name="Google Shape;150;p28"/>
          <p:cNvSpPr txBox="1"/>
          <p:nvPr>
            <p:ph idx="1" type="body"/>
          </p:nvPr>
        </p:nvSpPr>
        <p:spPr>
          <a:xfrm>
            <a:off x="369000" y="1159625"/>
            <a:ext cx="281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rPr lang="en" sz="1400"/>
              <a:t>Follow us on Twitter? Add on myInvolvement?</a:t>
            </a:r>
            <a:endParaRPr sz="1400"/>
          </a:p>
        </p:txBody>
      </p:sp>
      <p:sp>
        <p:nvSpPr>
          <p:cNvPr id="151" name="Google Shape;151;p28"/>
          <p:cNvSpPr txBox="1"/>
          <p:nvPr>
            <p:ph idx="1" type="body"/>
          </p:nvPr>
        </p:nvSpPr>
        <p:spPr>
          <a:xfrm>
            <a:off x="5568525" y="2131225"/>
            <a:ext cx="3263700" cy="96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52" name="Google Shape;152;p28"/>
          <p:cNvPicPr preferRelativeResize="0"/>
          <p:nvPr/>
        </p:nvPicPr>
        <p:blipFill>
          <a:blip r:embed="rId3">
            <a:alphaModFix/>
          </a:blip>
          <a:stretch>
            <a:fillRect/>
          </a:stretch>
        </p:blipFill>
        <p:spPr>
          <a:xfrm>
            <a:off x="4235851" y="1855524"/>
            <a:ext cx="1329950" cy="1542776"/>
          </a:xfrm>
          <a:prstGeom prst="rect">
            <a:avLst/>
          </a:prstGeom>
          <a:noFill/>
          <a:ln>
            <a:noFill/>
          </a:ln>
        </p:spPr>
      </p:pic>
      <p:sp>
        <p:nvSpPr>
          <p:cNvPr id="153" name="Google Shape;153;p28"/>
          <p:cNvSpPr txBox="1"/>
          <p:nvPr>
            <p:ph idx="1" type="body"/>
          </p:nvPr>
        </p:nvSpPr>
        <p:spPr>
          <a:xfrm>
            <a:off x="6765775" y="999688"/>
            <a:ext cx="2297400" cy="114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PWC 7:30PM Tuesday, BB129</a:t>
            </a:r>
            <a:endParaRPr b="1" sz="1200"/>
          </a:p>
        </p:txBody>
      </p:sp>
      <p:pic>
        <p:nvPicPr>
          <p:cNvPr id="154" name="Google Shape;154;p28"/>
          <p:cNvPicPr preferRelativeResize="0"/>
          <p:nvPr/>
        </p:nvPicPr>
        <p:blipFill>
          <a:blip r:embed="rId4">
            <a:alphaModFix/>
          </a:blip>
          <a:stretch>
            <a:fillRect/>
          </a:stretch>
        </p:blipFill>
        <p:spPr>
          <a:xfrm>
            <a:off x="4235850" y="1217075"/>
            <a:ext cx="2481799" cy="714825"/>
          </a:xfrm>
          <a:prstGeom prst="rect">
            <a:avLst/>
          </a:prstGeom>
          <a:noFill/>
          <a:ln>
            <a:noFill/>
          </a:ln>
        </p:spPr>
      </p:pic>
      <p:pic>
        <p:nvPicPr>
          <p:cNvPr id="155" name="Google Shape;155;p28"/>
          <p:cNvPicPr preferRelativeResize="0"/>
          <p:nvPr/>
        </p:nvPicPr>
        <p:blipFill>
          <a:blip r:embed="rId5">
            <a:alphaModFix/>
          </a:blip>
          <a:stretch>
            <a:fillRect/>
          </a:stretch>
        </p:blipFill>
        <p:spPr>
          <a:xfrm>
            <a:off x="4278850" y="3398300"/>
            <a:ext cx="1329953" cy="1329975"/>
          </a:xfrm>
          <a:prstGeom prst="rect">
            <a:avLst/>
          </a:prstGeom>
          <a:noFill/>
          <a:ln>
            <a:noFill/>
          </a:ln>
        </p:spPr>
      </p:pic>
      <p:pic>
        <p:nvPicPr>
          <p:cNvPr id="156" name="Google Shape;156;p28"/>
          <p:cNvPicPr preferRelativeResize="0"/>
          <p:nvPr/>
        </p:nvPicPr>
        <p:blipFill>
          <a:blip r:embed="rId6">
            <a:alphaModFix/>
          </a:blip>
          <a:stretch>
            <a:fillRect/>
          </a:stretch>
        </p:blipFill>
        <p:spPr>
          <a:xfrm>
            <a:off x="369000" y="3635875"/>
            <a:ext cx="1149701" cy="1149701"/>
          </a:xfrm>
          <a:prstGeom prst="rect">
            <a:avLst/>
          </a:prstGeom>
          <a:noFill/>
          <a:ln>
            <a:noFill/>
          </a:ln>
        </p:spPr>
      </p:pic>
      <p:sp>
        <p:nvSpPr>
          <p:cNvPr id="157" name="Google Shape;157;p28"/>
          <p:cNvSpPr txBox="1"/>
          <p:nvPr/>
        </p:nvSpPr>
        <p:spPr>
          <a:xfrm>
            <a:off x="5608800" y="3099325"/>
            <a:ext cx="3785100" cy="9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Introduction to Routers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2"/>
                </a:solidFill>
              </a:rPr>
              <a:t> - </a:t>
            </a:r>
            <a:r>
              <a:rPr b="1" lang="en" sz="1800">
                <a:solidFill>
                  <a:schemeClr val="dk2"/>
                </a:solidFill>
              </a:rPr>
              <a:t>Friday 3pm BB121</a:t>
            </a:r>
            <a:endParaRPr b="1"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dk2"/>
                </a:solidFill>
              </a:rPr>
              <a:t>CCDC Meeting</a:t>
            </a:r>
            <a:endParaRPr sz="1800">
              <a:solidFill>
                <a:schemeClr val="dk2"/>
              </a:solidFill>
            </a:endParaRPr>
          </a:p>
          <a:p>
            <a:pPr indent="0" lvl="0" marL="0" rtl="0" algn="l">
              <a:lnSpc>
                <a:spcPct val="115000"/>
              </a:lnSpc>
              <a:spcBef>
                <a:spcPts val="1600"/>
              </a:spcBef>
              <a:spcAft>
                <a:spcPts val="1600"/>
              </a:spcAft>
              <a:buNone/>
            </a:pPr>
            <a:r>
              <a:rPr b="1" lang="en" sz="1800">
                <a:solidFill>
                  <a:schemeClr val="dk2"/>
                </a:solidFill>
              </a:rPr>
              <a:t>- Monday 7:30PM BB121</a:t>
            </a:r>
            <a:r>
              <a:rPr b="1" lang="en" sz="1800">
                <a:solidFill>
                  <a:schemeClr val="dk2"/>
                </a:solidFill>
              </a:rPr>
              <a:t> </a:t>
            </a:r>
            <a:endParaRPr b="1" sz="1800">
              <a:solidFill>
                <a:schemeClr val="dk2"/>
              </a:solidFill>
            </a:endParaRPr>
          </a:p>
        </p:txBody>
      </p:sp>
      <p:pic>
        <p:nvPicPr>
          <p:cNvPr id="158" name="Google Shape;158;p28"/>
          <p:cNvPicPr preferRelativeResize="0"/>
          <p:nvPr/>
        </p:nvPicPr>
        <p:blipFill>
          <a:blip r:embed="rId7">
            <a:alphaModFix/>
          </a:blip>
          <a:stretch>
            <a:fillRect/>
          </a:stretch>
        </p:blipFill>
        <p:spPr>
          <a:xfrm>
            <a:off x="1697775" y="3660046"/>
            <a:ext cx="1149700" cy="1101348"/>
          </a:xfrm>
          <a:prstGeom prst="rect">
            <a:avLst/>
          </a:prstGeom>
          <a:noFill/>
          <a:ln>
            <a:noFill/>
          </a:ln>
        </p:spPr>
      </p:pic>
      <p:pic>
        <p:nvPicPr>
          <p:cNvPr id="159" name="Google Shape;159;p28"/>
          <p:cNvPicPr preferRelativeResize="0"/>
          <p:nvPr/>
        </p:nvPicPr>
        <p:blipFill>
          <a:blip r:embed="rId8">
            <a:alphaModFix/>
          </a:blip>
          <a:stretch>
            <a:fillRect/>
          </a:stretch>
        </p:blipFill>
        <p:spPr>
          <a:xfrm>
            <a:off x="368997" y="1017725"/>
            <a:ext cx="2666870" cy="1777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Stuff for intro...</a:t>
            </a:r>
            <a:endParaRPr/>
          </a:p>
        </p:txBody>
      </p:sp>
      <p:sp>
        <p:nvSpPr>
          <p:cNvPr id="62" name="Google Shape;62;p14"/>
          <p:cNvSpPr txBox="1"/>
          <p:nvPr>
            <p:ph idx="1" type="body"/>
          </p:nvPr>
        </p:nvSpPr>
        <p:spPr>
          <a:xfrm>
            <a:off x="311700" y="1160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https://www.youtube.com/watch?v=s_razQwH0Ok</a:t>
            </a:r>
            <a:endParaRPr/>
          </a:p>
          <a:p>
            <a:pPr indent="0" lvl="0" marL="0" rtl="0" algn="l">
              <a:spcBef>
                <a:spcPts val="1600"/>
              </a:spcBef>
              <a:spcAft>
                <a:spcPts val="0"/>
              </a:spcAft>
              <a:buNone/>
            </a:pPr>
            <a:r>
              <a:rPr lang="en" u="sng">
                <a:solidFill>
                  <a:schemeClr val="hlink"/>
                </a:solidFill>
                <a:hlinkClick r:id="rId4"/>
              </a:rPr>
              <a:t>https://www.dailymotion.com/video/x6vp9um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of the Week	</a:t>
            </a:r>
            <a:endParaRPr/>
          </a:p>
        </p:txBody>
      </p:sp>
      <p:sp>
        <p:nvSpPr>
          <p:cNvPr id="68" name="Google Shape;68;p15"/>
          <p:cNvSpPr txBox="1"/>
          <p:nvPr>
            <p:ph type="title"/>
          </p:nvPr>
        </p:nvSpPr>
        <p:spPr>
          <a:xfrm>
            <a:off x="311700" y="1326250"/>
            <a:ext cx="8520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YARA</a:t>
            </a:r>
            <a:endParaRPr/>
          </a:p>
        </p:txBody>
      </p:sp>
      <p:pic>
        <p:nvPicPr>
          <p:cNvPr id="69" name="Google Shape;69;p15"/>
          <p:cNvPicPr preferRelativeResize="0"/>
          <p:nvPr/>
        </p:nvPicPr>
        <p:blipFill>
          <a:blip r:embed="rId3">
            <a:alphaModFix/>
          </a:blip>
          <a:stretch>
            <a:fillRect/>
          </a:stretch>
        </p:blipFill>
        <p:spPr>
          <a:xfrm>
            <a:off x="2026176" y="1190838"/>
            <a:ext cx="5027150" cy="2826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WTF is…. YARA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YARA is a tool aimed at (but not limited to) helping malware researchers to identify and classify malware samples. With YARA you can create descriptions of malware families (or whatever you want to describe) based on textual or binary patterns. Each description, a.k.a rule, consists of a set of strings and a boolean expression which determine its logic. </a:t>
            </a:r>
            <a:endParaRPr>
              <a:solidFill>
                <a:srgbClr val="000000"/>
              </a:solidFill>
            </a:endParaRPr>
          </a:p>
          <a:p>
            <a:pPr indent="0" lvl="0" marL="0" rtl="0" algn="l">
              <a:spcBef>
                <a:spcPts val="1600"/>
              </a:spcBef>
              <a:spcAft>
                <a:spcPts val="0"/>
              </a:spcAft>
              <a:buNone/>
            </a:pPr>
            <a:r>
              <a:rPr lang="en" u="sng">
                <a:solidFill>
                  <a:srgbClr val="000000"/>
                </a:solidFill>
                <a:hlinkClick r:id="rId3"/>
              </a:rPr>
              <a:t>https://yara.readthedocs.io/en/v3.7.0/a</a:t>
            </a:r>
            <a:endParaRPr>
              <a:solidFill>
                <a:srgbClr val="000000"/>
              </a:solidFill>
            </a:endParaRPr>
          </a:p>
          <a:p>
            <a:pPr indent="0" lvl="0" marL="0" rtl="0" algn="l">
              <a:spcBef>
                <a:spcPts val="1600"/>
              </a:spcBef>
              <a:spcAft>
                <a:spcPts val="0"/>
              </a:spcAft>
              <a:buNone/>
            </a:pPr>
            <a:r>
              <a:t/>
            </a:r>
            <a:endParaRPr>
              <a:solidFill>
                <a:srgbClr val="666666"/>
              </a:solidFill>
              <a:highlight>
                <a:srgbClr val="FAFAFA"/>
              </a:highlight>
            </a:endParaRPr>
          </a:p>
          <a:p>
            <a:pPr indent="0" lvl="0" marL="0" rtl="0" algn="l">
              <a:spcBef>
                <a:spcPts val="1600"/>
              </a:spcBef>
              <a:spcAft>
                <a:spcPts val="1600"/>
              </a:spcAft>
              <a:buNone/>
            </a:pPr>
            <a:r>
              <a:rPr lang="en">
                <a:solidFill>
                  <a:srgbClr val="666666"/>
                </a:solidFill>
                <a:highlight>
                  <a:srgbClr val="FAFAFA"/>
                </a:highlight>
              </a:rPr>
              <a:t>TL;DR </a:t>
            </a:r>
            <a:r>
              <a:rPr lang="en">
                <a:solidFill>
                  <a:srgbClr val="666666"/>
                </a:solidFill>
                <a:highlight>
                  <a:srgbClr val="FAFAFA"/>
                </a:highlight>
              </a:rPr>
              <a:t>De Facto</a:t>
            </a:r>
            <a:r>
              <a:rPr lang="en">
                <a:solidFill>
                  <a:srgbClr val="666666"/>
                </a:solidFill>
                <a:highlight>
                  <a:srgbClr val="FAFAFA"/>
                </a:highlight>
              </a:rPr>
              <a:t> standard for malware examination </a:t>
            </a:r>
            <a:endParaRPr>
              <a:solidFill>
                <a:srgbClr val="666666"/>
              </a:solidFill>
              <a:highlight>
                <a:srgbClr val="FAFAFA"/>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a role</a:t>
            </a:r>
            <a:endParaRPr/>
          </a:p>
          <a:p>
            <a:pPr indent="0" lvl="0" marL="0" rtl="0" algn="l">
              <a:spcBef>
                <a:spcPts val="1600"/>
              </a:spcBef>
              <a:spcAft>
                <a:spcPts val="0"/>
              </a:spcAft>
              <a:buNone/>
            </a:pPr>
            <a:r>
              <a:rPr lang="en"/>
              <a:t>Play with Active Directory</a:t>
            </a:r>
            <a:endParaRPr/>
          </a:p>
          <a:p>
            <a:pPr indent="0" lvl="0" marL="0" rtl="0" algn="l">
              <a:spcBef>
                <a:spcPts val="1600"/>
              </a:spcBef>
              <a:spcAft>
                <a:spcPts val="0"/>
              </a:spcAft>
              <a:buClr>
                <a:schemeClr val="dk1"/>
              </a:buClr>
              <a:buSzPts val="1100"/>
              <a:buFont typeface="Arial"/>
              <a:buNone/>
            </a:pPr>
            <a:r>
              <a:rPr lang="en"/>
              <a:t>Threat hunt</a:t>
            </a:r>
            <a:endParaRPr/>
          </a:p>
          <a:p>
            <a:pPr indent="0" lvl="0" marL="0" rtl="0" algn="l">
              <a:spcBef>
                <a:spcPts val="1600"/>
              </a:spcBef>
              <a:spcAft>
                <a:spcPts val="0"/>
              </a:spcAft>
              <a:buNone/>
            </a:pPr>
            <a:r>
              <a:rPr lang="en"/>
              <a:t>Run a powershell script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a feature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11688" y="1152475"/>
            <a:ext cx="7153275"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until</a:t>
            </a:r>
            <a:endParaRPr/>
          </a:p>
        </p:txBody>
      </p:sp>
      <p:pic>
        <p:nvPicPr>
          <p:cNvPr id="94" name="Google Shape;94;p19"/>
          <p:cNvPicPr preferRelativeResize="0"/>
          <p:nvPr/>
        </p:nvPicPr>
        <p:blipFill>
          <a:blip r:embed="rId3">
            <a:alphaModFix/>
          </a:blip>
          <a:stretch>
            <a:fillRect/>
          </a:stretch>
        </p:blipFill>
        <p:spPr>
          <a:xfrm>
            <a:off x="474875" y="1453675"/>
            <a:ext cx="5810250"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a:t>
            </a:r>
            <a:endParaRPr/>
          </a:p>
        </p:txBody>
      </p:sp>
      <p:pic>
        <p:nvPicPr>
          <p:cNvPr id="100" name="Google Shape;100;p20"/>
          <p:cNvPicPr preferRelativeResize="0"/>
          <p:nvPr/>
        </p:nvPicPr>
        <p:blipFill>
          <a:blip r:embed="rId3">
            <a:alphaModFix/>
          </a:blip>
          <a:stretch>
            <a:fillRect/>
          </a:stretch>
        </p:blipFill>
        <p:spPr>
          <a:xfrm>
            <a:off x="152400" y="1170125"/>
            <a:ext cx="8839200" cy="33220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886025" y="1305250"/>
            <a:ext cx="7000875" cy="300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