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72" r:id="rId2"/>
    <p:sldId id="275" r:id="rId3"/>
    <p:sldId id="274" r:id="rId4"/>
    <p:sldId id="289" r:id="rId5"/>
    <p:sldId id="290" r:id="rId6"/>
    <p:sldId id="276" r:id="rId7"/>
    <p:sldId id="277" r:id="rId8"/>
    <p:sldId id="287" r:id="rId9"/>
    <p:sldId id="288" r:id="rId10"/>
    <p:sldId id="284" r:id="rId11"/>
    <p:sldId id="285" r:id="rId12"/>
    <p:sldId id="281" r:id="rId13"/>
    <p:sldId id="282" r:id="rId14"/>
    <p:sldId id="283" r:id="rId15"/>
    <p:sldId id="278" r:id="rId16"/>
    <p:sldId id="279" r:id="rId17"/>
    <p:sldId id="280" r:id="rId18"/>
    <p:sldId id="286" r:id="rId19"/>
    <p:sldId id="265" r:id="rId20"/>
  </p:sldIdLst>
  <p:sldSz cx="12192000" cy="6858000"/>
  <p:notesSz cx="6797675" cy="9928225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6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B1"/>
    <a:srgbClr val="868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14" y="86"/>
      </p:cViewPr>
      <p:guideLst>
        <p:guide orient="horz" pos="416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C17E6-96A2-4040-90A7-3ED3CA8DF16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5FC37FB-6C31-4908-9251-A1389D9ABA67}">
      <dgm:prSet phldrT="[Texte]"/>
      <dgm:spPr/>
      <dgm:t>
        <a:bodyPr/>
        <a:lstStyle/>
        <a:p>
          <a:r>
            <a:rPr lang="fr-FR" dirty="0" smtClean="0"/>
            <a:t>Mélange</a:t>
          </a:r>
          <a:endParaRPr lang="fr-FR" dirty="0"/>
        </a:p>
      </dgm:t>
    </dgm:pt>
    <dgm:pt modelId="{CD06820E-F3D8-4F1B-AEEC-DBE253325207}" type="parTrans" cxnId="{4A1BADA4-9614-4DDB-8D22-B47DB8B6524A}">
      <dgm:prSet/>
      <dgm:spPr/>
      <dgm:t>
        <a:bodyPr/>
        <a:lstStyle/>
        <a:p>
          <a:endParaRPr lang="fr-FR"/>
        </a:p>
      </dgm:t>
    </dgm:pt>
    <dgm:pt modelId="{CCEAF96F-C4DD-459B-9A65-0D6ECA37E087}" type="sibTrans" cxnId="{4A1BADA4-9614-4DDB-8D22-B47DB8B6524A}">
      <dgm:prSet/>
      <dgm:spPr/>
      <dgm:t>
        <a:bodyPr/>
        <a:lstStyle/>
        <a:p>
          <a:endParaRPr lang="fr-FR"/>
        </a:p>
      </dgm:t>
    </dgm:pt>
    <dgm:pt modelId="{7A3DEFBE-5955-4C5C-B236-3204EFE4BB28}">
      <dgm:prSet phldrT="[Texte]"/>
      <dgm:spPr/>
      <dgm:t>
        <a:bodyPr/>
        <a:lstStyle/>
        <a:p>
          <a:r>
            <a:rPr lang="fr-FR" dirty="0" smtClean="0"/>
            <a:t>Vulcanisation</a:t>
          </a:r>
          <a:endParaRPr lang="fr-FR" dirty="0"/>
        </a:p>
      </dgm:t>
    </dgm:pt>
    <dgm:pt modelId="{92B133D6-A926-43CC-B094-169A7973F734}" type="parTrans" cxnId="{9ED0286E-25EE-4A60-B978-9663021B9E90}">
      <dgm:prSet/>
      <dgm:spPr/>
      <dgm:t>
        <a:bodyPr/>
        <a:lstStyle/>
        <a:p>
          <a:endParaRPr lang="fr-FR"/>
        </a:p>
      </dgm:t>
    </dgm:pt>
    <dgm:pt modelId="{6F5DC10E-FB8E-4322-B75C-08444CF5EB5B}" type="sibTrans" cxnId="{9ED0286E-25EE-4A60-B978-9663021B9E90}">
      <dgm:prSet/>
      <dgm:spPr/>
      <dgm:t>
        <a:bodyPr/>
        <a:lstStyle/>
        <a:p>
          <a:endParaRPr lang="fr-FR"/>
        </a:p>
      </dgm:t>
    </dgm:pt>
    <dgm:pt modelId="{783D33A4-8302-47D7-895E-A1E53AD5EC84}">
      <dgm:prSet phldrT="[Texte]"/>
      <dgm:spPr/>
      <dgm:t>
        <a:bodyPr/>
        <a:lstStyle/>
        <a:p>
          <a:r>
            <a:rPr lang="fr-FR" dirty="0" smtClean="0"/>
            <a:t>Découpe</a:t>
          </a:r>
          <a:endParaRPr lang="fr-FR" dirty="0"/>
        </a:p>
      </dgm:t>
    </dgm:pt>
    <dgm:pt modelId="{FD282D4A-E3C9-4FAA-B099-F656A9D89042}" type="parTrans" cxnId="{A051F48E-8F42-4F18-AA6F-6243B00A4453}">
      <dgm:prSet/>
      <dgm:spPr/>
      <dgm:t>
        <a:bodyPr/>
        <a:lstStyle/>
        <a:p>
          <a:endParaRPr lang="fr-FR"/>
        </a:p>
      </dgm:t>
    </dgm:pt>
    <dgm:pt modelId="{233D7432-23BA-4466-9E66-8BCAD337BA46}" type="sibTrans" cxnId="{A051F48E-8F42-4F18-AA6F-6243B00A4453}">
      <dgm:prSet/>
      <dgm:spPr/>
      <dgm:t>
        <a:bodyPr/>
        <a:lstStyle/>
        <a:p>
          <a:endParaRPr lang="fr-FR"/>
        </a:p>
      </dgm:t>
    </dgm:pt>
    <dgm:pt modelId="{40A3885C-74C9-4B40-83B9-CF986363CFE3}" type="pres">
      <dgm:prSet presAssocID="{82AC17E6-96A2-4040-90A7-3ED3CA8DF16F}" presName="CompostProcess" presStyleCnt="0">
        <dgm:presLayoutVars>
          <dgm:dir/>
          <dgm:resizeHandles val="exact"/>
        </dgm:presLayoutVars>
      </dgm:prSet>
      <dgm:spPr/>
    </dgm:pt>
    <dgm:pt modelId="{B55AEA8E-B895-4476-9CF8-CCAD273C6561}" type="pres">
      <dgm:prSet presAssocID="{82AC17E6-96A2-4040-90A7-3ED3CA8DF16F}" presName="arrow" presStyleLbl="bgShp" presStyleIdx="0" presStyleCnt="1" custLinFactNeighborX="1628"/>
      <dgm:spPr/>
    </dgm:pt>
    <dgm:pt modelId="{B020ADD3-ECEE-4285-A633-02B6A76E80C8}" type="pres">
      <dgm:prSet presAssocID="{82AC17E6-96A2-4040-90A7-3ED3CA8DF16F}" presName="linearProcess" presStyleCnt="0"/>
      <dgm:spPr/>
    </dgm:pt>
    <dgm:pt modelId="{C03B9900-2F9D-4E7D-A1FB-11D2645501E3}" type="pres">
      <dgm:prSet presAssocID="{C5FC37FB-6C31-4908-9251-A1389D9ABA6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051770-F6ED-4049-BDB3-B4CAAE04B07B}" type="pres">
      <dgm:prSet presAssocID="{CCEAF96F-C4DD-459B-9A65-0D6ECA37E087}" presName="sibTrans" presStyleCnt="0"/>
      <dgm:spPr/>
    </dgm:pt>
    <dgm:pt modelId="{0167E462-3440-4F7E-8DF2-3174DA2196A1}" type="pres">
      <dgm:prSet presAssocID="{7A3DEFBE-5955-4C5C-B236-3204EFE4BB2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629573-C0A2-4C2E-918C-A99E05FC149E}" type="pres">
      <dgm:prSet presAssocID="{6F5DC10E-FB8E-4322-B75C-08444CF5EB5B}" presName="sibTrans" presStyleCnt="0"/>
      <dgm:spPr/>
    </dgm:pt>
    <dgm:pt modelId="{13920740-ABEF-4865-A802-6E6D449474B3}" type="pres">
      <dgm:prSet presAssocID="{783D33A4-8302-47D7-895E-A1E53AD5EC84}" presName="textNode" presStyleLbl="node1" presStyleIdx="2" presStyleCnt="3" custLinFactNeighborX="-98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051F48E-8F42-4F18-AA6F-6243B00A4453}" srcId="{82AC17E6-96A2-4040-90A7-3ED3CA8DF16F}" destId="{783D33A4-8302-47D7-895E-A1E53AD5EC84}" srcOrd="2" destOrd="0" parTransId="{FD282D4A-E3C9-4FAA-B099-F656A9D89042}" sibTransId="{233D7432-23BA-4466-9E66-8BCAD337BA46}"/>
    <dgm:cxn modelId="{4A1BADA4-9614-4DDB-8D22-B47DB8B6524A}" srcId="{82AC17E6-96A2-4040-90A7-3ED3CA8DF16F}" destId="{C5FC37FB-6C31-4908-9251-A1389D9ABA67}" srcOrd="0" destOrd="0" parTransId="{CD06820E-F3D8-4F1B-AEEC-DBE253325207}" sibTransId="{CCEAF96F-C4DD-459B-9A65-0D6ECA37E087}"/>
    <dgm:cxn modelId="{9ED0286E-25EE-4A60-B978-9663021B9E90}" srcId="{82AC17E6-96A2-4040-90A7-3ED3CA8DF16F}" destId="{7A3DEFBE-5955-4C5C-B236-3204EFE4BB28}" srcOrd="1" destOrd="0" parTransId="{92B133D6-A926-43CC-B094-169A7973F734}" sibTransId="{6F5DC10E-FB8E-4322-B75C-08444CF5EB5B}"/>
    <dgm:cxn modelId="{D6F7BE9E-A49E-4C21-98E5-FEAF010020AD}" type="presOf" srcId="{82AC17E6-96A2-4040-90A7-3ED3CA8DF16F}" destId="{40A3885C-74C9-4B40-83B9-CF986363CFE3}" srcOrd="0" destOrd="0" presId="urn:microsoft.com/office/officeart/2005/8/layout/hProcess9"/>
    <dgm:cxn modelId="{764E528D-39E0-403F-B8D3-E0E47573D4EC}" type="presOf" srcId="{C5FC37FB-6C31-4908-9251-A1389D9ABA67}" destId="{C03B9900-2F9D-4E7D-A1FB-11D2645501E3}" srcOrd="0" destOrd="0" presId="urn:microsoft.com/office/officeart/2005/8/layout/hProcess9"/>
    <dgm:cxn modelId="{296EA53A-BFDE-46F9-9756-ACB6F50F6C73}" type="presOf" srcId="{783D33A4-8302-47D7-895E-A1E53AD5EC84}" destId="{13920740-ABEF-4865-A802-6E6D449474B3}" srcOrd="0" destOrd="0" presId="urn:microsoft.com/office/officeart/2005/8/layout/hProcess9"/>
    <dgm:cxn modelId="{FA41970A-ECE2-4351-899D-89605B120FDF}" type="presOf" srcId="{7A3DEFBE-5955-4C5C-B236-3204EFE4BB28}" destId="{0167E462-3440-4F7E-8DF2-3174DA2196A1}" srcOrd="0" destOrd="0" presId="urn:microsoft.com/office/officeart/2005/8/layout/hProcess9"/>
    <dgm:cxn modelId="{5C3CBCE8-BB40-44EE-A9A6-2A3A068D3ED0}" type="presParOf" srcId="{40A3885C-74C9-4B40-83B9-CF986363CFE3}" destId="{B55AEA8E-B895-4476-9CF8-CCAD273C6561}" srcOrd="0" destOrd="0" presId="urn:microsoft.com/office/officeart/2005/8/layout/hProcess9"/>
    <dgm:cxn modelId="{018D09E5-E264-42F5-BEC3-82EC63AC8D50}" type="presParOf" srcId="{40A3885C-74C9-4B40-83B9-CF986363CFE3}" destId="{B020ADD3-ECEE-4285-A633-02B6A76E80C8}" srcOrd="1" destOrd="0" presId="urn:microsoft.com/office/officeart/2005/8/layout/hProcess9"/>
    <dgm:cxn modelId="{815B0117-AAB5-46B9-B0FA-562D9BB0757F}" type="presParOf" srcId="{B020ADD3-ECEE-4285-A633-02B6A76E80C8}" destId="{C03B9900-2F9D-4E7D-A1FB-11D2645501E3}" srcOrd="0" destOrd="0" presId="urn:microsoft.com/office/officeart/2005/8/layout/hProcess9"/>
    <dgm:cxn modelId="{0B7BB342-7F71-42C1-A9AC-5EE9ED989052}" type="presParOf" srcId="{B020ADD3-ECEE-4285-A633-02B6A76E80C8}" destId="{F5051770-F6ED-4049-BDB3-B4CAAE04B07B}" srcOrd="1" destOrd="0" presId="urn:microsoft.com/office/officeart/2005/8/layout/hProcess9"/>
    <dgm:cxn modelId="{CB3A629D-5BA2-4680-BF72-613158E3A4E0}" type="presParOf" srcId="{B020ADD3-ECEE-4285-A633-02B6A76E80C8}" destId="{0167E462-3440-4F7E-8DF2-3174DA2196A1}" srcOrd="2" destOrd="0" presId="urn:microsoft.com/office/officeart/2005/8/layout/hProcess9"/>
    <dgm:cxn modelId="{AD0A1981-5047-4B96-864E-3343624D8CCD}" type="presParOf" srcId="{B020ADD3-ECEE-4285-A633-02B6A76E80C8}" destId="{6E629573-C0A2-4C2E-918C-A99E05FC149E}" srcOrd="3" destOrd="0" presId="urn:microsoft.com/office/officeart/2005/8/layout/hProcess9"/>
    <dgm:cxn modelId="{FE2038C9-5E75-44BE-8FDF-DEB968CEF753}" type="presParOf" srcId="{B020ADD3-ECEE-4285-A633-02B6A76E80C8}" destId="{13920740-ABEF-4865-A802-6E6D449474B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AEA8E-B895-4476-9CF8-CCAD273C6561}">
      <dsp:nvSpPr>
        <dsp:cNvPr id="0" name=""/>
        <dsp:cNvSpPr/>
      </dsp:nvSpPr>
      <dsp:spPr>
        <a:xfrm>
          <a:off x="404362" y="0"/>
          <a:ext cx="3868928" cy="167239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B9900-2F9D-4E7D-A1FB-11D2645501E3}">
      <dsp:nvSpPr>
        <dsp:cNvPr id="0" name=""/>
        <dsp:cNvSpPr/>
      </dsp:nvSpPr>
      <dsp:spPr>
        <a:xfrm>
          <a:off x="152" y="501717"/>
          <a:ext cx="1455042" cy="668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Mélange</a:t>
          </a:r>
          <a:endParaRPr lang="fr-FR" sz="1800" kern="1200" dirty="0"/>
        </a:p>
      </dsp:txBody>
      <dsp:txXfrm>
        <a:off x="32808" y="534373"/>
        <a:ext cx="1389730" cy="603644"/>
      </dsp:txXfrm>
    </dsp:sp>
    <dsp:sp modelId="{0167E462-3440-4F7E-8DF2-3174DA2196A1}">
      <dsp:nvSpPr>
        <dsp:cNvPr id="0" name=""/>
        <dsp:cNvSpPr/>
      </dsp:nvSpPr>
      <dsp:spPr>
        <a:xfrm>
          <a:off x="1548318" y="501717"/>
          <a:ext cx="1455042" cy="668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Vulcanisation</a:t>
          </a:r>
          <a:endParaRPr lang="fr-FR" sz="1800" kern="1200" dirty="0"/>
        </a:p>
      </dsp:txBody>
      <dsp:txXfrm>
        <a:off x="1580974" y="534373"/>
        <a:ext cx="1389730" cy="603644"/>
      </dsp:txXfrm>
    </dsp:sp>
    <dsp:sp modelId="{13920740-ABEF-4865-A802-6E6D449474B3}">
      <dsp:nvSpPr>
        <dsp:cNvPr id="0" name=""/>
        <dsp:cNvSpPr/>
      </dsp:nvSpPr>
      <dsp:spPr>
        <a:xfrm>
          <a:off x="3087340" y="501717"/>
          <a:ext cx="1455042" cy="668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Découpe</a:t>
          </a:r>
          <a:endParaRPr lang="fr-FR" sz="1800" kern="1200" dirty="0"/>
        </a:p>
      </dsp:txBody>
      <dsp:txXfrm>
        <a:off x="3119996" y="534373"/>
        <a:ext cx="1389730" cy="603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564EA-BD4F-1F44-9126-625456247A54}" type="datetimeFigureOut">
              <a:rPr lang="fr-FR" smtClean="0"/>
              <a:t>14/09/2018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646C1-CD1A-384B-8570-ED5FB6C8A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61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180153" y="3480051"/>
            <a:ext cx="3596702" cy="727969"/>
          </a:xfrm>
          <a:ln w="22225">
            <a:solidFill>
              <a:schemeClr val="bg1"/>
            </a:solidFill>
          </a:ln>
        </p:spPr>
        <p:txBody>
          <a:bodyPr/>
          <a:lstStyle>
            <a:lvl1pPr algn="l">
              <a:defRPr>
                <a:solidFill>
                  <a:srgbClr val="868789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89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352214" y="6126164"/>
            <a:ext cx="62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23E3-5C9F-4512-B8CE-830F1E2D61B1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 dirty="0"/>
              <a:t>Click to modify title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352214" y="1600201"/>
            <a:ext cx="11126613" cy="4436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n-lt"/>
                <a:cs typeface="Gotham Book" pitchFamily="50" charset="0"/>
              </a:defRPr>
            </a:lvl1pPr>
            <a:lvl2pPr>
              <a:defRPr>
                <a:latin typeface="+mn-lt"/>
                <a:cs typeface="Gotham Book" pitchFamily="50" charset="0"/>
              </a:defRPr>
            </a:lvl2pPr>
            <a:lvl3pPr>
              <a:defRPr>
                <a:latin typeface="+mn-lt"/>
                <a:cs typeface="Gotham Book" pitchFamily="50" charset="0"/>
              </a:defRPr>
            </a:lvl3pPr>
            <a:lvl4pPr>
              <a:defRPr>
                <a:latin typeface="+mn-lt"/>
                <a:cs typeface="Gotham Book" pitchFamily="50" charset="0"/>
              </a:defRPr>
            </a:lvl4pPr>
            <a:lvl5pPr>
              <a:defRPr>
                <a:latin typeface="+mn-lt"/>
                <a:cs typeface="Gotham Book" pitchFamily="50" charset="0"/>
              </a:defRPr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style 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074503" y="63898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176355" y="637818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0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modify title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A723E3-5C9F-4512-B8CE-830F1E2D61B1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352425" y="1606858"/>
            <a:ext cx="5400306" cy="4429959"/>
          </a:xfrm>
        </p:spPr>
        <p:txBody>
          <a:bodyPr/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style 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6068091" y="1606859"/>
            <a:ext cx="5400000" cy="4429958"/>
          </a:xfrm>
        </p:spPr>
        <p:txBody>
          <a:bodyPr/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style 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074503" y="63898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176355" y="637818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3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modify title</a:t>
            </a:r>
            <a:endParaRPr lang="fr-FR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352215" y="6126164"/>
            <a:ext cx="628751" cy="365125"/>
          </a:xfrm>
        </p:spPr>
        <p:txBody>
          <a:bodyPr/>
          <a:lstStyle/>
          <a:p>
            <a:fld id="{EDA723E3-5C9F-4512-B8CE-830F1E2D61B1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074503" y="63898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176355" y="637818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7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_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352215" y="6126164"/>
            <a:ext cx="628751" cy="365125"/>
          </a:xfrm>
        </p:spPr>
        <p:txBody>
          <a:bodyPr/>
          <a:lstStyle/>
          <a:p>
            <a:fld id="{EDA723E3-5C9F-4512-B8CE-830F1E2D61B1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074503" y="63898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176355" y="637818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A723E3-5C9F-4512-B8CE-830F1E2D61B1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074503" y="63898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176355" y="637818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7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352215" y="6126164"/>
            <a:ext cx="628751" cy="365125"/>
          </a:xfrm>
        </p:spPr>
        <p:txBody>
          <a:bodyPr/>
          <a:lstStyle/>
          <a:p>
            <a:fld id="{EDA723E3-5C9F-4512-B8CE-830F1E2D61B1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074503" y="63898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176355" y="637818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9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mit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31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52215" y="677334"/>
            <a:ext cx="11126612" cy="828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modify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52214" y="1600202"/>
            <a:ext cx="11126613" cy="444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style 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352215" y="6126164"/>
            <a:ext cx="628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23E3-5C9F-4512-B8CE-830F1E2D61B1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074503" y="63898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176355" y="637818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8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84" r:id="rId3"/>
    <p:sldLayoutId id="2147483682" r:id="rId4"/>
    <p:sldLayoutId id="2147483683" r:id="rId5"/>
    <p:sldLayoutId id="2147483685" r:id="rId6"/>
    <p:sldLayoutId id="2147483681" r:id="rId7"/>
    <p:sldLayoutId id="214748367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868789"/>
          </a:solidFill>
          <a:latin typeface="+mn-lt"/>
          <a:ea typeface="+mj-ea"/>
          <a:cs typeface="Gotham Book" pitchFamily="50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 baseline="0">
          <a:solidFill>
            <a:srgbClr val="868789"/>
          </a:solidFill>
          <a:latin typeface="+mn-lt"/>
          <a:ea typeface="+mn-ea"/>
          <a:cs typeface="Gotham Book" pitchFamily="50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 baseline="0">
          <a:solidFill>
            <a:srgbClr val="868789"/>
          </a:solidFill>
          <a:latin typeface="+mn-lt"/>
          <a:ea typeface="+mn-ea"/>
          <a:cs typeface="Gotham Book" pitchFamily="50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868789"/>
          </a:solidFill>
          <a:latin typeface="+mn-lt"/>
          <a:ea typeface="+mn-ea"/>
          <a:cs typeface="Gotham Book" pitchFamily="50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868789"/>
          </a:solidFill>
          <a:latin typeface="+mn-lt"/>
          <a:ea typeface="+mn-ea"/>
          <a:cs typeface="Gotham Book" pitchFamily="50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868789"/>
          </a:solidFill>
          <a:latin typeface="+mn-lt"/>
          <a:ea typeface="+mn-ea"/>
          <a:cs typeface="Gotham Book" pitchFamily="50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6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5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A723E3-5C9F-4512-B8CE-830F1E2D61B1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III. Application sur données réelles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fr-FR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fr-FR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Objectif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: obtenir le jeu de données final à partir de multiples tables brutes.</a:t>
                </a:r>
                <a:endParaRPr lang="fr-FR" u="sng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Synthétiser l’historique de production d’une bobine à partir des données </a:t>
                </a:r>
                <a:r>
                  <a:rPr lang="fr-FR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process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: d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écomposition statistique  moyenne, écart-type, minimum, maximum.</a:t>
                </a:r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	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 Même approche pour les résultats </a:t>
                </a:r>
                <a:r>
                  <a:rPr lang="fr-FR" dirty="0" err="1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rhéomètriques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pour un lot de mélange consommé</a:t>
                </a:r>
              </a:p>
              <a:p>
                <a:pPr marL="0" indent="0">
                  <a:buNone/>
                </a:pPr>
                <a:endParaRPr lang="fr-FR" dirty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Création de la variable « temps de maturation ».</a:t>
                </a:r>
                <a:endParaRPr lang="fr-FR" dirty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  Jeu de données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de dimensions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</m:t>
                    </m:r>
                    <m:r>
                      <a:rPr lang="fr-F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=1698,  </m:t>
                    </m:r>
                    <m:r>
                      <a:rPr lang="fr-F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fr-F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=129, </m:t>
                    </m:r>
                    <m:r>
                      <a:rPr lang="fr-F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  <m:r>
                      <a:rPr lang="fr-F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fr-FR" dirty="0" smtClean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endParaRPr lang="fr-FR" dirty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endParaRPr lang="fr-FR" dirty="0" smtClean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2"/>
          <p:cNvSpPr txBox="1">
            <a:spLocks/>
          </p:cNvSpPr>
          <p:nvPr/>
        </p:nvSpPr>
        <p:spPr>
          <a:xfrm>
            <a:off x="7356460" y="6217286"/>
            <a:ext cx="339688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868789"/>
                </a:solidFill>
                <a:latin typeface="+mn-lt"/>
                <a:ea typeface="+mj-ea"/>
                <a:cs typeface="Gotham Book" pitchFamily="50" charset="0"/>
              </a:defRPr>
            </a:lvl1pPr>
          </a:lstStyle>
          <a:p>
            <a:pPr algn="ctr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III. Application sur données réelles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A723E3-5C9F-4512-B8CE-830F1E2D61B1}" type="slidenum">
              <a:rPr lang="fr-FR" smtClean="0"/>
              <a:pPr/>
              <a:t>11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idx="1"/>
              </p:nvPr>
            </p:nvSpPr>
            <p:spPr>
              <a:xfrm>
                <a:off x="388790" y="1600201"/>
                <a:ext cx="11169226" cy="44366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b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Multicollinéarité</a:t>
                </a:r>
                <a:endParaRPr lang="fr-FR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514350" indent="-514350">
                  <a:buFont typeface="+mj-lt"/>
                  <a:buAutoNum type="romanLcPeriod"/>
                </a:pPr>
                <a:r>
                  <a:rPr lang="fr-FR" sz="1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Matrice de corrélation sur </a:t>
                </a:r>
                <a14:m>
                  <m:oMath xmlns:m="http://schemas.openxmlformats.org/officeDocument/2006/math">
                    <m:r>
                      <a:rPr lang="fr-FR" sz="17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fr-FR" sz="17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fr-FR" sz="1700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: corrélation négative entre la vitesse de ligne, et la position des cylindres de la calandre.</a:t>
                </a: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fr-FR" sz="1700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Différence de paramétrage LVC selon l’épaisseur de bande recherchée. Privilégier les bandes d’épaisseur 1 </a:t>
                </a:r>
                <a:r>
                  <a:rPr lang="fr-FR" sz="1700" dirty="0" err="1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mm.</a:t>
                </a:r>
                <a:endParaRPr lang="fr-FR" sz="1700" dirty="0" smtClean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fr-FR" sz="1700" dirty="0" smtClean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marL="504825" indent="-457200">
                  <a:buFont typeface="+mj-lt"/>
                  <a:buAutoNum type="romanLcPeriod"/>
                  <a:tabLst>
                    <a:tab pos="0" algn="l"/>
                  </a:tabLst>
                </a:pPr>
                <a:r>
                  <a:rPr lang="fr-FR" sz="1700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Méthode récursive de sélection de variables basée sur le coefficient VIF (« Variance Inflation Factor »).</a:t>
                </a:r>
              </a:p>
              <a:p>
                <a:pPr marL="504825" indent="-457200">
                  <a:buFont typeface="+mj-lt"/>
                  <a:buAutoNum type="romanLcPeriod"/>
                  <a:tabLst>
                    <a:tab pos="0" algn="l"/>
                  </a:tabLst>
                </a:pPr>
                <a:endParaRPr lang="fr-FR" dirty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fr-FR" b="1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Distribution des variables à expliquer et niveau de corrélation</a:t>
                </a: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marL="561975" indent="-514350">
                  <a:buFont typeface="+mj-lt"/>
                  <a:buAutoNum type="romanLcPeriod"/>
                </a:pP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 </a:t>
                </a:r>
                <a:r>
                  <a:rPr lang="fr-FR" sz="1700" dirty="0" err="1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allgt_avg</a:t>
                </a:r>
                <a:r>
                  <a:rPr lang="fr-FR" sz="1700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  et  </a:t>
                </a:r>
                <a:r>
                  <a:rPr lang="fr-FR" sz="1700" dirty="0" err="1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cont_rupt_avg</a:t>
                </a:r>
                <a:r>
                  <a:rPr lang="fr-FR" sz="1700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 proches d’une loi normale / cont_100_avg et </a:t>
                </a:r>
                <a:r>
                  <a:rPr lang="fr-FR" sz="1700" dirty="0" err="1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durete_avg</a:t>
                </a:r>
                <a:r>
                  <a:rPr lang="fr-FR" sz="1700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de faibles dispersions.</a:t>
                </a:r>
              </a:p>
              <a:p>
                <a:pPr marL="561975" indent="-514350">
                  <a:buFont typeface="+mj-lt"/>
                  <a:buAutoNum type="romanLcPeriod"/>
                </a:pPr>
                <a:endParaRPr lang="fr-FR" sz="1700" dirty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marL="561975" indent="-514350">
                  <a:buFont typeface="+mj-lt"/>
                  <a:buAutoNum type="romanLcPeriod"/>
                </a:pPr>
                <a:r>
                  <a:rPr lang="fr-FR" sz="1700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Coefficients de corrélation entre -0.58 et 0.49.</a:t>
                </a:r>
              </a:p>
              <a:p>
                <a:pPr marL="561975" indent="-514350">
                  <a:buFont typeface="+mj-lt"/>
                  <a:buAutoNum type="romanLcPeriod"/>
                </a:pPr>
                <a:endParaRPr lang="fr-FR" sz="1700" dirty="0" smtClean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marL="47625" indent="0">
                  <a:buNone/>
                </a:pPr>
                <a:endParaRPr lang="fr-FR" sz="1700" dirty="0" smtClean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è"/>
                </a:pPr>
                <a:endParaRPr lang="fr-FR" b="1" dirty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è"/>
                </a:pPr>
                <a:endParaRPr lang="fr-FR" b="1" dirty="0" smtClean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è"/>
                </a:pPr>
                <a:endParaRPr lang="fr-FR" b="1" dirty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marL="285750" lvl="1">
                  <a:buFont typeface="Arial" panose="020B0604020202020204" pitchFamily="34" charset="0"/>
                  <a:buChar char="•"/>
                </a:pP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790" y="1600201"/>
                <a:ext cx="11169226" cy="4436615"/>
              </a:xfrm>
              <a:blipFill>
                <a:blip r:embed="rId2"/>
                <a:stretch>
                  <a:fillRect l="-600" t="-8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2"/>
          <p:cNvSpPr>
            <a:spLocks noGrp="1"/>
          </p:cNvSpPr>
          <p:nvPr>
            <p:ph type="title"/>
          </p:nvPr>
        </p:nvSpPr>
        <p:spPr>
          <a:xfrm>
            <a:off x="352215" y="631614"/>
            <a:ext cx="11126612" cy="82835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Evaluation de la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multicollinéarité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 - statistiques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descriptives </a:t>
            </a:r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7356460" y="6217286"/>
            <a:ext cx="339688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868789"/>
                </a:solidFill>
                <a:latin typeface="+mn-lt"/>
                <a:ea typeface="+mj-ea"/>
                <a:cs typeface="Gotham Book" pitchFamily="50" charset="0"/>
              </a:defRPr>
            </a:lvl1pPr>
          </a:lstStyle>
          <a:p>
            <a:pPr algn="ctr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III. Application sur données réelles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A723E3-5C9F-4512-B8CE-830F1E2D61B1}" type="slidenum">
              <a:rPr lang="fr-FR" smtClean="0"/>
              <a:pPr/>
              <a:t>12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idx="1"/>
              </p:nvPr>
            </p:nvSpPr>
            <p:spPr>
              <a:xfrm>
                <a:off x="352214" y="1975105"/>
                <a:ext cx="11425258" cy="3255263"/>
              </a:xfrm>
            </p:spPr>
            <p:txBody>
              <a:bodyPr/>
              <a:lstStyle/>
              <a:p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Analyse des 4 modèles de régressions : </a:t>
                </a:r>
              </a:p>
              <a:p>
                <a:pPr lvl="1">
                  <a:buSzPct val="60000"/>
                  <a:buFont typeface="Wingdings" panose="05000000000000000000" pitchFamily="2" charset="2"/>
                  <a:buChar char="q"/>
                </a:pP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Hypothèses sur les erreurs : fiabilité des modèles « </a:t>
                </a:r>
                <a:r>
                  <a:rPr lang="fr-FR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allgt_avg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 » et « </a:t>
                </a:r>
                <a:r>
                  <a:rPr lang="fr-FR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cont_rupt_avg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 »</a:t>
                </a:r>
              </a:p>
              <a:p>
                <a:pPr lvl="1">
                  <a:buSzPct val="60000"/>
                  <a:buFont typeface="Wingdings" panose="05000000000000000000" pitchFamily="2" charset="2"/>
                  <a:buChar char="q"/>
                </a:pP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Qualité d’ajustement : modèle « </a:t>
                </a:r>
                <a:r>
                  <a:rPr lang="fr-FR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allgt_avg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 » performant, « </a:t>
                </a:r>
                <a:r>
                  <a:rPr lang="fr-FR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cont_rupt_avg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 » peu efficace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=0.17)</m:t>
                    </m:r>
                  </m:oMath>
                </a14:m>
                <a:endParaRPr lang="fr-FR" b="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b="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b="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57188" indent="-357188"/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Evaluer la présence de corrélation entre les 4 vecteurs de résidus :  </a:t>
                </a:r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fr-FR" sz="1800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Coefficient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=0.6</m:t>
                    </m:r>
                  </m:oMath>
                </a14:m>
                <a:r>
                  <a:rPr lang="fr-FR" sz="1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entre « </a:t>
                </a:r>
                <a:r>
                  <a:rPr lang="fr-FR" sz="18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allgt_avg</a:t>
                </a:r>
                <a:r>
                  <a:rPr lang="fr-FR" sz="1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 » et « </a:t>
                </a:r>
                <a:r>
                  <a:rPr lang="fr-FR" sz="18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cont_rupt_avg</a:t>
                </a:r>
                <a:r>
                  <a:rPr lang="fr-FR" sz="1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 »</a:t>
                </a:r>
              </a:p>
              <a:p>
                <a:pPr marL="0" indent="0">
                  <a:buNone/>
                </a:pPr>
                <a:endParaRPr lang="fr-FR" sz="1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fr-FR" sz="18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57188" indent="-357188"/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214" y="1975105"/>
                <a:ext cx="11425258" cy="3255263"/>
              </a:xfrm>
              <a:blipFill>
                <a:blip r:embed="rId2"/>
                <a:stretch>
                  <a:fillRect l="-480" t="-9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Modèle multivarié - Résultats</a:t>
            </a:r>
            <a:endParaRPr lang="fr-FR" dirty="0"/>
          </a:p>
        </p:txBody>
      </p:sp>
      <p:sp>
        <p:nvSpPr>
          <p:cNvPr id="8" name="Titre 2"/>
          <p:cNvSpPr txBox="1">
            <a:spLocks/>
          </p:cNvSpPr>
          <p:nvPr/>
        </p:nvSpPr>
        <p:spPr>
          <a:xfrm>
            <a:off x="7356460" y="6217286"/>
            <a:ext cx="339688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868789"/>
                </a:solidFill>
                <a:latin typeface="+mn-lt"/>
                <a:ea typeface="+mj-ea"/>
                <a:cs typeface="Gotham Book" pitchFamily="50" charset="0"/>
              </a:defRPr>
            </a:lvl1pPr>
          </a:lstStyle>
          <a:p>
            <a:pPr algn="ctr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III. Application sur données réelles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A723E3-5C9F-4512-B8CE-830F1E2D61B1}" type="slidenum">
              <a:rPr lang="fr-FR" smtClean="0"/>
              <a:pPr/>
              <a:t>13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idx="1"/>
              </p:nvPr>
            </p:nvSpPr>
            <p:spPr>
              <a:xfrm>
                <a:off x="352214" y="1362457"/>
                <a:ext cx="11333818" cy="4436615"/>
              </a:xfrm>
            </p:spPr>
            <p:txBody>
              <a:bodyPr/>
              <a:lstStyle/>
              <a:p>
                <a:r>
                  <a:rPr lang="fr-FR" sz="1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Test MANOVA </a:t>
                </a:r>
                <a:r>
                  <a:rPr lang="fr-FR" sz="18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univariés</a:t>
                </a:r>
                <a:r>
                  <a:rPr lang="fr-FR" sz="1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=5%</m:t>
                    </m:r>
                  </m:oMath>
                </a14:m>
                <a:r>
                  <a:rPr lang="fr-FR" sz="1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 sur le modèle complet </a:t>
                </a:r>
                <a:r>
                  <a:rPr lang="fr-FR" sz="1800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 enlever les variables non-influentes sur la variabilité de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𝒀</m:t>
                    </m:r>
                    <m:r>
                      <a:rPr lang="fr-FR" sz="1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fr-FR" sz="1800" b="0" dirty="0" smtClean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lvl="1">
                  <a:buSzPct val="60000"/>
                  <a:buFont typeface="Wingdings" panose="05000000000000000000" pitchFamily="2" charset="2"/>
                  <a:buChar char="q"/>
                </a:pPr>
                <a:r>
                  <a:rPr lang="fr-FR" sz="1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Calandre : </a:t>
                </a:r>
                <a:r>
                  <a:rPr lang="fr-FR" sz="1700" dirty="0">
                    <a:solidFill>
                      <a:schemeClr val="accent1">
                        <a:lumMod val="75000"/>
                      </a:schemeClr>
                    </a:solidFill>
                  </a:rPr>
                  <a:t>température des cylindres </a:t>
                </a:r>
                <a:endParaRPr lang="fr-FR" sz="17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buSzPct val="60000"/>
                  <a:buFont typeface="Wingdings" panose="05000000000000000000" pitchFamily="2" charset="2"/>
                  <a:buChar char="q"/>
                </a:pPr>
                <a:r>
                  <a:rPr lang="fr-FR" sz="1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Extrudeuse : pression avant-filtre , </a:t>
                </a:r>
                <a:r>
                  <a:rPr lang="fr-FR" sz="1700" dirty="0">
                    <a:solidFill>
                      <a:schemeClr val="accent1">
                        <a:lumMod val="75000"/>
                      </a:schemeClr>
                    </a:solidFill>
                  </a:rPr>
                  <a:t>température du corps </a:t>
                </a:r>
                <a:r>
                  <a:rPr lang="fr-FR" sz="1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n°2</a:t>
                </a:r>
              </a:p>
              <a:p>
                <a:pPr lvl="1">
                  <a:buSzPct val="60000"/>
                  <a:buFont typeface="Wingdings" panose="05000000000000000000" pitchFamily="2" charset="2"/>
                  <a:buChar char="q"/>
                </a:pPr>
                <a:r>
                  <a:rPr lang="fr-FR" sz="17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Rotocure</a:t>
                </a:r>
                <a:r>
                  <a:rPr lang="fr-FR" sz="17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: pression de vulcanisation, pression exercée côté droit du cylindre tendeur</a:t>
                </a:r>
              </a:p>
              <a:p>
                <a:endParaRPr lang="fr-FR" b="0" dirty="0" smtClean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fr-FR" sz="1800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Test MANOVA pour comparaison modèle réduit à 51 variables contre le modèle complet  significatif au risque 5%</a:t>
                </a:r>
              </a:p>
              <a:p>
                <a:endParaRPr lang="fr-FR" sz="1800" b="0" dirty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endParaRPr lang="fr-FR" sz="1800" b="0" dirty="0" smtClean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lvl="1"/>
                <a:endParaRPr lang="fr-FR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214" y="1362457"/>
                <a:ext cx="11333818" cy="4436615"/>
              </a:xfrm>
              <a:blipFill>
                <a:blip r:embed="rId2"/>
                <a:stretch>
                  <a:fillRect l="-377" t="-963" r="-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352215" y="576750"/>
            <a:ext cx="11126612" cy="82835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Modèle multivarié - Résultats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56898"/>
              </p:ext>
            </p:extLst>
          </p:nvPr>
        </p:nvGraphicFramePr>
        <p:xfrm>
          <a:off x="4257033" y="3811963"/>
          <a:ext cx="2694748" cy="1820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374">
                  <a:extLst>
                    <a:ext uri="{9D8B030D-6E8A-4147-A177-3AD203B41FA5}">
                      <a16:colId xmlns:a16="http://schemas.microsoft.com/office/drawing/2014/main" val="1499961849"/>
                    </a:ext>
                  </a:extLst>
                </a:gridCol>
                <a:gridCol w="1347374">
                  <a:extLst>
                    <a:ext uri="{9D8B030D-6E8A-4147-A177-3AD203B41FA5}">
                      <a16:colId xmlns:a16="http://schemas.microsoft.com/office/drawing/2014/main" val="2503237142"/>
                    </a:ext>
                  </a:extLst>
                </a:gridCol>
              </a:tblGrid>
              <a:tr h="436881">
                <a:tc>
                  <a:txBody>
                    <a:bodyPr/>
                    <a:lstStyle/>
                    <a:p>
                      <a:pPr indent="22669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RMSE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2055705"/>
                  </a:ext>
                </a:extLst>
              </a:tr>
              <a:tr h="324984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Allgt_avg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19.03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3689049"/>
                  </a:ext>
                </a:extLst>
              </a:tr>
              <a:tr h="338962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Cont_100_avg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0.29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2943173"/>
                  </a:ext>
                </a:extLst>
              </a:tr>
              <a:tr h="394873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Cont_rupt_avg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0.96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9490"/>
                  </a:ext>
                </a:extLst>
              </a:tr>
              <a:tr h="324984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Durete_avg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0.67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1564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4640886" y="5733112"/>
                <a:ext cx="192704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u="sng" dirty="0" smtClean="0"/>
                  <a:t>Tableau</a:t>
                </a:r>
                <a:r>
                  <a:rPr lang="fr-FR" sz="1200" dirty="0" smtClean="0"/>
                  <a:t> : RMSE obtenus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fr-FR" sz="1200" dirty="0" smtClean="0"/>
                  <a:t> pour le modèle multivarié réduit</a:t>
                </a:r>
                <a:endParaRPr lang="fr-FR" sz="1200" u="sng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86" y="5733112"/>
                <a:ext cx="1927042" cy="646331"/>
              </a:xfrm>
              <a:prstGeom prst="rect">
                <a:avLst/>
              </a:prstGeom>
              <a:blipFill>
                <a:blip r:embed="rId3"/>
                <a:stretch>
                  <a:fillRect r="-1266" b="-66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re 2"/>
          <p:cNvSpPr txBox="1">
            <a:spLocks/>
          </p:cNvSpPr>
          <p:nvPr/>
        </p:nvSpPr>
        <p:spPr>
          <a:xfrm>
            <a:off x="7356460" y="6308726"/>
            <a:ext cx="339688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868789"/>
                </a:solidFill>
                <a:latin typeface="+mn-lt"/>
                <a:ea typeface="+mj-ea"/>
                <a:cs typeface="Gotham Book" pitchFamily="50" charset="0"/>
              </a:defRPr>
            </a:lvl1pPr>
          </a:lstStyle>
          <a:p>
            <a:pPr algn="ctr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III. Application sur données réelles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A723E3-5C9F-4512-B8CE-830F1E2D61B1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Résultats des tests MANOVA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univariés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sur le modèle restreint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re 2"/>
          <p:cNvSpPr>
            <a:spLocks noGrp="1"/>
          </p:cNvSpPr>
          <p:nvPr>
            <p:ph type="title"/>
          </p:nvPr>
        </p:nvSpPr>
        <p:spPr>
          <a:xfrm>
            <a:off x="352214" y="635360"/>
            <a:ext cx="11126612" cy="82835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Modèle multivarié - Résultats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36" y="2216037"/>
            <a:ext cx="5387330" cy="17230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92" y="4223546"/>
            <a:ext cx="5387330" cy="106465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024934" y="2318270"/>
            <a:ext cx="3419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Forte significativité des mesures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rhéomètriques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Vitesse de ligne de la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rotocure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 pression exercée à gauche du cylindre tendeur peu influentes.</a:t>
            </a: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7356460" y="6308726"/>
            <a:ext cx="339688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868789"/>
                </a:solidFill>
                <a:latin typeface="+mn-lt"/>
                <a:ea typeface="+mj-ea"/>
                <a:cs typeface="Gotham Book" pitchFamily="50" charset="0"/>
              </a:defRPr>
            </a:lvl1pPr>
          </a:lstStyle>
          <a:p>
            <a:pPr algn="ctr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III. Application sur données réelles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83697" y="5388993"/>
            <a:ext cx="271576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 smtClean="0"/>
              <a:t>Sorties R</a:t>
            </a:r>
            <a:r>
              <a:rPr lang="fr-FR" sz="1200" dirty="0" smtClean="0"/>
              <a:t> : résultats du test MANOVA à un facteur pour le modèle réduit</a:t>
            </a:r>
            <a:endParaRPr lang="fr-FR" sz="1200" u="sng" dirty="0"/>
          </a:p>
        </p:txBody>
      </p:sp>
    </p:spTree>
    <p:extLst>
      <p:ext uri="{BB962C8B-B14F-4D97-AF65-F5344CB8AC3E}">
        <p14:creationId xmlns:p14="http://schemas.microsoft.com/office/powerpoint/2010/main" val="35428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A723E3-5C9F-4512-B8CE-830F1E2D61B1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Forests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 - Résultats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Stratégie adoptée 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obtenir 4 modèles RF réduits maximisant une mesure spécifique (R²), et intégrant les variables explicatives les plus importantes. Mesurer leur performance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fr-FR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fr-FR" u="sng" baseline="30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ère</a:t>
                </a:r>
                <a:r>
                  <a:rPr lang="fr-FR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étape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: construction de 4 modèles complets par méthode de grille de recherche (5-fold CV).</a:t>
                </a:r>
              </a:p>
              <a:p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 t="-8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30858"/>
              </p:ext>
            </p:extLst>
          </p:nvPr>
        </p:nvGraphicFramePr>
        <p:xfrm>
          <a:off x="3872706" y="3299970"/>
          <a:ext cx="3561366" cy="1838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983">
                  <a:extLst>
                    <a:ext uri="{9D8B030D-6E8A-4147-A177-3AD203B41FA5}">
                      <a16:colId xmlns:a16="http://schemas.microsoft.com/office/drawing/2014/main" val="964254726"/>
                    </a:ext>
                  </a:extLst>
                </a:gridCol>
                <a:gridCol w="1597383">
                  <a:extLst>
                    <a:ext uri="{9D8B030D-6E8A-4147-A177-3AD203B41FA5}">
                      <a16:colId xmlns:a16="http://schemas.microsoft.com/office/drawing/2014/main" val="1780328924"/>
                    </a:ext>
                  </a:extLst>
                </a:gridCol>
              </a:tblGrid>
              <a:tr h="488429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Random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forest</a:t>
                      </a:r>
                      <a:r>
                        <a:rPr lang="fr-FR" sz="1200" dirty="0">
                          <a:effectLst/>
                        </a:rPr>
                        <a:t> optimal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R²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1955714"/>
                  </a:ext>
                </a:extLst>
              </a:tr>
              <a:tr h="33385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Allgt_avg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effectLst/>
                        </a:rPr>
                        <a:t>60</a:t>
                      </a:r>
                      <a:endParaRPr lang="fr-FR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4170450"/>
                  </a:ext>
                </a:extLst>
              </a:tr>
              <a:tr h="348472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Cont_100_avg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39.2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422602"/>
                  </a:ext>
                </a:extLst>
              </a:tr>
              <a:tr h="33385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Cont_rupt_avg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7.2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3755709"/>
                  </a:ext>
                </a:extLst>
              </a:tr>
              <a:tr h="33385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Durete_avg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49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3341634"/>
                  </a:ext>
                </a:extLst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7808976" y="3652130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Modèle « 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Allgt_avg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 » dominant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Modèle « 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rupt_avg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 » peu informatif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428038" y="5223786"/>
            <a:ext cx="271576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 smtClean="0"/>
              <a:t>Tableau</a:t>
            </a:r>
            <a:r>
              <a:rPr lang="fr-FR" sz="1200" dirty="0" smtClean="0"/>
              <a:t> : coefficients de détermination obtenu pour chaque modèle RF optimal</a:t>
            </a:r>
            <a:endParaRPr lang="fr-FR" sz="1200" u="sng" dirty="0"/>
          </a:p>
        </p:txBody>
      </p:sp>
      <p:sp>
        <p:nvSpPr>
          <p:cNvPr id="11" name="Titre 2"/>
          <p:cNvSpPr txBox="1">
            <a:spLocks/>
          </p:cNvSpPr>
          <p:nvPr/>
        </p:nvSpPr>
        <p:spPr>
          <a:xfrm>
            <a:off x="7356460" y="6308726"/>
            <a:ext cx="339688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868789"/>
                </a:solidFill>
                <a:latin typeface="+mn-lt"/>
                <a:ea typeface="+mj-ea"/>
                <a:cs typeface="Gotham Book" pitchFamily="50" charset="0"/>
              </a:defRPr>
            </a:lvl1pPr>
          </a:lstStyle>
          <a:p>
            <a:pPr algn="ctr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III. Application sur données réelles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A723E3-5C9F-4512-B8CE-830F1E2D61B1}" type="slidenum">
              <a:rPr lang="fr-FR" smtClean="0"/>
              <a:pPr/>
              <a:t>16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idx="1"/>
              </p:nvPr>
            </p:nvSpPr>
            <p:spPr>
              <a:xfrm>
                <a:off x="352214" y="1444753"/>
                <a:ext cx="11126613" cy="4436615"/>
              </a:xfrm>
            </p:spPr>
            <p:txBody>
              <a:bodyPr/>
              <a:lstStyle/>
              <a:p>
                <a:r>
                  <a:rPr lang="fr-FR" sz="1800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fr-FR" sz="1800" u="sng" baseline="30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ème</a:t>
                </a:r>
                <a:r>
                  <a:rPr lang="fr-FR" sz="1800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étape</a:t>
                </a:r>
                <a:r>
                  <a:rPr lang="fr-FR" sz="1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: procédure récursive pour construire les 4 modèles réduits. Basée sur le classement d’importance des variables obtenus sur les modèles complets.</a:t>
                </a:r>
              </a:p>
              <a:p>
                <a:endParaRPr lang="fr-F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fr-FR" sz="1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Approche algorithmique pour chaque modèle :</a:t>
                </a:r>
                <a:endParaRPr lang="fr-FR" sz="1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5,10,15,25</m:t>
                        </m:r>
                      </m:e>
                    </m:d>
                  </m:oMath>
                </a14:m>
                <a:endParaRPr lang="fr-FR" sz="1600" b="0" dirty="0" smtClean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Garder 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variables importantes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𝑎𝑝𝑝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Construire modèle RF par méthode </a:t>
                </a:r>
                <a:r>
                  <a:rPr lang="fr-FR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grid-search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(R² comme mesure d’évaluation)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𝑎𝑝𝑝</m:t>
                        </m:r>
                      </m:sub>
                    </m:sSub>
                  </m:oMath>
                </a14:m>
                <a:endParaRPr lang="fr-FR" b="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712788" lvl="1" indent="-265113"/>
                <a:r>
                  <a:rPr lang="fr-FR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Choisir le modèle de coefficient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maximal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endParaRPr lang="fr-F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214" y="1444753"/>
                <a:ext cx="11126613" cy="4436615"/>
              </a:xfrm>
              <a:blipFill>
                <a:blip r:embed="rId2"/>
                <a:stretch>
                  <a:fillRect l="-384" t="-6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2"/>
          <p:cNvSpPr>
            <a:spLocks noGrp="1"/>
          </p:cNvSpPr>
          <p:nvPr>
            <p:ph type="title"/>
          </p:nvPr>
        </p:nvSpPr>
        <p:spPr>
          <a:xfrm>
            <a:off x="352215" y="576750"/>
            <a:ext cx="11126612" cy="828358"/>
          </a:xfrm>
        </p:spPr>
        <p:txBody>
          <a:bodyPr/>
          <a:lstStyle/>
          <a:p>
            <a:pPr algn="ctr"/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Forests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 - Résultats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4968347"/>
                  </p:ext>
                </p:extLst>
              </p:nvPr>
            </p:nvGraphicFramePr>
            <p:xfrm>
              <a:off x="3148474" y="4138104"/>
              <a:ext cx="5617210" cy="18681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17700">
                      <a:extLst>
                        <a:ext uri="{9D8B030D-6E8A-4147-A177-3AD203B41FA5}">
                          <a16:colId xmlns:a16="http://schemas.microsoft.com/office/drawing/2014/main" val="2535914498"/>
                        </a:ext>
                      </a:extLst>
                    </a:gridCol>
                    <a:gridCol w="890270">
                      <a:extLst>
                        <a:ext uri="{9D8B030D-6E8A-4147-A177-3AD203B41FA5}">
                          <a16:colId xmlns:a16="http://schemas.microsoft.com/office/drawing/2014/main" val="3483114259"/>
                        </a:ext>
                      </a:extLst>
                    </a:gridCol>
                    <a:gridCol w="1404620">
                      <a:extLst>
                        <a:ext uri="{9D8B030D-6E8A-4147-A177-3AD203B41FA5}">
                          <a16:colId xmlns:a16="http://schemas.microsoft.com/office/drawing/2014/main" val="1054563820"/>
                        </a:ext>
                      </a:extLst>
                    </a:gridCol>
                    <a:gridCol w="1404620">
                      <a:extLst>
                        <a:ext uri="{9D8B030D-6E8A-4147-A177-3AD203B41FA5}">
                          <a16:colId xmlns:a16="http://schemas.microsoft.com/office/drawing/2014/main" val="3069667048"/>
                        </a:ext>
                      </a:extLst>
                    </a:gridCol>
                  </a:tblGrid>
                  <a:tr h="370205"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RF réduit optimal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p>
                                    <m:r>
                                      <a:rPr lang="fr-F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R² (apprentissage)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RMSE (test)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11635484"/>
                      </a:ext>
                    </a:extLst>
                  </a:tr>
                  <a:tr h="370205"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 err="1">
                              <a:effectLst/>
                            </a:rPr>
                            <a:t>Allgt_avg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20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60.1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16.65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82425927"/>
                      </a:ext>
                    </a:extLst>
                  </a:tr>
                  <a:tr h="387350"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Cont_100_avg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10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41.1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0.277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11318786"/>
                      </a:ext>
                    </a:extLst>
                  </a:tr>
                  <a:tr h="370205"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Cont_rupt_avg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15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7.1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0.963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48081594"/>
                      </a:ext>
                    </a:extLst>
                  </a:tr>
                  <a:tr h="370205"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Durete_avg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15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48.8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0.56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440593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4968347"/>
                  </p:ext>
                </p:extLst>
              </p:nvPr>
            </p:nvGraphicFramePr>
            <p:xfrm>
              <a:off x="3148474" y="4138104"/>
              <a:ext cx="5617210" cy="18681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17700">
                      <a:extLst>
                        <a:ext uri="{9D8B030D-6E8A-4147-A177-3AD203B41FA5}">
                          <a16:colId xmlns:a16="http://schemas.microsoft.com/office/drawing/2014/main" val="2535914498"/>
                        </a:ext>
                      </a:extLst>
                    </a:gridCol>
                    <a:gridCol w="890270">
                      <a:extLst>
                        <a:ext uri="{9D8B030D-6E8A-4147-A177-3AD203B41FA5}">
                          <a16:colId xmlns:a16="http://schemas.microsoft.com/office/drawing/2014/main" val="3483114259"/>
                        </a:ext>
                      </a:extLst>
                    </a:gridCol>
                    <a:gridCol w="1404620">
                      <a:extLst>
                        <a:ext uri="{9D8B030D-6E8A-4147-A177-3AD203B41FA5}">
                          <a16:colId xmlns:a16="http://schemas.microsoft.com/office/drawing/2014/main" val="1054563820"/>
                        </a:ext>
                      </a:extLst>
                    </a:gridCol>
                    <a:gridCol w="1404620">
                      <a:extLst>
                        <a:ext uri="{9D8B030D-6E8A-4147-A177-3AD203B41FA5}">
                          <a16:colId xmlns:a16="http://schemas.microsoft.com/office/drawing/2014/main" val="3069667048"/>
                        </a:ext>
                      </a:extLst>
                    </a:gridCol>
                  </a:tblGrid>
                  <a:tr h="370205"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RF réduit optimal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16438" t="-8197" r="-319178" b="-4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R² (apprentissage)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RMSE (test)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11635484"/>
                      </a:ext>
                    </a:extLst>
                  </a:tr>
                  <a:tr h="370205"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 err="1">
                              <a:effectLst/>
                            </a:rPr>
                            <a:t>Allgt_avg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20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60.1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16.65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82425927"/>
                      </a:ext>
                    </a:extLst>
                  </a:tr>
                  <a:tr h="387350"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Cont_100_avg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10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41.1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0.277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11318786"/>
                      </a:ext>
                    </a:extLst>
                  </a:tr>
                  <a:tr h="370205"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Cont_rupt_avg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15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7.1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0.963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48081594"/>
                      </a:ext>
                    </a:extLst>
                  </a:tr>
                  <a:tr h="370205"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Durete_avg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15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48.8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26695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0.56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440593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re 2"/>
          <p:cNvSpPr txBox="1">
            <a:spLocks/>
          </p:cNvSpPr>
          <p:nvPr/>
        </p:nvSpPr>
        <p:spPr>
          <a:xfrm>
            <a:off x="7356460" y="6308726"/>
            <a:ext cx="339688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868789"/>
                </a:solidFill>
                <a:latin typeface="+mn-lt"/>
                <a:ea typeface="+mj-ea"/>
                <a:cs typeface="Gotham Book" pitchFamily="50" charset="0"/>
              </a:defRPr>
            </a:lvl1pPr>
          </a:lstStyle>
          <a:p>
            <a:pPr algn="ctr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III. Application sur données réelles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4814622" y="6027520"/>
                <a:ext cx="192704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u="sng" dirty="0" smtClean="0"/>
                  <a:t>Tableau</a:t>
                </a:r>
                <a:r>
                  <a:rPr lang="fr-FR" sz="1200" dirty="0" smtClean="0"/>
                  <a:t> : RMSE obtenus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fr-FR" sz="1200" dirty="0" smtClean="0"/>
                  <a:t> pour les modèles RF réduits</a:t>
                </a:r>
                <a:endParaRPr lang="fr-FR" sz="1200" u="sng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622" y="6027520"/>
                <a:ext cx="1927042" cy="646331"/>
              </a:xfrm>
              <a:prstGeom prst="rect">
                <a:avLst/>
              </a:prstGeom>
              <a:blipFill>
                <a:blip r:embed="rId4"/>
                <a:stretch>
                  <a:fillRect t="-943" r="-949" b="-66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A723E3-5C9F-4512-B8CE-830F1E2D61B1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8" y="2480585"/>
            <a:ext cx="3983177" cy="375818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42" y="2416451"/>
            <a:ext cx="4018745" cy="421231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474" y="2467344"/>
            <a:ext cx="4153677" cy="3693225"/>
          </a:xfrm>
          <a:prstGeom prst="rect">
            <a:avLst/>
          </a:prstGeom>
        </p:spPr>
      </p:pic>
      <p:sp>
        <p:nvSpPr>
          <p:cNvPr id="9" name="Titre 2"/>
          <p:cNvSpPr>
            <a:spLocks noGrp="1"/>
          </p:cNvSpPr>
          <p:nvPr>
            <p:ph type="title"/>
          </p:nvPr>
        </p:nvSpPr>
        <p:spPr>
          <a:xfrm>
            <a:off x="352215" y="576750"/>
            <a:ext cx="11126612" cy="828358"/>
          </a:xfrm>
        </p:spPr>
        <p:txBody>
          <a:bodyPr/>
          <a:lstStyle/>
          <a:p>
            <a:pPr algn="ctr"/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Forests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 - Résultats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416552" y="1719072"/>
            <a:ext cx="292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Modèle « cont_100_avg » : paramétrage extrudeuse</a:t>
            </a:r>
            <a:endParaRPr lang="fr-F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923088" y="1725388"/>
            <a:ext cx="363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Modèle «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durete_avg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 » : température du cylindre central de la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rotocure</a:t>
            </a:r>
            <a:endParaRPr lang="fr-F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69140" y="1597699"/>
            <a:ext cx="3399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Modèle «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allgt_avg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 »: température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du cylindre 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central et supérieur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de la 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rotocure</a:t>
            </a:r>
            <a:endParaRPr lang="fr-FR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itre 2"/>
          <p:cNvSpPr txBox="1">
            <a:spLocks/>
          </p:cNvSpPr>
          <p:nvPr/>
        </p:nvSpPr>
        <p:spPr>
          <a:xfrm>
            <a:off x="7356460" y="6308726"/>
            <a:ext cx="339688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868789"/>
                </a:solidFill>
                <a:latin typeface="+mn-lt"/>
                <a:ea typeface="+mj-ea"/>
                <a:cs typeface="Gotham Book" pitchFamily="50" charset="0"/>
              </a:defRPr>
            </a:lvl1pPr>
          </a:lstStyle>
          <a:p>
            <a:pPr algn="ctr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III. Application sur données réelles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A723E3-5C9F-4512-B8CE-830F1E2D61B1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Résultats exploratoires : impact de la température du cylindre central de la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rotocure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sur les PMC. </a:t>
            </a:r>
          </a:p>
          <a:p>
            <a:pPr lvl="1">
              <a:buSzPct val="60000"/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Mise en avant des caractéristiques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rhéométriques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pour le modèle MMR</a:t>
            </a:r>
          </a:p>
          <a:p>
            <a:pPr lvl="1">
              <a:buSzPct val="60000"/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Paramétrage de l’extrudeuse influant sur le module à 100% pour l’approche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forest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4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forest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plus performants que le modèle multivarié.</a:t>
            </a:r>
          </a:p>
          <a:p>
            <a:pPr marL="4000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Pistes d’amélioration : </a:t>
            </a:r>
          </a:p>
          <a:p>
            <a:pPr marL="804863" lvl="1" indent="-357188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Autre méthode de représentation des données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: décomposition temporelle, etc…</a:t>
            </a:r>
          </a:p>
          <a:p>
            <a:pPr marL="804863" lvl="1" indent="-357188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Autre approche de modélisation existante : apprentissage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multi-tâche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04863" lvl="1" indent="-357188">
              <a:buFont typeface="Courier New" panose="02070309020205020404" pitchFamily="49" charset="0"/>
              <a:buChar char="o"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lvl="1">
              <a:buFont typeface="Wingdings" panose="05000000000000000000" pitchFamily="2" charset="2"/>
              <a:buChar char="§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9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A723E3-5C9F-4512-B8CE-830F1E2D61B1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43655" y="2442126"/>
            <a:ext cx="11126612" cy="341003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fr-FR" sz="3600" b="1" u="sng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Soutenance de thèse professionnelle</a:t>
            </a:r>
            <a:r>
              <a:rPr lang="fr-FR" sz="3200" b="1" u="sng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fr-FR" sz="3200" b="1" u="sng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fr-FR" sz="3200" b="1" u="sng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fr-FR" sz="3200" b="1" u="sng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fr-FR" sz="3100" i="1" dirty="0">
                <a:solidFill>
                  <a:schemeClr val="accent1">
                    <a:lumMod val="75000"/>
                  </a:schemeClr>
                </a:solidFill>
              </a:rPr>
              <a:t>Construction d’un modèle statistique pour l’optimisation d’un processus de production en milieu </a:t>
            </a:r>
            <a:r>
              <a:rPr lang="fr-FR" sz="3100" i="1" dirty="0" smtClean="0">
                <a:solidFill>
                  <a:schemeClr val="accent1">
                    <a:lumMod val="75000"/>
                  </a:schemeClr>
                </a:solidFill>
              </a:rPr>
              <a:t>industriel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Antoine Barbosa – MS ESD</a:t>
            </a:r>
            <a:b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14/09/2018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/>
              <a:t/>
            </a:r>
            <a:br>
              <a:rPr lang="fr-FR" dirty="0"/>
            </a:br>
            <a:r>
              <a:rPr lang="fr-FR" sz="3200" b="1" u="sng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fr-FR" sz="3200" b="1" u="sng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fr-FR" sz="3200" b="1" u="sng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fr-FR" sz="3200" b="1" u="sng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fr-FR" sz="3200" b="1" u="sng" dirty="0">
              <a:solidFill>
                <a:schemeClr val="accent1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37" y="4942659"/>
            <a:ext cx="3514483" cy="8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A723E3-5C9F-4512-B8CE-830F1E2D61B1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52215" y="622470"/>
            <a:ext cx="11126612" cy="82835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Sommaire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52214" y="1505692"/>
            <a:ext cx="11269810" cy="4620471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47675" indent="-447675">
              <a:buFont typeface="+mj-lt"/>
              <a:buAutoNum type="romanUcPeriod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Définition de la problématique statistique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Caractéristiques des données à disposition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Structure du modèle recherché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Formaliser la problématique</a:t>
            </a:r>
          </a:p>
          <a:p>
            <a:pPr marL="447675" indent="-447675">
              <a:buFont typeface="+mj-lt"/>
              <a:buAutoNum type="romanUcPeriod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Modèles choisis et leurs concepts théoriques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Modèle linéaire multivarié et procédure MANOVA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forest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47675" indent="-447675">
              <a:buFont typeface="+mj-lt"/>
              <a:buAutoNum type="romanUcPeriod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Application sur données réelles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Nettoyage de données et traitement de tables brutes.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Construction des deux modèles</a:t>
            </a:r>
          </a:p>
          <a:p>
            <a:pPr marL="57150" indent="0">
              <a:buNone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00050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47675" indent="-447675">
              <a:buFont typeface="+mj-lt"/>
              <a:buAutoNum type="romanUcPeriod"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14350">
              <a:buFont typeface="+mj-lt"/>
              <a:buAutoNum type="romanUcPeriod"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A723E3-5C9F-4512-B8CE-830F1E2D61B1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Titre 4"/>
          <p:cNvSpPr>
            <a:spLocks noGrp="1"/>
          </p:cNvSpPr>
          <p:nvPr>
            <p:ph type="title"/>
          </p:nvPr>
        </p:nvSpPr>
        <p:spPr>
          <a:xfrm>
            <a:off x="425577" y="530924"/>
            <a:ext cx="11126788" cy="828675"/>
          </a:xfrm>
        </p:spPr>
        <p:txBody>
          <a:bodyPr>
            <a:normAutofit/>
          </a:bodyPr>
          <a:lstStyle/>
          <a:p>
            <a:pPr algn="ctr"/>
            <a:r>
              <a:rPr lang="fr-FR" sz="2600" b="1" dirty="0" smtClean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endParaRPr lang="fr-FR" sz="2600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480441" y="1350455"/>
            <a:ext cx="8471535" cy="477570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Activité d’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Aptar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Val-de-Reuil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: production de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joints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en caoutchouc destinés à l’assemblage de systèmes d’administration pharmaceutiques / cosmétiques.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Processus de production suivant une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organisation planifiée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: 1 lot = nombre fini de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cartons.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Process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complexe en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trois grandes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étapes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:</a:t>
            </a:r>
            <a:endParaRPr lang="fr-F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39750" lvl="1" indent="-274638">
              <a:buSzPct val="60000"/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Mélange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: malaxage de matières premières</a:t>
            </a:r>
          </a:p>
          <a:p>
            <a:pPr marL="539750" lvl="1" indent="-274638">
              <a:buSzPct val="60000"/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Vulcanisation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: donne les propriétés élastiques </a:t>
            </a:r>
          </a:p>
          <a:p>
            <a:pPr marL="265112" lvl="1" indent="0">
              <a:buSzPct val="60000"/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	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et l’épaisseur des bandes</a:t>
            </a:r>
          </a:p>
          <a:p>
            <a:pPr marL="539750" lvl="1" indent="-274638">
              <a:buSzPct val="60000"/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Découpe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: formation du diamètre des joints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Procédure conséquente de contrôle qualité : physique et dimensionnelle.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603645276"/>
              </p:ext>
            </p:extLst>
          </p:nvPr>
        </p:nvGraphicFramePr>
        <p:xfrm>
          <a:off x="6676136" y="3333347"/>
          <a:ext cx="4551680" cy="1672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3149" y="1702648"/>
            <a:ext cx="1403225" cy="101845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99566" y="1515492"/>
            <a:ext cx="713898" cy="1447631"/>
          </a:xfrm>
          <a:prstGeom prst="rect">
            <a:avLst/>
          </a:prstGeom>
        </p:spPr>
      </p:pic>
      <p:sp>
        <p:nvSpPr>
          <p:cNvPr id="14" name="Titre 2"/>
          <p:cNvSpPr txBox="1">
            <a:spLocks/>
          </p:cNvSpPr>
          <p:nvPr/>
        </p:nvSpPr>
        <p:spPr>
          <a:xfrm>
            <a:off x="8981750" y="6185873"/>
            <a:ext cx="16252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868789"/>
                </a:solidFill>
                <a:latin typeface="+mn-lt"/>
                <a:ea typeface="+mj-ea"/>
                <a:cs typeface="Gotham Book" pitchFamily="50" charset="0"/>
              </a:defRPr>
            </a:lvl1pPr>
          </a:lstStyle>
          <a:p>
            <a:pPr algn="ctr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A723E3-5C9F-4512-B8CE-830F1E2D61B1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52214" y="923546"/>
            <a:ext cx="11306386" cy="4738368"/>
          </a:xfrm>
        </p:spPr>
        <p:txBody>
          <a:bodyPr>
            <a:noAutofit/>
          </a:bodyPr>
          <a:lstStyle/>
          <a:p>
            <a:r>
              <a:rPr lang="fr-FR" sz="1800" dirty="0" smtClean="0">
                <a:solidFill>
                  <a:schemeClr val="accent1">
                    <a:lumMod val="75000"/>
                  </a:schemeClr>
                </a:solidFill>
              </a:rPr>
              <a:t>Mélange : caractéristiques de la future vulcanisation </a:t>
            </a:r>
            <a:r>
              <a:rPr lang="fr-FR" sz="18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mesures </a:t>
            </a:r>
            <a:r>
              <a:rPr lang="fr-FR" sz="18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rhéomètriques</a:t>
            </a:r>
            <a:endParaRPr lang="fr-F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ML et MH (lbf.in) : couples de force</a:t>
            </a:r>
          </a:p>
          <a:p>
            <a:pPr lvl="1">
              <a:buSzPct val="60000"/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Ts2 et T90 (décimale minute) : intervalle de temps définissant la cinétique de vulcanisation</a:t>
            </a:r>
          </a:p>
          <a:p>
            <a:pPr lvl="1">
              <a:buSzPct val="60000"/>
              <a:buFont typeface="Wingdings" panose="05000000000000000000" pitchFamily="2" charset="2"/>
              <a:buChar char="q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357188" indent="-357188">
              <a:buSzPct val="100000"/>
              <a:tabLst>
                <a:tab pos="0" algn="l"/>
              </a:tabLst>
            </a:pPr>
            <a:r>
              <a:rPr lang="fr-FR" sz="1800" dirty="0" smtClean="0">
                <a:solidFill>
                  <a:schemeClr val="accent1">
                    <a:lumMod val="75000"/>
                  </a:schemeClr>
                </a:solidFill>
              </a:rPr>
              <a:t>Vulcanisation : mesures du niveau d’élasticité atteint </a:t>
            </a:r>
            <a:r>
              <a:rPr lang="fr-FR" sz="18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propriétés mécaniques (PMC)</a:t>
            </a:r>
          </a:p>
          <a:p>
            <a:pPr marL="757238" lvl="1" indent="-357188">
              <a:buSzPct val="600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Résistance à l’allongement (%)</a:t>
            </a:r>
          </a:p>
          <a:p>
            <a:pPr marL="757238" lvl="1" indent="-357188">
              <a:buSzPct val="600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Module à 100%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MPa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 </a:t>
            </a:r>
          </a:p>
          <a:p>
            <a:pPr marL="757238" lvl="1" indent="-357188">
              <a:buSzPct val="600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Contrainte à la rupture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MPa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757238" lvl="1" indent="-357188">
              <a:buSzPct val="600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Dureté (shore A)</a:t>
            </a:r>
          </a:p>
          <a:p>
            <a:pPr marL="400050" lvl="1" indent="0">
              <a:buSzPct val="60000"/>
              <a:buNone/>
              <a:tabLst>
                <a:tab pos="0" algn="l"/>
              </a:tabLst>
            </a:pPr>
            <a:endParaRPr lang="fr-FR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00038">
              <a:buSzPct val="100000"/>
              <a:buFont typeface="Wingdings" panose="05000000000000000000" pitchFamily="2" charset="2"/>
              <a:buChar char="è"/>
              <a:tabLst>
                <a:tab pos="0" algn="l"/>
                <a:tab pos="357188" algn="l"/>
              </a:tabLst>
            </a:pPr>
            <a:r>
              <a:rPr lang="fr-FR" sz="18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Instabilité de l’étape de vulcanisation : conditions de production spécifiques impactant les PMC ?</a:t>
            </a:r>
          </a:p>
          <a:p>
            <a:pPr marL="700088" lvl="1"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357188" algn="l"/>
              </a:tabLst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Lien chimique avec l’étape de mélange</a:t>
            </a:r>
          </a:p>
          <a:p>
            <a:pPr marL="414338" lvl="1" indent="0">
              <a:buSzPct val="100000"/>
              <a:buNone/>
              <a:tabLst>
                <a:tab pos="0" algn="l"/>
                <a:tab pos="357188" algn="l"/>
              </a:tabLst>
            </a:pPr>
            <a:endParaRPr lang="fr-FR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14338" lvl="1" indent="0" algn="ctr">
              <a:buSzPct val="100000"/>
              <a:buNone/>
              <a:tabLst>
                <a:tab pos="0" algn="l"/>
                <a:tab pos="357188" algn="l"/>
              </a:tabLst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prenant en compte l’historique qualité du mélange, et le paramétrage de la ligne de vulcanisation,</a:t>
            </a:r>
          </a:p>
          <a:p>
            <a:pPr marL="414338" lvl="1" indent="0" algn="ctr">
              <a:buSzPct val="100000"/>
              <a:buNone/>
              <a:tabLst>
                <a:tab pos="0" algn="l"/>
                <a:tab pos="357188" algn="l"/>
              </a:tabLst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quels sont les facteurs d’influence sur les 4 PMC ?</a:t>
            </a:r>
          </a:p>
          <a:p>
            <a:pPr marL="700088" lvl="1"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357188" algn="l"/>
              </a:tabLst>
            </a:pPr>
            <a:endParaRPr lang="fr-FR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4288" indent="0" algn="ctr">
              <a:buSzPct val="100000"/>
              <a:buNone/>
              <a:tabLst>
                <a:tab pos="0" algn="l"/>
                <a:tab pos="357188" algn="l"/>
              </a:tabLst>
            </a:pPr>
            <a:endParaRPr lang="fr-FR" sz="18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14338" lvl="1" indent="0">
              <a:buSzPct val="100000"/>
              <a:buNone/>
              <a:tabLst>
                <a:tab pos="0" algn="l"/>
                <a:tab pos="357188" algn="l"/>
              </a:tabLst>
            </a:pPr>
            <a:endParaRPr lang="fr-FR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SzPct val="60000"/>
              <a:buNone/>
              <a:tabLst>
                <a:tab pos="0" algn="l"/>
                <a:tab pos="357188" algn="l"/>
              </a:tabLst>
            </a:pPr>
            <a:endParaRPr lang="fr-FR" sz="18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-42862">
              <a:buSzPct val="60000"/>
              <a:buNone/>
              <a:tabLst>
                <a:tab pos="0" algn="l"/>
                <a:tab pos="357188" algn="l"/>
              </a:tabLst>
            </a:pPr>
            <a:r>
              <a:rPr lang="fr-FR" sz="18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	</a:t>
            </a:r>
          </a:p>
          <a:p>
            <a:pPr marL="757238" lvl="1" indent="-357188">
              <a:buSzPct val="60000"/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fr-FR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00050" lvl="1" indent="0">
              <a:buSzPct val="60000"/>
              <a:buNone/>
              <a:tabLst>
                <a:tab pos="0" algn="l"/>
              </a:tabLst>
            </a:pPr>
            <a:endParaRPr lang="fr-FR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5" name="Titre 2"/>
          <p:cNvSpPr txBox="1">
            <a:spLocks/>
          </p:cNvSpPr>
          <p:nvPr/>
        </p:nvSpPr>
        <p:spPr>
          <a:xfrm>
            <a:off x="8981750" y="6185873"/>
            <a:ext cx="16252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868789"/>
                </a:solidFill>
                <a:latin typeface="+mn-lt"/>
                <a:ea typeface="+mj-ea"/>
                <a:cs typeface="Gotham Book" pitchFamily="50" charset="0"/>
              </a:defRPr>
            </a:lvl1pPr>
          </a:lstStyle>
          <a:p>
            <a:pPr algn="ctr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A723E3-5C9F-4512-B8CE-830F1E2D61B1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52215" y="613326"/>
            <a:ext cx="11126612" cy="828358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I. Définition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de la problématique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statistique 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56957" y="1600201"/>
            <a:ext cx="11126613" cy="4436615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Caractéristiques des données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q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PMC : statistiques descriptives (moyenne, écart-type, min, max) calculées à partir des résultats des prélèvements d’une bobine</a:t>
            </a:r>
          </a:p>
          <a:p>
            <a:pPr marL="457200" lvl="1" indent="0">
              <a:buNone/>
            </a:pPr>
            <a:endParaRPr lang="fr-FR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q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Paramètres </a:t>
            </a:r>
            <a:r>
              <a:rPr lang="fr-FR" sz="2000" dirty="0" err="1" smtClean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 : données continues issues de 28 capteurs (°C, bar, etc.)</a:t>
            </a:r>
          </a:p>
          <a:p>
            <a:pPr marL="457200" lvl="1" indent="0">
              <a:buNone/>
            </a:pPr>
            <a:endParaRPr lang="fr-FR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q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Mesures </a:t>
            </a:r>
            <a:r>
              <a:rPr lang="fr-FR" sz="2000" dirty="0" err="1" smtClean="0">
                <a:solidFill>
                  <a:schemeClr val="accent1">
                    <a:lumMod val="75000"/>
                  </a:schemeClr>
                </a:solidFill>
              </a:rPr>
              <a:t>rhéomètriques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 :  données continues (ML et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MH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),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temps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décimal minutes (ts2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et t90)</a:t>
            </a:r>
          </a:p>
          <a:p>
            <a:pPr marL="457200" lvl="1" indent="0">
              <a:buSzPct val="60000"/>
              <a:buNone/>
            </a:pPr>
            <a:endParaRPr lang="fr-FR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SzPct val="60000"/>
              <a:buNone/>
            </a:pPr>
            <a:r>
              <a:rPr lang="fr-FR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Variable à créer : temps de maturation d’un lot mélange (en jours)</a:t>
            </a:r>
            <a:endParaRPr lang="fr-F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re 2"/>
          <p:cNvSpPr txBox="1">
            <a:spLocks/>
          </p:cNvSpPr>
          <p:nvPr/>
        </p:nvSpPr>
        <p:spPr>
          <a:xfrm>
            <a:off x="7024934" y="6204161"/>
            <a:ext cx="339688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868789"/>
                </a:solidFill>
                <a:latin typeface="+mn-lt"/>
                <a:ea typeface="+mj-ea"/>
                <a:cs typeface="Gotham Book" pitchFamily="50" charset="0"/>
              </a:defRPr>
            </a:lvl1pPr>
          </a:lstStyle>
          <a:p>
            <a:pPr algn="ctr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I. Définition de la problématique statistique 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9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A723E3-5C9F-4512-B8CE-830F1E2D61B1}" type="slidenum">
              <a:rPr lang="fr-FR" smtClean="0"/>
              <a:pPr/>
              <a:t>7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3"/>
              <p:cNvSpPr>
                <a:spLocks noGrp="1"/>
              </p:cNvSpPr>
              <p:nvPr>
                <p:ph idx="1"/>
              </p:nvPr>
            </p:nvSpPr>
            <p:spPr>
              <a:xfrm>
                <a:off x="352214" y="1645921"/>
                <a:ext cx="11126613" cy="4436615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è"/>
                </a:pP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Apprentissage supervisé : observation des variables à prédire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Moyenne d’une mesure PMC</a:t>
                </a:r>
              </a:p>
              <a:p>
                <a:pPr marL="457200" lvl="1" indent="0">
                  <a:buNone/>
                </a:pPr>
                <a:endParaRPr lang="fr-FR" dirty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Modèle de régression :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V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ariables à prédire continues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Données d’entrée 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continues</a:t>
                </a: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marL="57150" indent="0">
                  <a:buNone/>
                </a:pPr>
                <a:endParaRPr lang="fr-FR" dirty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fr-FR" b="1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Modélisation multivariée 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: prédiction d’un vecteur aléatoire en fonction d’une matrice de variables explicatives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…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fr-FR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fr-F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…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endParaRPr lang="fr-FR" dirty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fr-FR" b="1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Problématique statistique</a:t>
                </a:r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: quelles sont les variables explicatives agissant significativement sur la variabilité de la matrice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</m:oMath>
                </a14:m>
                <a:r>
                  <a:rPr lang="fr-FR" b="1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?</a:t>
                </a:r>
                <a:endParaRPr lang="fr-FR" dirty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è"/>
                </a:pP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è"/>
                </a:pPr>
                <a:endParaRPr lang="fr-FR" dirty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fr-FR" dirty="0">
                  <a:solidFill>
                    <a:schemeClr val="accent1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214" y="1645921"/>
                <a:ext cx="11126613" cy="4436615"/>
              </a:xfrm>
              <a:blipFill>
                <a:blip r:embed="rId2"/>
                <a:stretch>
                  <a:fillRect l="-493" t="-6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2"/>
          <p:cNvSpPr txBox="1">
            <a:spLocks/>
          </p:cNvSpPr>
          <p:nvPr/>
        </p:nvSpPr>
        <p:spPr>
          <a:xfrm>
            <a:off x="7024934" y="6181345"/>
            <a:ext cx="339688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868789"/>
                </a:solidFill>
                <a:latin typeface="+mn-lt"/>
                <a:ea typeface="+mj-ea"/>
                <a:cs typeface="Gotham Book" pitchFamily="50" charset="0"/>
              </a:defRPr>
            </a:lvl1pPr>
          </a:lstStyle>
          <a:p>
            <a:pPr algn="ctr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I. Définition de la problématique statistique 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504615" y="694667"/>
            <a:ext cx="11044257" cy="715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868789"/>
                </a:solidFill>
                <a:latin typeface="+mn-lt"/>
                <a:ea typeface="+mj-ea"/>
                <a:cs typeface="Gotham Book" pitchFamily="50" charset="0"/>
              </a:defRPr>
            </a:lvl1pPr>
          </a:lstStyle>
          <a:p>
            <a:pPr algn="ctr"/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Type de modèle et problématique statistique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A723E3-5C9F-4512-B8CE-830F1E2D61B1}" type="slidenum">
              <a:rPr lang="fr-FR" smtClean="0"/>
              <a:pPr/>
              <a:t>8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idx="1"/>
              </p:nvPr>
            </p:nvSpPr>
            <p:spPr>
              <a:xfrm>
                <a:off x="123614" y="1383753"/>
                <a:ext cx="11617282" cy="47424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FR" sz="2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Modèle linéaire multivarié </a:t>
                </a:r>
                <a:r>
                  <a:rPr lang="fr-FR" sz="2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(MMR)</a:t>
                </a:r>
              </a:p>
              <a:p>
                <a:pPr marL="871538" indent="-514350">
                  <a:buFont typeface="+mj-lt"/>
                  <a:buAutoNum type="romanLcPeriod"/>
                </a:pP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Implémentation d’une régression multiple pour chaque variable dépendante 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fr-FR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𝜷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fr-FR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fr-FR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𝒑</m:t>
                            </m:r>
                            <m:r>
                              <a:rPr lang="fr-FR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fr-FR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e>
                        </m:d>
                        <m:r>
                          <a:rPr lang="fr-FR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fr-FR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𝒒</m:t>
                        </m:r>
                      </m:sub>
                      <m:sup>
                        <m:r>
                          <a:rPr lang="fr-FR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fr-FR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𝒐𝒍𝒔</m:t>
                        </m:r>
                      </m:sup>
                    </m:sSubSup>
                  </m:oMath>
                </a14:m>
                <a:endParaRPr lang="fr-FR" b="1" dirty="0" smtClean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30238" indent="-273050">
                  <a:buFont typeface="+mj-lt"/>
                  <a:buAutoNum type="romanLcPeriod"/>
                </a:pPr>
                <a:endParaRPr lang="fr-FR" b="0" dirty="0" smtClean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895350" indent="-538163">
                  <a:buFont typeface="+mj-lt"/>
                  <a:buAutoNum type="romanLcPeriod"/>
                </a:pP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Evaluation de la corrélation entre : les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</m:oMath>
                </a14:m>
                <a:r>
                  <a:rPr lang="fr-FR" b="0" dirty="0" smtClean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vecteurs de résidus et coefficients estimés.</a:t>
                </a:r>
              </a:p>
              <a:p>
                <a:pPr marL="630238" indent="0">
                  <a:buNone/>
                </a:pPr>
                <a:endParaRPr lang="fr-FR" b="0" dirty="0" smtClean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871538" indent="-514350">
                  <a:buFont typeface="+mj-lt"/>
                  <a:buAutoNum type="romanLcPeriod" startAt="3"/>
                </a:pP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Procédure MANOVA pour comparaison de modèles multivariés (type II) :</a:t>
                </a:r>
              </a:p>
              <a:p>
                <a:pPr marL="757238" lvl="1" indent="0">
                  <a:buNone/>
                </a:pPr>
                <a:endParaRPr lang="fr-FR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57238" lvl="1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fr-FR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=5% </m:t>
                      </m:r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       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 :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fr-FR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fr-FR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=0,</m:t>
                              </m:r>
                              <m:r>
                                <a:rPr lang="fr-F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∀</m:t>
                              </m:r>
                              <m:r>
                                <a:rPr lang="fr-F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𝑗</m:t>
                              </m:r>
                              <m:r>
                                <a:rPr lang="fr-F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fr-F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  <m:r>
                                <a:rPr lang="fr-F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fr-F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1…</m:t>
                                  </m:r>
                                  <m:r>
                                    <a:rPr lang="fr-F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 −  (</m:t>
                              </m:r>
                              <m:r>
                                <a:rPr lang="fr-F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𝑚𝑜𝑑</m:t>
                              </m:r>
                              <m:r>
                                <a:rPr lang="fr-F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è</m:t>
                              </m:r>
                              <m:r>
                                <a:rPr lang="fr-F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𝑙𝑒</m:t>
                              </m:r>
                              <m:r>
                                <a:rPr lang="fr-F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fr-F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𝑟𝑒𝑠𝑡𝑟𝑒𝑖𝑛𝑡</m:t>
                              </m:r>
                              <m:r>
                                <a:rPr lang="fr-F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       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 :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≠</m:t>
                              </m:r>
                              <m:r>
                                <a:rPr lang="fr-F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0, ∀</m:t>
                              </m:r>
                              <m:r>
                                <a:rPr lang="fr-F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𝑗</m:t>
                              </m:r>
                              <m:r>
                                <a:rPr lang="fr-F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fr-F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𝜖</m:t>
                              </m:r>
                              <m:r>
                                <a:rPr lang="fr-F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fr-F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1…</m:t>
                                  </m:r>
                                  <m:r>
                                    <a:rPr lang="fr-FR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 </m:t>
                              </m:r>
                              <m:r>
                                <a:rPr lang="fr-F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  (</m:t>
                              </m:r>
                              <m:r>
                                <a:rPr lang="fr-F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𝑚𝑜𝑑</m:t>
                              </m:r>
                              <m:r>
                                <a:rPr lang="fr-F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è</m:t>
                              </m:r>
                              <m:r>
                                <a:rPr lang="fr-F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𝑙𝑒</m:t>
                              </m:r>
                              <m:r>
                                <a:rPr lang="fr-F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fr-F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𝑐𝑜𝑚𝑝𝑙𝑒𝑡</m:t>
                              </m:r>
                              <m:r>
                                <a:rPr lang="fr-F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357188" indent="0">
                  <a:buNone/>
                </a:pPr>
                <a:endParaRPr lang="fr-FR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92075" indent="0">
                  <a:buNone/>
                </a:pP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Statistique de test : trace de Pillai-Bartlett calculée à partir des matrices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𝑆𝑆𝐶</m:t>
                    </m:r>
                    <m:sSub>
                      <m:sSubPr>
                        <m:ctrlPr>
                          <a:rPr lang="fr-FR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fr-FR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𝑅𝑒𝑔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sous H0 / H1 et </a:t>
                </a:r>
                <a14:m>
                  <m:oMath xmlns:m="http://schemas.openxmlformats.org/officeDocument/2006/math">
                    <m:r>
                      <a:rPr lang="fr-FR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𝑆𝑆𝐶</m:t>
                    </m:r>
                    <m:sSub>
                      <m:sSubPr>
                        <m:ctrlPr>
                          <a:rPr lang="fr-FR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fr-FR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fr-FR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sous H1.</a:t>
                </a:r>
              </a:p>
              <a:p>
                <a:pPr marL="357188" indent="0">
                  <a:buNone/>
                </a:pPr>
                <a:endParaRPr lang="fr-FR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357188" indent="0" algn="ctr">
                  <a:buNone/>
                </a:pPr>
                <a:r>
                  <a:rPr lang="fr-FR" b="0" dirty="0" smtClean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fr-FR" b="1" dirty="0" smtClean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Cadre </a:t>
                </a:r>
                <a:r>
                  <a:rPr lang="fr-FR" b="1" dirty="0" err="1" smtClean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inférentiel</a:t>
                </a:r>
                <a:r>
                  <a:rPr lang="fr-FR" b="1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fr-FR" b="1" dirty="0" smtClean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pour sélection de modèles significatifs en termes de variabilité de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𝒀</m:t>
                    </m:r>
                  </m:oMath>
                </a14:m>
                <a:r>
                  <a:rPr lang="fr-FR" b="1" dirty="0" smtClean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expliquée</a:t>
                </a:r>
              </a:p>
              <a:p>
                <a:pPr marL="357188" indent="0">
                  <a:buNone/>
                </a:pPr>
                <a:endParaRPr lang="fr-FR" b="0" dirty="0" smtClean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1144588" indent="-514350" algn="r">
                  <a:buFont typeface="+mj-lt"/>
                  <a:buAutoNum type="romanLcPeriod" startAt="2"/>
                </a:pPr>
                <a:endParaRPr lang="fr-FR" b="0" dirty="0" smtClean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30238" indent="0">
                  <a:buNone/>
                </a:pPr>
                <a:endParaRPr lang="fr-FR" b="1" dirty="0" smtClean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30238" indent="0">
                  <a:buNone/>
                </a:pPr>
                <a:endParaRPr lang="fr-FR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30238" indent="0">
                  <a:buNone/>
                </a:pP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30238" lvl="1" indent="0">
                  <a:buNone/>
                </a:pP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614" y="1383753"/>
                <a:ext cx="11617282" cy="4742412"/>
              </a:xfrm>
              <a:blipFill>
                <a:blip r:embed="rId2"/>
                <a:stretch>
                  <a:fillRect l="-472" t="-14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2"/>
          <p:cNvSpPr>
            <a:spLocks noGrp="1"/>
          </p:cNvSpPr>
          <p:nvPr>
            <p:ph type="title"/>
          </p:nvPr>
        </p:nvSpPr>
        <p:spPr>
          <a:xfrm>
            <a:off x="352215" y="549318"/>
            <a:ext cx="11126612" cy="828358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II. Modèles choisis et leurs concepts théoriques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re 2"/>
          <p:cNvSpPr txBox="1">
            <a:spLocks/>
          </p:cNvSpPr>
          <p:nvPr/>
        </p:nvSpPr>
        <p:spPr>
          <a:xfrm>
            <a:off x="6693408" y="6227066"/>
            <a:ext cx="3764986" cy="309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868789"/>
                </a:solidFill>
                <a:latin typeface="+mn-lt"/>
                <a:ea typeface="+mj-ea"/>
                <a:cs typeface="Gotham Book" pitchFamily="50" charset="0"/>
              </a:defRPr>
            </a:lvl1pPr>
          </a:lstStyle>
          <a:p>
            <a:pPr algn="ctr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II. Modèles choisis et leurs concepts théoriques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A723E3-5C9F-4512-B8CE-830F1E2D61B1}" type="slidenum">
              <a:rPr lang="fr-FR" smtClean="0"/>
              <a:pPr/>
              <a:t>9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3"/>
              <p:cNvSpPr>
                <a:spLocks noGrp="1"/>
              </p:cNvSpPr>
              <p:nvPr>
                <p:ph idx="1"/>
              </p:nvPr>
            </p:nvSpPr>
            <p:spPr>
              <a:xfrm>
                <a:off x="352214" y="1371601"/>
                <a:ext cx="11126613" cy="443661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fr-FR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fr-FR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Idée d’implémentation 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comparaison des performances entre le modèle MMR, et un modèle basé sur une relation non-linéaire entre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fr-FR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endParaRPr lang="fr-FR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fr-FR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Structure du modèle</a:t>
                </a:r>
                <a:r>
                  <a:rPr lang="fr-FR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collection d’arbres de décision sur-ajustés.</a:t>
                </a:r>
              </a:p>
              <a:p>
                <a:pPr lvl="1">
                  <a:buSzPct val="60000"/>
                  <a:buFont typeface="Wingdings" panose="05000000000000000000" pitchFamily="2" charset="2"/>
                  <a:buChar char="q"/>
                </a:pP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Approche ensembliste permettant la réduction de la variance des prédictions.</a:t>
                </a:r>
              </a:p>
              <a:p>
                <a:pPr lvl="1">
                  <a:buSzPct val="60000"/>
                  <a:buFont typeface="Wingdings" panose="05000000000000000000" pitchFamily="2" charset="2"/>
                  <a:buChar char="q"/>
                </a:pP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Stratégie de split optimal : couple 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variable / valeur d’un 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sous-ensemble de variables minimisant le MSE.</a:t>
                </a:r>
              </a:p>
              <a:p>
                <a:pPr lvl="1">
                  <a:buSzPct val="60000"/>
                  <a:buFont typeface="Wingdings" panose="05000000000000000000" pitchFamily="2" charset="2"/>
                  <a:buChar char="q"/>
                </a:pPr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000" indent="-341313">
                  <a:buSzPct val="100000"/>
                </a:pPr>
                <a:r>
                  <a:rPr lang="fr-FR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Outils pour analyse exploratoire 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(post-apprentissage) : hiérarchie des variables selon leur influence sur la construction des arbres de décision.</a:t>
                </a:r>
              </a:p>
              <a:p>
                <a:pPr marL="400737" lvl="1" indent="0">
                  <a:buSzPct val="100000"/>
                  <a:buNone/>
                </a:pPr>
                <a:r>
                  <a:rPr lang="fr-FR" b="1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Mesure basée sur le % d’augmentation du MSE avant et après permutation sur les données Out-of-</a:t>
                </a:r>
                <a:r>
                  <a:rPr lang="fr-FR" dirty="0" err="1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Bags</a:t>
                </a: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fr-F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fr-F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214" y="1371601"/>
                <a:ext cx="11126613" cy="4436615"/>
              </a:xfrm>
              <a:blipFill>
                <a:blip r:embed="rId2"/>
                <a:stretch>
                  <a:fillRect l="-493" r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2"/>
          <p:cNvSpPr>
            <a:spLocks noGrp="1"/>
          </p:cNvSpPr>
          <p:nvPr>
            <p:ph type="title"/>
          </p:nvPr>
        </p:nvSpPr>
        <p:spPr>
          <a:xfrm>
            <a:off x="434511" y="667511"/>
            <a:ext cx="11041209" cy="722377"/>
          </a:xfrm>
        </p:spPr>
        <p:txBody>
          <a:bodyPr>
            <a:normAutofit/>
          </a:bodyPr>
          <a:lstStyle/>
          <a:p>
            <a:pPr algn="ctr"/>
            <a:r>
              <a:rPr lang="fr-FR" sz="2200" b="1" dirty="0" err="1" smtClean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fr-FR" sz="2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200" b="1" dirty="0" err="1" smtClean="0">
                <a:solidFill>
                  <a:schemeClr val="accent1">
                    <a:lumMod val="75000"/>
                  </a:schemeClr>
                </a:solidFill>
              </a:rPr>
              <a:t>forests</a:t>
            </a:r>
            <a:r>
              <a:rPr lang="fr-FR" sz="2200" b="1" dirty="0" smtClean="0">
                <a:solidFill>
                  <a:schemeClr val="accent1">
                    <a:lumMod val="75000"/>
                  </a:schemeClr>
                </a:solidFill>
              </a:rPr>
              <a:t> (RF)</a:t>
            </a:r>
            <a:endParaRPr lang="fr-FR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6693408" y="6227066"/>
            <a:ext cx="3764986" cy="309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868789"/>
                </a:solidFill>
                <a:latin typeface="+mn-lt"/>
                <a:ea typeface="+mj-ea"/>
                <a:cs typeface="Gotham Book" pitchFamily="50" charset="0"/>
              </a:defRPr>
            </a:lvl1pPr>
          </a:lstStyle>
          <a:p>
            <a:pPr algn="ctr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II. Modèles choisis et leurs concepts théoriques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tar Pharma ppt template_BrandRefresh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ptarPharma.potx" id="{E9B72FE6-C907-4BEA-B751-575955CDAEE0}" vid="{AA39F577-421F-409A-877A-E562D09D076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Aptar Pharma ppt template_BrandRefresh</Template>
  <TotalTime>5154</TotalTime>
  <Words>1059</Words>
  <Application>Microsoft Office PowerPoint</Application>
  <PresentationFormat>Grand écran</PresentationFormat>
  <Paragraphs>279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 Unicode MS</vt:lpstr>
      <vt:lpstr>Arial</vt:lpstr>
      <vt:lpstr>Calibri</vt:lpstr>
      <vt:lpstr>Cambria Math</vt:lpstr>
      <vt:lpstr>Courier New</vt:lpstr>
      <vt:lpstr>Gotham Book</vt:lpstr>
      <vt:lpstr>Times New Roman</vt:lpstr>
      <vt:lpstr>Wingdings</vt:lpstr>
      <vt:lpstr>Aptar Pharma ppt template_BrandRefresh</vt:lpstr>
      <vt:lpstr>Présentation PowerPoint</vt:lpstr>
      <vt:lpstr>Soutenance de thèse professionnelle  Construction d’un modèle statistique pour l’optimisation d’un processus de production en milieu industriel  Antoine Barbosa – MS ESD  14/09/2018     </vt:lpstr>
      <vt:lpstr>Sommaire</vt:lpstr>
      <vt:lpstr>Introduction </vt:lpstr>
      <vt:lpstr>Présentation PowerPoint</vt:lpstr>
      <vt:lpstr>I. Définition de la problématique statistique </vt:lpstr>
      <vt:lpstr>Présentation PowerPoint</vt:lpstr>
      <vt:lpstr>II. Modèles choisis et leurs concepts théoriques</vt:lpstr>
      <vt:lpstr>Random forests (RF)</vt:lpstr>
      <vt:lpstr>III. Application sur données réelles</vt:lpstr>
      <vt:lpstr>Evaluation de la multicollinéarité - statistiques descriptives </vt:lpstr>
      <vt:lpstr>Modèle multivarié - Résultats</vt:lpstr>
      <vt:lpstr>Modèle multivarié - Résultats</vt:lpstr>
      <vt:lpstr>Modèle multivarié - Résultats</vt:lpstr>
      <vt:lpstr>Random Forests - Résultats</vt:lpstr>
      <vt:lpstr>Random Forests - Résultats</vt:lpstr>
      <vt:lpstr>Random Forests - Résultats</vt:lpstr>
      <vt:lpstr>Conclusion</vt:lpstr>
      <vt:lpstr>Présentation PowerPoint</vt:lpstr>
    </vt:vector>
  </TitlesOfParts>
  <Company>Aptargroup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Bailly, Anne</dc:creator>
  <cp:lastModifiedBy>Barbosa, Antoine</cp:lastModifiedBy>
  <cp:revision>168</cp:revision>
  <cp:lastPrinted>2017-10-05T09:57:48Z</cp:lastPrinted>
  <dcterms:created xsi:type="dcterms:W3CDTF">2017-01-10T19:34:40Z</dcterms:created>
  <dcterms:modified xsi:type="dcterms:W3CDTF">2018-09-14T10:02:08Z</dcterms:modified>
</cp:coreProperties>
</file>