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sldIdLst>
    <p:sldId id="271" r:id="rId5"/>
    <p:sldId id="272" r:id="rId6"/>
    <p:sldId id="286" r:id="rId7"/>
    <p:sldId id="274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E"/>
    <a:srgbClr val="0078B8"/>
    <a:srgbClr val="004B8D"/>
    <a:srgbClr val="005A9C"/>
    <a:srgbClr val="006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DB7EE8-49B1-174A-B62F-943C548D9207}" v="2" dt="2022-01-24T14:45:49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9" autoAdjust="0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16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Schellenberger" userId="5c9b8f2c-4598-4323-bb59-2a0f4545cb26" providerId="ADAL" clId="{E2DB7EE8-49B1-174A-B62F-943C548D9207}"/>
    <pc:docChg chg="undo custSel addSld modSld">
      <pc:chgData name="Cody Schellenberger" userId="5c9b8f2c-4598-4323-bb59-2a0f4545cb26" providerId="ADAL" clId="{E2DB7EE8-49B1-174A-B62F-943C548D9207}" dt="2022-01-24T14:51:01.921" v="339" actId="1076"/>
      <pc:docMkLst>
        <pc:docMk/>
      </pc:docMkLst>
      <pc:sldChg chg="addSp delSp modSp new mod">
        <pc:chgData name="Cody Schellenberger" userId="5c9b8f2c-4598-4323-bb59-2a0f4545cb26" providerId="ADAL" clId="{E2DB7EE8-49B1-174A-B62F-943C548D9207}" dt="2022-01-24T14:51:01.921" v="339" actId="1076"/>
        <pc:sldMkLst>
          <pc:docMk/>
          <pc:sldMk cId="4115975788" sldId="286"/>
        </pc:sldMkLst>
        <pc:spChg chg="mod">
          <ac:chgData name="Cody Schellenberger" userId="5c9b8f2c-4598-4323-bb59-2a0f4545cb26" providerId="ADAL" clId="{E2DB7EE8-49B1-174A-B62F-943C548D9207}" dt="2022-01-24T14:44:35.665" v="24" actId="20577"/>
          <ac:spMkLst>
            <pc:docMk/>
            <pc:sldMk cId="4115975788" sldId="286"/>
            <ac:spMk id="2" creationId="{9E885A87-8A7B-D049-ADCC-C9C0FA749F87}"/>
          </ac:spMkLst>
        </pc:spChg>
        <pc:spChg chg="mod">
          <ac:chgData name="Cody Schellenberger" userId="5c9b8f2c-4598-4323-bb59-2a0f4545cb26" providerId="ADAL" clId="{E2DB7EE8-49B1-174A-B62F-943C548D9207}" dt="2022-01-24T14:48:09.004" v="321" actId="20577"/>
          <ac:spMkLst>
            <pc:docMk/>
            <pc:sldMk cId="4115975788" sldId="286"/>
            <ac:spMk id="3" creationId="{511E01EE-3C63-EC4B-9562-2046FF877716}"/>
          </ac:spMkLst>
        </pc:spChg>
        <pc:spChg chg="add del mod">
          <ac:chgData name="Cody Schellenberger" userId="5c9b8f2c-4598-4323-bb59-2a0f4545cb26" providerId="ADAL" clId="{E2DB7EE8-49B1-174A-B62F-943C548D9207}" dt="2022-01-24T14:46:02.136" v="54" actId="478"/>
          <ac:spMkLst>
            <pc:docMk/>
            <pc:sldMk cId="4115975788" sldId="286"/>
            <ac:spMk id="6" creationId="{C23E323F-489B-D047-90CF-E69D9F9F6B29}"/>
          </ac:spMkLst>
        </pc:spChg>
        <pc:spChg chg="add del mod">
          <ac:chgData name="Cody Schellenberger" userId="5c9b8f2c-4598-4323-bb59-2a0f4545cb26" providerId="ADAL" clId="{E2DB7EE8-49B1-174A-B62F-943C548D9207}" dt="2022-01-24T14:49:01.015" v="327" actId="478"/>
          <ac:spMkLst>
            <pc:docMk/>
            <pc:sldMk cId="4115975788" sldId="286"/>
            <ac:spMk id="7" creationId="{C8928F47-EB53-6B4E-B0FA-D88F11152B82}"/>
          </ac:spMkLst>
        </pc:spChg>
        <pc:spChg chg="add del mod">
          <ac:chgData name="Cody Schellenberger" userId="5c9b8f2c-4598-4323-bb59-2a0f4545cb26" providerId="ADAL" clId="{E2DB7EE8-49B1-174A-B62F-943C548D9207}" dt="2022-01-24T14:49:31.635" v="331" actId="478"/>
          <ac:spMkLst>
            <pc:docMk/>
            <pc:sldMk cId="4115975788" sldId="286"/>
            <ac:spMk id="8" creationId="{88259E44-4902-A145-9369-CD98B47B7FD8}"/>
          </ac:spMkLst>
        </pc:spChg>
        <pc:picChg chg="add mod">
          <ac:chgData name="Cody Schellenberger" userId="5c9b8f2c-4598-4323-bb59-2a0f4545cb26" providerId="ADAL" clId="{E2DB7EE8-49B1-174A-B62F-943C548D9207}" dt="2022-01-24T14:45:48.462" v="51" actId="1076"/>
          <ac:picMkLst>
            <pc:docMk/>
            <pc:sldMk cId="4115975788" sldId="286"/>
            <ac:picMk id="5" creationId="{F6CEA0B7-83B1-A943-83EA-61D0E0599C5C}"/>
          </ac:picMkLst>
        </pc:picChg>
        <pc:inkChg chg="add del">
          <ac:chgData name="Cody Schellenberger" userId="5c9b8f2c-4598-4323-bb59-2a0f4545cb26" providerId="ADAL" clId="{E2DB7EE8-49B1-174A-B62F-943C548D9207}" dt="2022-01-24T14:50:21.806" v="336" actId="9405"/>
          <ac:inkMkLst>
            <pc:docMk/>
            <pc:sldMk cId="4115975788" sldId="286"/>
            <ac:inkMk id="11" creationId="{DD19C367-066D-6C44-8D70-C3CE23A08518}"/>
          </ac:inkMkLst>
        </pc:inkChg>
        <pc:cxnChg chg="add del mod">
          <ac:chgData name="Cody Schellenberger" userId="5c9b8f2c-4598-4323-bb59-2a0f4545cb26" providerId="ADAL" clId="{E2DB7EE8-49B1-174A-B62F-943C548D9207}" dt="2022-01-24T14:49:52.876" v="334" actId="478"/>
          <ac:cxnSpMkLst>
            <pc:docMk/>
            <pc:sldMk cId="4115975788" sldId="286"/>
            <ac:cxnSpMk id="10" creationId="{929485A0-92DB-9248-80C2-FDE5F7DE1EF6}"/>
          </ac:cxnSpMkLst>
        </pc:cxnChg>
        <pc:cxnChg chg="add mod">
          <ac:chgData name="Cody Schellenberger" userId="5c9b8f2c-4598-4323-bb59-2a0f4545cb26" providerId="ADAL" clId="{E2DB7EE8-49B1-174A-B62F-943C548D9207}" dt="2022-01-24T14:51:01.921" v="339" actId="1076"/>
          <ac:cxnSpMkLst>
            <pc:docMk/>
            <pc:sldMk cId="4115975788" sldId="286"/>
            <ac:cxnSpMk id="13" creationId="{0B8812CB-F74F-DC48-8B21-E2102AFFBBC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32709-1847-4F53-98E0-E379346D49D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A85F0-2AA3-412D-B482-1445E37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32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develop each of the concepts within this model. Students will then apply there understanding to the analysis of a Dragon’s Den pitch. It is not necessary to emphasize any details in this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2A85F0-2AA3-412D-B482-1445E370E3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830438" y="2624442"/>
            <a:ext cx="8531123" cy="1471612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20DFF8B-0CA2-444E-B3B8-516B41CBEC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7231" y="745523"/>
            <a:ext cx="1168573" cy="143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5C5819-15D5-134D-9ACE-EB35435DDD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33914" y="4598843"/>
            <a:ext cx="6337921" cy="5369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674987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223" y="335242"/>
            <a:ext cx="10630647" cy="1069679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4224" y="1795742"/>
            <a:ext cx="10654552" cy="3511364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83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339781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3385857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222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40449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9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934B5-63C9-2842-AB2D-E575537010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9937" y="3045791"/>
            <a:ext cx="6365875" cy="928687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05217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7788" y="2603500"/>
            <a:ext cx="4214812" cy="1873250"/>
          </a:xfrm>
        </p:spPr>
        <p:txBody>
          <a:bodyPr>
            <a:normAutofit/>
          </a:bodyPr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dirty="0"/>
              <a:t>INSERT 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81789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for Large Graphics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932" y="5791200"/>
            <a:ext cx="3552445" cy="74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4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for Large Graphics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209866" y="5780616"/>
            <a:ext cx="607785" cy="74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852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224" y="335242"/>
            <a:ext cx="10515600" cy="1069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24" y="1795742"/>
            <a:ext cx="10515600" cy="3511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BFFFE-D9D4-D649-9D1F-5FA64CDC0CC2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898C-0EB9-3C44-9E25-661E8EC4CBA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ppt screen_Header_6-9_1920x1080 Wide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3171"/>
            <a:ext cx="12196659" cy="138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526" y="5780616"/>
            <a:ext cx="3553126" cy="74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97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2" r:id="rId3"/>
    <p:sldLayoutId id="2147483654" r:id="rId4"/>
    <p:sldLayoutId id="2147483655" r:id="rId5"/>
    <p:sldLayoutId id="2147483663" r:id="rId6"/>
    <p:sldLayoutId id="2147483660" r:id="rId7"/>
    <p:sldLayoutId id="2147483662" r:id="rId8"/>
    <p:sldLayoutId id="214748366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ait.primo.exlibrisgroup.com/permalink/01NOALTECH_INST/gmji9a/alma992390469104191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https://nait.primo.exlibrisgroup.com/permalink/01NOALTECH_INST/gmji9a/alma99249065430419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ductplan.com/business-model-canva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indruc.com/blog/value-proposition-design-what-really-matter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 Proposition Map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DMIT1006 – Business Practices</a:t>
            </a:r>
          </a:p>
        </p:txBody>
      </p:sp>
    </p:spTree>
    <p:extLst>
      <p:ext uri="{BB962C8B-B14F-4D97-AF65-F5344CB8AC3E}">
        <p14:creationId xmlns:p14="http://schemas.microsoft.com/office/powerpoint/2010/main" val="256906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D973-307D-4CC0-9D2F-868BBBB5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Profile: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5CBE-640B-4FAB-B606-E61F0E23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Personal/emotional jobs</a:t>
            </a:r>
          </a:p>
          <a:p>
            <a:pPr lvl="1"/>
            <a:r>
              <a:rPr lang="en-US" dirty="0"/>
              <a:t>When your customers seek a specific emotional state, such as feeling good or secure, for example: </a:t>
            </a:r>
          </a:p>
          <a:p>
            <a:pPr lvl="2"/>
            <a:r>
              <a:rPr lang="en-US" dirty="0"/>
              <a:t>seeking peace of mind regarding one’s investments as a consumer or </a:t>
            </a:r>
          </a:p>
          <a:p>
            <a:pPr lvl="2"/>
            <a:r>
              <a:rPr lang="en-US" dirty="0"/>
              <a:t>achieving the feeling of job security at one’s workplace.</a:t>
            </a:r>
          </a:p>
          <a:p>
            <a:pPr lvl="1"/>
            <a:r>
              <a:rPr lang="en-US" dirty="0"/>
              <a:t>What personal/emotional jobs 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specific emotional state</a:t>
            </a:r>
            <a:r>
              <a:rPr lang="en-US" dirty="0"/>
              <a:t>) do DMIT Students need to get done in their work and lives?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77981-A4E3-4456-ACD8-E3E7B6B8C890}"/>
              </a:ext>
            </a:extLst>
          </p:cNvPr>
          <p:cNvSpPr txBox="1"/>
          <p:nvPr/>
        </p:nvSpPr>
        <p:spPr>
          <a:xfrm>
            <a:off x="729" y="6064613"/>
            <a:ext cx="7822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Osterwalder, &amp; Papadakos, T. (2014). Value proposition design : how to create products and 	services customers want : get started with; Wiley.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9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D973-307D-4CC0-9D2F-868BBBB5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Profile: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5CBE-640B-4FAB-B606-E61F0E23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Supporting jobs</a:t>
            </a:r>
          </a:p>
          <a:p>
            <a:pPr lvl="1"/>
            <a:r>
              <a:rPr lang="en-US" dirty="0"/>
              <a:t>Customers also perform supporting jobs in the context of purchasing and consuming value either as consumers or as professionals. These jobs arise from three different roles:</a:t>
            </a:r>
          </a:p>
          <a:p>
            <a:pPr lvl="2"/>
            <a:r>
              <a:rPr lang="en-US" dirty="0"/>
              <a:t>BUYER OF VALUE: jobs related to buying value, such as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comparing offers, deciding which products to buy, standing in a checkout line, completing a purchase, or taking delivery of a product or service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COCREATOR OF VALUE: jobs related to cocreating value with your organization, such as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posting product reviews and feedback or even participating in the design of a product or service.</a:t>
            </a:r>
          </a:p>
          <a:p>
            <a:pPr lvl="2"/>
            <a:r>
              <a:rPr lang="en-US" dirty="0"/>
              <a:t>TRANSFERRER OF VALUE: jobs related to the end of a value proposition’s life cycle, such as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canceling a subscription, disposing of a product, transferring it to others, or reselling it.</a:t>
            </a:r>
          </a:p>
          <a:p>
            <a:pPr lvl="1"/>
            <a:r>
              <a:rPr lang="en-US" dirty="0"/>
              <a:t>Any supporting jobs for DMIT Students?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77981-A4E3-4456-ACD8-E3E7B6B8C890}"/>
              </a:ext>
            </a:extLst>
          </p:cNvPr>
          <p:cNvSpPr txBox="1"/>
          <p:nvPr/>
        </p:nvSpPr>
        <p:spPr>
          <a:xfrm>
            <a:off x="729" y="6064613"/>
            <a:ext cx="7822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Osterwalder, &amp; Papadakos, T. (2014). Value proposition design : how to create products and 	services customers want : get started with; Wiley.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5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3329-BA59-4B2C-A274-F7EDA6A5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Jobs: Trigger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8734-8312-4EBB-A456-816F968BD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one thing that your customer couldn’t live without accomplishing? What are the steppingstones that could help your customer achieve this key job? </a:t>
            </a:r>
          </a:p>
          <a:p>
            <a:r>
              <a:rPr lang="en-US" dirty="0"/>
              <a:t>What are the different contexts that your customers might be in? How do their activities and goals change depending on these different contexts?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C8E25-EDE0-40FE-8381-831C2889F342}"/>
              </a:ext>
            </a:extLst>
          </p:cNvPr>
          <p:cNvSpPr txBox="1"/>
          <p:nvPr/>
        </p:nvSpPr>
        <p:spPr>
          <a:xfrm>
            <a:off x="729" y="6064613"/>
            <a:ext cx="7822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Osterwalder, &amp; Papadakos, T. (2014). Value proposition design : how to create products and 	services customers want : get started with; Wiley.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08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3329-BA59-4B2C-A274-F7EDA6A5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Jobs: Trigger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8734-8312-4EBB-A456-816F968BD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your customer need to accomplish that involves interaction with others?</a:t>
            </a:r>
          </a:p>
          <a:p>
            <a:r>
              <a:rPr lang="en-US" dirty="0"/>
              <a:t>What tasks are your customers trying to perform in their work or personal life? What functional problems are your customers trying to solve?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C8E25-EDE0-40FE-8381-831C2889F342}"/>
              </a:ext>
            </a:extLst>
          </p:cNvPr>
          <p:cNvSpPr txBox="1"/>
          <p:nvPr/>
        </p:nvSpPr>
        <p:spPr>
          <a:xfrm>
            <a:off x="729" y="6064613"/>
            <a:ext cx="7822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Osterwalder, &amp; Papadakos, T. (2014). Value proposition design : how to create products and 	services customers want : get started with; Wiley.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7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3329-BA59-4B2C-A274-F7EDA6A5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Jobs: Trigger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8734-8312-4EBB-A456-816F968BD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problems that you think customers have that they may not even be aware of?</a:t>
            </a:r>
          </a:p>
          <a:p>
            <a:r>
              <a:rPr lang="en-US" dirty="0"/>
              <a:t>What emotional needs are your customers trying to satisfy? What jobs, if completed, would give the user a sense of self-satisfaction?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C8E25-EDE0-40FE-8381-831C2889F342}"/>
              </a:ext>
            </a:extLst>
          </p:cNvPr>
          <p:cNvSpPr txBox="1"/>
          <p:nvPr/>
        </p:nvSpPr>
        <p:spPr>
          <a:xfrm>
            <a:off x="729" y="6064613"/>
            <a:ext cx="7822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Osterwalder, &amp; Papadakos, T. (2014). Value proposition design : how to create products and 	services customers want : get started with; Wiley.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9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3329-BA59-4B2C-A274-F7EDA6A5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Jobs: Trigger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8734-8312-4EBB-A456-816F968BD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your customer want to be perceived by others? What can your customer do to help themselves be perceived this way?</a:t>
            </a:r>
          </a:p>
          <a:p>
            <a:r>
              <a:rPr lang="en-US" dirty="0"/>
              <a:t>How does your customer want to feel? What does your customer need to do to feel this way?</a:t>
            </a:r>
          </a:p>
          <a:p>
            <a:r>
              <a:rPr lang="en-US" dirty="0"/>
              <a:t>Track your customer’s interaction with a product or service throughout its lifespan. What supporting jobs surface throughout this life cycle? </a:t>
            </a:r>
            <a:r>
              <a:rPr lang="en-US"/>
              <a:t>Does the user switch roles throughout this process?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C8E25-EDE0-40FE-8381-831C2889F342}"/>
              </a:ext>
            </a:extLst>
          </p:cNvPr>
          <p:cNvSpPr txBox="1"/>
          <p:nvPr/>
        </p:nvSpPr>
        <p:spPr>
          <a:xfrm>
            <a:off x="729" y="6064613"/>
            <a:ext cx="7822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Osterwalder, &amp; Papadakos, T. (2014). Value proposition design : how to create products and 	services customers want : get started with; Wiley.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7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A9F5-FF8E-46FE-BE7E-24749DCD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Our Primary 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28F7-63B6-43BB-9BB1-0460D00828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Value Proposition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21D5D-3586-40F8-ACE4-A97C9B6D24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Business Model Generation</a:t>
            </a:r>
            <a:endParaRPr lang="en-US" dirty="0"/>
          </a:p>
        </p:txBody>
      </p:sp>
      <p:pic>
        <p:nvPicPr>
          <p:cNvPr id="8" name="Picture 8" descr="Why We Created Value Proposition Design — Strategyzer">
            <a:hlinkClick r:id="rId2"/>
            <a:extLst>
              <a:ext uri="{FF2B5EF4-FFF2-40B4-BE49-F238E27FC236}">
                <a16:creationId xmlns:a16="http://schemas.microsoft.com/office/drawing/2014/main" id="{8F65029E-3142-4236-8596-5884666BC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2124456"/>
            <a:ext cx="4038600" cy="3383788"/>
          </a:xfrm>
          <a:prstGeom prst="rect">
            <a:avLst/>
          </a:prstGeom>
        </p:spPr>
      </p:pic>
      <p:pic>
        <p:nvPicPr>
          <p:cNvPr id="9" name="Picture 9" descr="Books | Business Model Generation - Preview, Download PDF ...">
            <a:hlinkClick r:id="rId4"/>
            <a:extLst>
              <a:ext uri="{FF2B5EF4-FFF2-40B4-BE49-F238E27FC236}">
                <a16:creationId xmlns:a16="http://schemas.microsoft.com/office/drawing/2014/main" id="{226A580C-13BD-4D23-A4B9-EB2966FCD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2124456"/>
            <a:ext cx="4038600" cy="33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5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5A87-8A7B-D049-ADCC-C9C0FA74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 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01EE-3C63-EC4B-9562-2046FF877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24" y="1795742"/>
            <a:ext cx="5106693" cy="3511364"/>
          </a:xfrm>
        </p:spPr>
        <p:txBody>
          <a:bodyPr/>
          <a:lstStyle/>
          <a:p>
            <a:r>
              <a:rPr lang="en-US" dirty="0"/>
              <a:t>Business Model Canvas</a:t>
            </a:r>
          </a:p>
          <a:p>
            <a:pPr lvl="1"/>
            <a:r>
              <a:rPr lang="en-US" dirty="0"/>
              <a:t>In future assignments we will discuss the entire model</a:t>
            </a:r>
          </a:p>
          <a:p>
            <a:pPr lvl="1"/>
            <a:r>
              <a:rPr lang="en-US" dirty="0"/>
              <a:t>As a steppingstone, we will focus on the Value Proposition and Customer Segments</a:t>
            </a:r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6CEA0B7-83B1-A943-83EA-61D0E0599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30917" y="688705"/>
            <a:ext cx="6761083" cy="478193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8812CB-F74F-DC48-8B21-E2102AFFBBCD}"/>
              </a:ext>
            </a:extLst>
          </p:cNvPr>
          <p:cNvCxnSpPr/>
          <p:nvPr/>
        </p:nvCxnSpPr>
        <p:spPr>
          <a:xfrm>
            <a:off x="8891752" y="2564524"/>
            <a:ext cx="2291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97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F31E873-10F7-48C6-8AB6-980D44F79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1103489"/>
            <a:ext cx="12192000" cy="46510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895B52-75EE-40B7-9BF9-C02AB7193DFF}"/>
              </a:ext>
            </a:extLst>
          </p:cNvPr>
          <p:cNvSpPr txBox="1"/>
          <p:nvPr/>
        </p:nvSpPr>
        <p:spPr>
          <a:xfrm>
            <a:off x="728" y="6064613"/>
            <a:ext cx="97316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Osterwalder, &amp; Papadakos, T. (2014). Value proposition design : how to create products and services customers want : 	get started with; Wiley.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59491A-D878-47D2-993D-4F916B526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Customer Profile</a:t>
            </a:r>
          </a:p>
        </p:txBody>
      </p:sp>
    </p:spTree>
    <p:extLst>
      <p:ext uri="{BB962C8B-B14F-4D97-AF65-F5344CB8AC3E}">
        <p14:creationId xmlns:p14="http://schemas.microsoft.com/office/powerpoint/2010/main" val="277417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05DB-8FCA-4D71-A07C-647EDAA3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D137B-DBF5-4E6E-9469-B56F6A28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23" y="1795742"/>
            <a:ext cx="6212043" cy="2657725"/>
          </a:xfrm>
        </p:spPr>
        <p:txBody>
          <a:bodyPr>
            <a:normAutofit/>
          </a:bodyPr>
          <a:lstStyle/>
          <a:p>
            <a:r>
              <a:rPr lang="en-US" dirty="0"/>
              <a:t>The Customer (Segment) Profile describes a specific customer segment in your business model in a more structured and detailed way. It breaks the customer down into its jobs, pains, and gains.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462EA-F5F8-4C49-AAB5-D37BE94E0C47}"/>
              </a:ext>
            </a:extLst>
          </p:cNvPr>
          <p:cNvSpPr txBox="1"/>
          <p:nvPr/>
        </p:nvSpPr>
        <p:spPr>
          <a:xfrm>
            <a:off x="729" y="6064613"/>
            <a:ext cx="7822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Osterwalder, &amp; Papadakos, T. (2014). Value proposition design : how to create products and 	services customers want : get started with; Wiley.</a:t>
            </a:r>
          </a:p>
          <a:p>
            <a:endParaRPr lang="en-US" dirty="0"/>
          </a:p>
        </p:txBody>
      </p:sp>
      <p:pic>
        <p:nvPicPr>
          <p:cNvPr id="1026" name="Picture 2" descr="The Business Model Canvas Series: The Value Proposition Canvas - Ashton  McGill">
            <a:extLst>
              <a:ext uri="{FF2B5EF4-FFF2-40B4-BE49-F238E27FC236}">
                <a16:creationId xmlns:a16="http://schemas.microsoft.com/office/drawing/2014/main" id="{A870EC44-FB9E-46F6-8185-DF84522E6D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0"/>
          <a:stretch/>
        </p:blipFill>
        <p:spPr bwMode="auto">
          <a:xfrm>
            <a:off x="7210051" y="335242"/>
            <a:ext cx="4657725" cy="448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07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D973-307D-4CC0-9D2F-868BBBB5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Profile: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5CBE-640B-4FAB-B606-E61F0E23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Jobs describe what customers are trying to get done in their work and their lives, as expressed in their own words.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B5930-0A40-498F-BF96-5D0380B8DD4E}"/>
              </a:ext>
            </a:extLst>
          </p:cNvPr>
          <p:cNvSpPr txBox="1"/>
          <p:nvPr/>
        </p:nvSpPr>
        <p:spPr>
          <a:xfrm>
            <a:off x="729" y="6064613"/>
            <a:ext cx="7822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Osterwalder, &amp; Papadakos, T. (2014). Value proposition design : how to create products and 	services customers want : get started with; Wiley.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9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D973-307D-4CC0-9D2F-868BBBB5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Profile: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5CBE-640B-4FAB-B606-E61F0E23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jobs</a:t>
            </a:r>
          </a:p>
          <a:p>
            <a:pPr lvl="1"/>
            <a:r>
              <a:rPr lang="en-US" dirty="0"/>
              <a:t>When your customers try to perform or complete a specific task or solve a specific problem, for example:</a:t>
            </a:r>
          </a:p>
          <a:p>
            <a:pPr lvl="2"/>
            <a:r>
              <a:rPr lang="en-US" dirty="0"/>
              <a:t> mow the lawn, </a:t>
            </a:r>
          </a:p>
          <a:p>
            <a:pPr lvl="2"/>
            <a:r>
              <a:rPr lang="en-US" dirty="0"/>
              <a:t>eat healthy as a consumer, </a:t>
            </a:r>
          </a:p>
          <a:p>
            <a:pPr lvl="2"/>
            <a:r>
              <a:rPr lang="en-US" dirty="0"/>
              <a:t>write a report, or </a:t>
            </a:r>
          </a:p>
          <a:p>
            <a:pPr lvl="2"/>
            <a:r>
              <a:rPr lang="en-US" dirty="0"/>
              <a:t>help clients as a professional.</a:t>
            </a:r>
          </a:p>
          <a:p>
            <a:pPr lvl="1"/>
            <a:r>
              <a:rPr lang="en-US" dirty="0"/>
              <a:t>What functional jobs 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specific task or solve a specific problem</a:t>
            </a:r>
            <a:r>
              <a:rPr lang="en-US" dirty="0"/>
              <a:t>) do DMIT Students need to get done in their work and lives?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77981-A4E3-4456-ACD8-E3E7B6B8C890}"/>
              </a:ext>
            </a:extLst>
          </p:cNvPr>
          <p:cNvSpPr txBox="1"/>
          <p:nvPr/>
        </p:nvSpPr>
        <p:spPr>
          <a:xfrm>
            <a:off x="729" y="6064613"/>
            <a:ext cx="7822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Osterwalder, &amp; Papadakos, T. (2014). Value proposition design : how to create products and 	services customers want : get started with; Wiley.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D973-307D-4CC0-9D2F-868BBBB5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Profile: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5CBE-640B-4FAB-B606-E61F0E23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jobs</a:t>
            </a:r>
          </a:p>
          <a:p>
            <a:pPr lvl="1"/>
            <a:r>
              <a:rPr lang="en-US" dirty="0"/>
              <a:t>When your customers want to look good or gain power or status. These jobs describe how customers want to be perceived by others, for example: </a:t>
            </a:r>
          </a:p>
          <a:p>
            <a:pPr lvl="2"/>
            <a:r>
              <a:rPr lang="en-US" dirty="0"/>
              <a:t>look trendy as a consumer or </a:t>
            </a:r>
          </a:p>
          <a:p>
            <a:pPr lvl="2"/>
            <a:r>
              <a:rPr lang="en-US" dirty="0"/>
              <a:t>be perceived as competent as a professional.</a:t>
            </a:r>
          </a:p>
          <a:p>
            <a:pPr lvl="1"/>
            <a:r>
              <a:rPr lang="en-US" dirty="0"/>
              <a:t>What social jobs 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look good or gain power or status</a:t>
            </a:r>
            <a:r>
              <a:rPr lang="en-US" dirty="0"/>
              <a:t>) do DMIT Students need to get done in their work and lives?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77981-A4E3-4456-ACD8-E3E7B6B8C890}"/>
              </a:ext>
            </a:extLst>
          </p:cNvPr>
          <p:cNvSpPr txBox="1"/>
          <p:nvPr/>
        </p:nvSpPr>
        <p:spPr>
          <a:xfrm>
            <a:off x="729" y="6064613"/>
            <a:ext cx="7822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Osterwalder, &amp; Papadakos, T. (2014). Value proposition design : how to create products and 	services customers want : get started with; Wiley.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AIT Blues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00498D"/>
      </a:accent2>
      <a:accent3>
        <a:srgbClr val="8CC63F"/>
      </a:accent3>
      <a:accent4>
        <a:srgbClr val="482F91"/>
      </a:accent4>
      <a:accent5>
        <a:srgbClr val="F26E23"/>
      </a:accent5>
      <a:accent6>
        <a:srgbClr val="A9A9A9"/>
      </a:accent6>
      <a:hlink>
        <a:srgbClr val="00ACED"/>
      </a:hlink>
      <a:folHlink>
        <a:srgbClr val="00ACE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IT Standard Powerpoint Presentation Template for NAIT Screens" id="{3BD04EBB-4171-4583-A98E-91711106D317}" vid="{263152E8-5872-4D90-B5D5-232AD3B8B3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109C8518C1FD469B37494037B3C653" ma:contentTypeVersion="13" ma:contentTypeDescription="Create a new document." ma:contentTypeScope="" ma:versionID="7f91d3d9b2dc17623f0679f1c90f5405">
  <xsd:schema xmlns:xsd="http://www.w3.org/2001/XMLSchema" xmlns:xs="http://www.w3.org/2001/XMLSchema" xmlns:p="http://schemas.microsoft.com/office/2006/metadata/properties" xmlns:ns2="f60468bc-9de1-4bbe-b533-c963951abe47" xmlns:ns3="0fa82ce2-b671-45ef-b5fe-18516deeba49" targetNamespace="http://schemas.microsoft.com/office/2006/metadata/properties" ma:root="true" ma:fieldsID="e8f4604a17aadd2f10f28e55f12385a6" ns2:_="" ns3:_="">
    <xsd:import namespace="f60468bc-9de1-4bbe-b533-c963951abe47"/>
    <xsd:import namespace="0fa82ce2-b671-45ef-b5fe-18516deeba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0468bc-9de1-4bbe-b533-c963951abe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a82ce2-b671-45ef-b5fe-18516deeba4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087D08-9B7A-464C-90FA-EA923D7CBBB6}">
  <ds:schemaRefs>
    <ds:schemaRef ds:uri="http://schemas.microsoft.com/office/2006/documentManagement/types"/>
    <ds:schemaRef ds:uri="http://schemas.microsoft.com/office/2006/metadata/properties"/>
    <ds:schemaRef ds:uri="0fa82ce2-b671-45ef-b5fe-18516deeba49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f60468bc-9de1-4bbe-b533-c963951abe47"/>
  </ds:schemaRefs>
</ds:datastoreItem>
</file>

<file path=customXml/itemProps2.xml><?xml version="1.0" encoding="utf-8"?>
<ds:datastoreItem xmlns:ds="http://schemas.openxmlformats.org/officeDocument/2006/customXml" ds:itemID="{0540F518-E7A2-492A-A586-FD4E5E7500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40ABE5-6AE8-413C-A2DE-3DFC761195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0468bc-9de1-4bbe-b533-c963951abe47"/>
    <ds:schemaRef ds:uri="0fa82ce2-b671-45ef-b5fe-18516deeba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NAIT Standard Powerpoint Presentation Template for NAIT Screens</Template>
  <TotalTime>0</TotalTime>
  <Words>1076</Words>
  <Application>Microsoft Macintosh PowerPoint</Application>
  <PresentationFormat>Widescreen</PresentationFormat>
  <Paragraphs>67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Our Primary Resources</vt:lpstr>
      <vt:lpstr>Looking ahead 🔭</vt:lpstr>
      <vt:lpstr>PowerPoint Presentation</vt:lpstr>
      <vt:lpstr>PowerPoint Presentation</vt:lpstr>
      <vt:lpstr>Customer Profile</vt:lpstr>
      <vt:lpstr>Customer Profile: Jobs</vt:lpstr>
      <vt:lpstr>Customer Profile: Jobs</vt:lpstr>
      <vt:lpstr>Customer Profile: Jobs</vt:lpstr>
      <vt:lpstr>Customer Profile: Jobs</vt:lpstr>
      <vt:lpstr>Customer Profile: Jobs</vt:lpstr>
      <vt:lpstr>Customer Jobs: Trigger Questions</vt:lpstr>
      <vt:lpstr>Customer Jobs: Trigger Questions</vt:lpstr>
      <vt:lpstr>Customer Jobs: Trigger Questions</vt:lpstr>
      <vt:lpstr>Customer Jobs: Trigger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lastModifiedBy/>
  <cp:revision>44</cp:revision>
  <dcterms:created xsi:type="dcterms:W3CDTF">2019-09-17T20:18:17Z</dcterms:created>
  <dcterms:modified xsi:type="dcterms:W3CDTF">2022-01-24T14:51:14Z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 - Department">
    <vt:lpwstr>197;#Brand|943f07b5-0abf-4eba-9a92-bb911ec4797c</vt:lpwstr>
  </property>
  <property fmtid="{D5CDD505-2E9C-101B-9397-08002B2CF9AE}" pid="3" name="Topic">
    <vt:lpwstr>114;#NAIT Brand|56c3f36a-7bf3-46f3-a4b0-bb3df19b2675</vt:lpwstr>
  </property>
  <property fmtid="{D5CDD505-2E9C-101B-9397-08002B2CF9AE}" pid="4" name="Building">
    <vt:lpwstr/>
  </property>
  <property fmtid="{D5CDD505-2E9C-101B-9397-08002B2CF9AE}" pid="5" name="ContentTypeId">
    <vt:lpwstr>0x01010081109C8518C1FD469B37494037B3C653</vt:lpwstr>
  </property>
  <property fmtid="{D5CDD505-2E9C-101B-9397-08002B2CF9AE}" pid="6" name="Target Audience">
    <vt:lpwstr/>
  </property>
  <property fmtid="{D5CDD505-2E9C-101B-9397-08002B2CF9AE}" pid="7" name="_dlc_DocIdItemGuid">
    <vt:lpwstr>fb17ffeb-f9e3-4da5-8986-98ba4c89698a</vt:lpwstr>
  </property>
  <property fmtid="{D5CDD505-2E9C-101B-9397-08002B2CF9AE}" pid="8" name="PublishedDocument.Location">
    <vt:lpwstr/>
  </property>
  <property fmtid="{D5CDD505-2E9C-101B-9397-08002B2CF9AE}" pid="9" name="Program">
    <vt:lpwstr/>
  </property>
</Properties>
</file>