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68" r:id="rId5"/>
    <p:sldId id="273" r:id="rId6"/>
    <p:sldId id="275" r:id="rId7"/>
    <p:sldId id="258" r:id="rId8"/>
    <p:sldId id="262" r:id="rId9"/>
    <p:sldId id="263" r:id="rId10"/>
    <p:sldId id="260" r:id="rId11"/>
    <p:sldId id="261" r:id="rId12"/>
    <p:sldId id="267" r:id="rId13"/>
    <p:sldId id="265" r:id="rId14"/>
    <p:sldId id="264"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901C7-E997-43FB-953F-0417DE1B8159}" v="3261" dt="2023-02-05T14:23:56.169"/>
    <p1510:client id="{29ED38D8-9FA4-408E-A03A-CD8A39B39208}" v="1520" dt="2023-02-05T14:02:59.750"/>
    <p1510:client id="{93C7292B-F2E5-7B3A-FBCA-23A68215187D}" v="2" dt="2023-02-05T18:57:44.733"/>
    <p1510:client id="{C75403E1-E47D-4624-97B4-0B3F3B84F159}" v="1" dt="2023-12-19T03:10:37.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4163A-F7C8-4BCB-A0B6-76BB803D20DE}"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A9B7F-09BF-4F14-BA2E-C1E65FB1CE05}" type="slidenum">
              <a:rPr lang="en-US" smtClean="0"/>
              <a:t>‹#›</a:t>
            </a:fld>
            <a:endParaRPr lang="en-US"/>
          </a:p>
        </p:txBody>
      </p:sp>
    </p:spTree>
    <p:extLst>
      <p:ext uri="{BB962C8B-B14F-4D97-AF65-F5344CB8AC3E}">
        <p14:creationId xmlns:p14="http://schemas.microsoft.com/office/powerpoint/2010/main" val="8228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Quang thông đơn giảm là lượng ánh sáng phát ra theo mọi hướng từ nguồn sáng trong một giây </a:t>
            </a:r>
            <a:endParaRPr lang="en-US"/>
          </a:p>
        </p:txBody>
      </p:sp>
      <p:sp>
        <p:nvSpPr>
          <p:cNvPr id="4" name="Slide Number Placeholder 3"/>
          <p:cNvSpPr>
            <a:spLocks noGrp="1"/>
          </p:cNvSpPr>
          <p:nvPr>
            <p:ph type="sldNum" sz="quarter" idx="5"/>
          </p:nvPr>
        </p:nvSpPr>
        <p:spPr/>
        <p:txBody>
          <a:bodyPr/>
          <a:lstStyle/>
          <a:p>
            <a:fld id="{DBCA9B7F-09BF-4F14-BA2E-C1E65FB1CE05}" type="slidenum">
              <a:rPr lang="en-US" smtClean="0"/>
              <a:t>3</a:t>
            </a:fld>
            <a:endParaRPr lang="en-US"/>
          </a:p>
        </p:txBody>
      </p:sp>
    </p:spTree>
    <p:extLst>
      <p:ext uri="{BB962C8B-B14F-4D97-AF65-F5344CB8AC3E}">
        <p14:creationId xmlns:p14="http://schemas.microsoft.com/office/powerpoint/2010/main" val="2324003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bg>
      <p:bgPr>
        <a:solidFill>
          <a:schemeClr val="lt1"/>
        </a:solid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94743" y="3660"/>
            <a:ext cx="11159435" cy="8472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4000"/>
              <a:buFont typeface="Arial"/>
              <a:buNone/>
              <a:defRPr sz="4000">
                <a:solidFill>
                  <a:srgbClr val="2F5496"/>
                </a:solidFill>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136469"/>
            <a:ext cx="10515600" cy="50404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794658" y="6472462"/>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21" name="Google Shape;21;p19"/>
          <p:cNvSpPr txBox="1">
            <a:spLocks noGrp="1"/>
          </p:cNvSpPr>
          <p:nvPr>
            <p:ph type="ftr" idx="11"/>
          </p:nvPr>
        </p:nvSpPr>
        <p:spPr>
          <a:xfrm>
            <a:off x="4038600" y="6472462"/>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22" name="Google Shape;22;p19"/>
          <p:cNvSpPr txBox="1">
            <a:spLocks noGrp="1"/>
          </p:cNvSpPr>
          <p:nvPr>
            <p:ph type="sldNum" idx="12"/>
          </p:nvPr>
        </p:nvSpPr>
        <p:spPr>
          <a:xfrm>
            <a:off x="8910979" y="647084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L="0" marR="0" lvl="1" indent="0" algn="r" rtl="0">
              <a:spcBef>
                <a:spcPts val="0"/>
              </a:spcBef>
              <a:buNone/>
              <a:defRPr sz="1800" b="0" i="0" u="none" strike="noStrike" cap="none">
                <a:solidFill>
                  <a:schemeClr val="dk1"/>
                </a:solidFill>
                <a:latin typeface="Arial"/>
                <a:ea typeface="Arial"/>
                <a:cs typeface="Arial"/>
                <a:sym typeface="Arial"/>
              </a:defRPr>
            </a:lvl2pPr>
            <a:lvl3pPr marL="0" marR="0" lvl="2" indent="0" algn="r" rtl="0">
              <a:spcBef>
                <a:spcPts val="0"/>
              </a:spcBef>
              <a:buNone/>
              <a:defRPr sz="1800" b="0" i="0" u="none" strike="noStrike" cap="none">
                <a:solidFill>
                  <a:schemeClr val="dk1"/>
                </a:solidFill>
                <a:latin typeface="Arial"/>
                <a:ea typeface="Arial"/>
                <a:cs typeface="Arial"/>
                <a:sym typeface="Arial"/>
              </a:defRPr>
            </a:lvl3pPr>
            <a:lvl4pPr marL="0" marR="0" lvl="3" indent="0" algn="r" rtl="0">
              <a:spcBef>
                <a:spcPts val="0"/>
              </a:spcBef>
              <a:buNone/>
              <a:defRPr sz="1800" b="0" i="0" u="none" strike="noStrike" cap="none">
                <a:solidFill>
                  <a:schemeClr val="dk1"/>
                </a:solidFill>
                <a:latin typeface="Arial"/>
                <a:ea typeface="Arial"/>
                <a:cs typeface="Arial"/>
                <a:sym typeface="Arial"/>
              </a:defRPr>
            </a:lvl4pPr>
            <a:lvl5pPr marL="0" marR="0" lvl="4" indent="0" algn="r" rtl="0">
              <a:spcBef>
                <a:spcPts val="0"/>
              </a:spcBef>
              <a:buNone/>
              <a:defRPr sz="1800" b="0" i="0" u="none" strike="noStrike" cap="none">
                <a:solidFill>
                  <a:schemeClr val="dk1"/>
                </a:solidFill>
                <a:latin typeface="Arial"/>
                <a:ea typeface="Arial"/>
                <a:cs typeface="Arial"/>
                <a:sym typeface="Arial"/>
              </a:defRPr>
            </a:lvl5pPr>
            <a:lvl6pPr marL="0" marR="0" lvl="5" indent="0" algn="r" rtl="0">
              <a:spcBef>
                <a:spcPts val="0"/>
              </a:spcBef>
              <a:buNone/>
              <a:defRPr sz="1800" b="0" i="0" u="none" strike="noStrike" cap="none">
                <a:solidFill>
                  <a:schemeClr val="dk1"/>
                </a:solidFill>
                <a:latin typeface="Arial"/>
                <a:ea typeface="Arial"/>
                <a:cs typeface="Arial"/>
                <a:sym typeface="Arial"/>
              </a:defRPr>
            </a:lvl6pPr>
            <a:lvl7pPr marL="0" marR="0" lvl="6" indent="0" algn="r" rtl="0">
              <a:spcBef>
                <a:spcPts val="0"/>
              </a:spcBef>
              <a:buNone/>
              <a:defRPr sz="1800" b="0" i="0" u="none" strike="noStrike" cap="none">
                <a:solidFill>
                  <a:schemeClr val="dk1"/>
                </a:solidFill>
                <a:latin typeface="Arial"/>
                <a:ea typeface="Arial"/>
                <a:cs typeface="Arial"/>
                <a:sym typeface="Arial"/>
              </a:defRPr>
            </a:lvl7pPr>
            <a:lvl8pPr marL="0" marR="0" lvl="7" indent="0" algn="r" rtl="0">
              <a:spcBef>
                <a:spcPts val="0"/>
              </a:spcBef>
              <a:buNone/>
              <a:defRPr sz="1800" b="0" i="0" u="none" strike="noStrike" cap="none">
                <a:solidFill>
                  <a:schemeClr val="dk1"/>
                </a:solidFill>
                <a:latin typeface="Arial"/>
                <a:ea typeface="Arial"/>
                <a:cs typeface="Arial"/>
                <a:sym typeface="Arial"/>
              </a:defRPr>
            </a:lvl8pPr>
            <a:lvl9pPr marL="0" marR="0" lvl="8" indent="0" algn="r" rtl="0">
              <a:spcBef>
                <a:spcPts val="0"/>
              </a:spcBef>
              <a:buNone/>
              <a:defRPr sz="1800" b="0" i="0" u="none" strike="noStrike" cap="none">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cxnSp>
        <p:nvCxnSpPr>
          <p:cNvPr id="23" name="Google Shape;23;p19"/>
          <p:cNvCxnSpPr/>
          <p:nvPr/>
        </p:nvCxnSpPr>
        <p:spPr>
          <a:xfrm>
            <a:off x="494744" y="896104"/>
            <a:ext cx="11159435" cy="0"/>
          </a:xfrm>
          <a:prstGeom prst="straightConnector1">
            <a:avLst/>
          </a:prstGeom>
          <a:noFill/>
          <a:ln w="38100" cap="flat" cmpd="sng">
            <a:solidFill>
              <a:schemeClr val="dk2"/>
            </a:solidFill>
            <a:prstDash val="solid"/>
            <a:miter lim="800000"/>
            <a:headEnd type="none" w="sm" len="sm"/>
            <a:tailEnd type="none" w="sm" len="sm"/>
          </a:ln>
        </p:spPr>
      </p:cxnSp>
      <p:pic>
        <p:nvPicPr>
          <p:cNvPr id="24" name="Google Shape;24;p19"/>
          <p:cNvPicPr preferRelativeResize="0"/>
          <p:nvPr/>
        </p:nvPicPr>
        <p:blipFill rotWithShape="1">
          <a:blip r:embed="rId2">
            <a:alphaModFix/>
          </a:blip>
          <a:srcRect/>
          <a:stretch/>
        </p:blipFill>
        <p:spPr>
          <a:xfrm>
            <a:off x="130094" y="6375825"/>
            <a:ext cx="392212" cy="441531"/>
          </a:xfrm>
          <a:prstGeom prst="rect">
            <a:avLst/>
          </a:prstGeom>
          <a:noFill/>
          <a:ln>
            <a:noFill/>
          </a:ln>
        </p:spPr>
      </p:pic>
      <p:cxnSp>
        <p:nvCxnSpPr>
          <p:cNvPr id="25" name="Google Shape;25;p19"/>
          <p:cNvCxnSpPr/>
          <p:nvPr/>
        </p:nvCxnSpPr>
        <p:spPr>
          <a:xfrm>
            <a:off x="697944" y="6427304"/>
            <a:ext cx="10956235" cy="0"/>
          </a:xfrm>
          <a:prstGeom prst="straightConnector1">
            <a:avLst/>
          </a:prstGeom>
          <a:noFill/>
          <a:ln w="19050" cap="flat" cmpd="sng">
            <a:solidFill>
              <a:schemeClr val="dk2"/>
            </a:solidFill>
            <a:prstDash val="solid"/>
            <a:miter lim="800000"/>
            <a:headEnd type="none" w="sm" len="sm"/>
            <a:tailEnd type="none" w="sm" len="sm"/>
          </a:ln>
        </p:spPr>
      </p:cxnSp>
    </p:spTree>
    <p:extLst>
      <p:ext uri="{BB962C8B-B14F-4D97-AF65-F5344CB8AC3E}">
        <p14:creationId xmlns:p14="http://schemas.microsoft.com/office/powerpoint/2010/main" val="1505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bg>
      <p:bgPr>
        <a:solidFill>
          <a:schemeClr val="lt1"/>
        </a:solidFill>
        <a:effectLst/>
      </p:bgPr>
    </p:bg>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81" name="Google Shape;8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82" name="Google Shape;8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52291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12/18/2023</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89025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29" name="Google Shape;2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30" name="Google Shape;3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228150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panose="020B060402020202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35" name="Google Shape;3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36" name="Google Shape;3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12383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bg>
      <p:bgPr>
        <a:solidFill>
          <a:schemeClr val="lt1"/>
        </a:solidFill>
        <a:effectLst/>
      </p:bgPr>
    </p:bg>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42" name="Google Shape;4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43" name="Google Shape;4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58832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bg>
      <p:bgPr>
        <a:solidFill>
          <a:schemeClr val="lt1"/>
        </a:solidFill>
        <a:effectLst/>
      </p:bgPr>
    </p:bg>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34010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55" name="Google Shape;5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56" name="Google Shape;5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61016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bg>
      <p:bgPr>
        <a:solidFill>
          <a:schemeClr val="lt1"/>
        </a:solidFill>
        <a:effectLst/>
      </p:bgPr>
    </p:bg>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panose="020B060402020202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62" name="Google Shape;6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63" name="Google Shape;6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35113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bg>
      <p:bgPr>
        <a:solidFill>
          <a:schemeClr val="lt1"/>
        </a:solidFill>
        <a:effectLst/>
      </p:bgPr>
    </p:bg>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6"/>
          <p:cNvSpPr>
            <a:spLocks noGrp="1"/>
          </p:cNvSpPr>
          <p:nvPr>
            <p:ph type="pic" idx="2"/>
          </p:nvPr>
        </p:nvSpPr>
        <p:spPr>
          <a:xfrm>
            <a:off x="5183188" y="987425"/>
            <a:ext cx="6172200" cy="4873625"/>
          </a:xfrm>
          <a:prstGeom prst="rect">
            <a:avLst/>
          </a:prstGeom>
          <a:noFill/>
          <a:ln>
            <a:noFill/>
          </a:ln>
        </p:spPr>
      </p:sp>
      <p:sp>
        <p:nvSpPr>
          <p:cNvPr id="67" name="Google Shape;67;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69" name="Google Shape;6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70" name="Google Shape;7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390147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bg>
      <p:bgPr>
        <a:solidFill>
          <a:schemeClr val="lt1"/>
        </a:solidFill>
        <a:effectLst/>
      </p:bgPr>
    </p:bg>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75" name="Google Shape;7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pPr>
              <a:buClr>
                <a:srgbClr val="000000"/>
              </a:buClr>
              <a:buFont typeface="Arial"/>
              <a:buNone/>
            </a:pPr>
            <a:endParaRPr lang="en-US" kern="0">
              <a:solidFill>
                <a:srgbClr val="000000"/>
              </a:solidFill>
            </a:endParaRPr>
          </a:p>
        </p:txBody>
      </p:sp>
      <p:sp>
        <p:nvSpPr>
          <p:cNvPr id="76" name="Google Shape;7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a:t>
            </a:fld>
            <a:endParaRPr lang="en-US" kern="0">
              <a:solidFill>
                <a:srgbClr val="000000"/>
              </a:solidFill>
            </a:endParaRPr>
          </a:p>
        </p:txBody>
      </p:sp>
    </p:spTree>
    <p:extLst>
      <p:ext uri="{BB962C8B-B14F-4D97-AF65-F5344CB8AC3E}">
        <p14:creationId xmlns:p14="http://schemas.microsoft.com/office/powerpoint/2010/main" val="257975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40000"/>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410247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37FC17F-78B9-4DA3-B1E3-B6651CB174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86634" y="331380"/>
            <a:ext cx="3174367" cy="952975"/>
          </a:xfrm>
          <a:prstGeom prst="rect">
            <a:avLst/>
          </a:prstGeom>
        </p:spPr>
      </p:pic>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1</a:t>
            </a:fld>
            <a:endParaRPr lang="en-US"/>
          </a:p>
        </p:txBody>
      </p:sp>
      <p:sp>
        <p:nvSpPr>
          <p:cNvPr id="4" name="Title 6">
            <a:extLst>
              <a:ext uri="{FF2B5EF4-FFF2-40B4-BE49-F238E27FC236}">
                <a16:creationId xmlns:a16="http://schemas.microsoft.com/office/drawing/2014/main" id="{F9EF199C-F4F1-92E7-7CAB-E6733A40710C}"/>
              </a:ext>
            </a:extLst>
          </p:cNvPr>
          <p:cNvSpPr txBox="1">
            <a:spLocks/>
          </p:cNvSpPr>
          <p:nvPr/>
        </p:nvSpPr>
        <p:spPr>
          <a:xfrm>
            <a:off x="2424759" y="1711119"/>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3600"/>
              <a:t>Bài tập lớn : Mạch đo độ rọi sáng</a:t>
            </a:r>
            <a:endParaRPr lang="en-US" sz="3600"/>
          </a:p>
        </p:txBody>
      </p:sp>
      <p:sp>
        <p:nvSpPr>
          <p:cNvPr id="3" name="TextBox 2">
            <a:extLst>
              <a:ext uri="{FF2B5EF4-FFF2-40B4-BE49-F238E27FC236}">
                <a16:creationId xmlns:a16="http://schemas.microsoft.com/office/drawing/2014/main" id="{5EDC378E-9928-0F01-D8B7-2E2F710E25D8}"/>
              </a:ext>
            </a:extLst>
          </p:cNvPr>
          <p:cNvSpPr txBox="1"/>
          <p:nvPr/>
        </p:nvSpPr>
        <p:spPr>
          <a:xfrm>
            <a:off x="2888993" y="2559911"/>
            <a:ext cx="9187672" cy="400110"/>
          </a:xfrm>
          <a:prstGeom prst="rect">
            <a:avLst/>
          </a:prstGeom>
          <a:noFill/>
        </p:spPr>
        <p:txBody>
          <a:bodyPr wrap="square" rtlCol="0">
            <a:spAutoFit/>
          </a:bodyPr>
          <a:lstStyle/>
          <a:p>
            <a:r>
              <a:rPr lang="vi-VN" sz="2000" b="1"/>
              <a:t>Giảng viên hướng dẫn :</a:t>
            </a:r>
            <a:r>
              <a:rPr lang="vi-VN" sz="2000" b="1">
                <a:latin typeface="Arial" panose="020B0604020202020204" pitchFamily="34" charset="0"/>
              </a:rPr>
              <a:t>PGS.TS Nguyễn Thúy Anh </a:t>
            </a:r>
            <a:endParaRPr lang="en-US" sz="2000" b="1">
              <a:latin typeface="Arial" panose="020B0604020202020204" pitchFamily="34" charset="0"/>
            </a:endParaRPr>
          </a:p>
        </p:txBody>
      </p:sp>
      <p:sp>
        <p:nvSpPr>
          <p:cNvPr id="5" name="TextBox 4">
            <a:extLst>
              <a:ext uri="{FF2B5EF4-FFF2-40B4-BE49-F238E27FC236}">
                <a16:creationId xmlns:a16="http://schemas.microsoft.com/office/drawing/2014/main" id="{7F82F74D-044F-B47C-4346-63C42D6ED10B}"/>
              </a:ext>
            </a:extLst>
          </p:cNvPr>
          <p:cNvSpPr txBox="1"/>
          <p:nvPr/>
        </p:nvSpPr>
        <p:spPr>
          <a:xfrm>
            <a:off x="3718215" y="3453437"/>
            <a:ext cx="4755570" cy="1323439"/>
          </a:xfrm>
          <a:prstGeom prst="rect">
            <a:avLst/>
          </a:prstGeom>
          <a:noFill/>
        </p:spPr>
        <p:txBody>
          <a:bodyPr wrap="square" rtlCol="0">
            <a:spAutoFit/>
          </a:bodyPr>
          <a:lstStyle/>
          <a:p>
            <a:r>
              <a:rPr lang="vi-VN" sz="2000"/>
              <a:t>Sinh viên thực hiện :</a:t>
            </a:r>
          </a:p>
          <a:p>
            <a:r>
              <a:rPr lang="vi-VN" sz="2000"/>
              <a:t>Nguyễn Văn Đức                   20203681           </a:t>
            </a:r>
          </a:p>
          <a:p>
            <a:r>
              <a:rPr lang="vi-VN" sz="2000"/>
              <a:t>Nguyễn Hoàng Long              20200365</a:t>
            </a:r>
          </a:p>
          <a:p>
            <a:r>
              <a:rPr lang="vi-VN" sz="2000"/>
              <a:t>Nguyễn Văn Trường              20200654</a:t>
            </a:r>
          </a:p>
        </p:txBody>
      </p:sp>
    </p:spTree>
    <p:extLst>
      <p:ext uri="{BB962C8B-B14F-4D97-AF65-F5344CB8AC3E}">
        <p14:creationId xmlns:p14="http://schemas.microsoft.com/office/powerpoint/2010/main" val="743172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So sánh kết quả với số liệu thực tế</a:t>
            </a:r>
            <a:endParaRPr lang="en-US"/>
          </a:p>
        </p:txBody>
      </p:sp>
      <p:sp>
        <p:nvSpPr>
          <p:cNvPr id="3" name="Text Placeholder 2"/>
          <p:cNvSpPr>
            <a:spLocks noGrp="1"/>
          </p:cNvSpPr>
          <p:nvPr>
            <p:ph type="body" idx="1"/>
          </p:nvPr>
        </p:nvSpPr>
        <p:spPr>
          <a:xfrm>
            <a:off x="1005349" y="1136469"/>
            <a:ext cx="10515600" cy="5040494"/>
          </a:xfrm>
        </p:spPr>
        <p:txBody>
          <a:bodyPr/>
          <a:lstStyle/>
          <a:p>
            <a:pPr marL="114300" indent="0">
              <a:buNone/>
            </a:pPr>
            <a:r>
              <a:rPr lang="vi-VN" sz="2000"/>
              <a:t>Loại bóng đèn led được xử dụng trong phép đo : Led Rạng Đông 40W</a:t>
            </a:r>
          </a:p>
          <a:p>
            <a:pPr marL="114300" indent="0">
              <a:buNone/>
            </a:pPr>
            <a:r>
              <a:rPr lang="vi-VN" sz="2000"/>
              <a:t>Thông số từ nhà sản xuất :</a:t>
            </a:r>
          </a:p>
          <a:p>
            <a:r>
              <a:rPr lang="vi-VN" sz="2000"/>
              <a:t>Công xuất 	   : 40W</a:t>
            </a:r>
          </a:p>
          <a:p>
            <a:r>
              <a:rPr lang="vi-VN" sz="2000"/>
              <a:t>Điện áp     	   : 220V/50Hz</a:t>
            </a:r>
          </a:p>
          <a:p>
            <a:r>
              <a:rPr lang="vi-VN" sz="2000"/>
              <a:t>Quang thông  : 3800lm</a:t>
            </a:r>
          </a:p>
          <a:p>
            <a:r>
              <a:rPr lang="vi-VN" sz="2000"/>
              <a:t>Tuổi thọ          : 20.000h</a:t>
            </a:r>
          </a:p>
          <a:p>
            <a:pPr marL="114300" indent="0">
              <a:buNone/>
            </a:pPr>
            <a:r>
              <a:rPr lang="vi-VN" sz="2000"/>
              <a:t>Diện tích phòng ngủ : 22 m2.</a:t>
            </a:r>
          </a:p>
          <a:p>
            <a:pPr marL="114300" indent="0">
              <a:buNone/>
            </a:pPr>
            <a:r>
              <a:rPr lang="vi-VN" sz="2000"/>
              <a:t>Độ rọi của ánh sáng trong phòng tính theo công thức :</a:t>
            </a:r>
          </a:p>
          <a:p>
            <a:pPr marL="114300" indent="0">
              <a:buNone/>
            </a:pPr>
            <a:r>
              <a:rPr lang="vi-VN" sz="2000"/>
              <a:t>	E=</a:t>
            </a:r>
            <a:r>
              <a:rPr lang="el-GR" sz="2000"/>
              <a:t>Φ/</a:t>
            </a:r>
            <a:r>
              <a:rPr lang="vi-VN" sz="2000"/>
              <a:t>S= 3800/22 = 172 (lx)</a:t>
            </a:r>
          </a:p>
          <a:p>
            <a:pPr>
              <a:buFont typeface="Wingdings" panose="05000000000000000000" pitchFamily="2" charset="2"/>
              <a:buChar char="Ø"/>
            </a:pPr>
            <a:r>
              <a:rPr lang="vi-VN" sz="2000" b="1"/>
              <a:t>Kết quả đo được bằng mạch đo độ</a:t>
            </a:r>
          </a:p>
          <a:p>
            <a:pPr marL="114300" indent="0">
              <a:buNone/>
            </a:pPr>
            <a:r>
              <a:rPr lang="vi-VN" sz="2000" b="1"/>
              <a:t>rọi có thể chấp nhận được so với sai số thiết bị </a:t>
            </a:r>
            <a:endParaRPr lang="en-US" sz="2000" b="1"/>
          </a:p>
          <a:p>
            <a:endParaRPr lang="en-US"/>
          </a:p>
          <a:p>
            <a:endParaRPr lang="en-US"/>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10</a:t>
            </a:fld>
            <a:endParaRPr lang="en-US" kern="0">
              <a:solidFill>
                <a:srgbClr val="000000"/>
              </a:solidFill>
            </a:endParaRPr>
          </a:p>
        </p:txBody>
      </p:sp>
      <p:pic>
        <p:nvPicPr>
          <p:cNvPr id="5" name="Picture 4">
            <a:extLst>
              <a:ext uri="{FF2B5EF4-FFF2-40B4-BE49-F238E27FC236}">
                <a16:creationId xmlns:a16="http://schemas.microsoft.com/office/drawing/2014/main" id="{CD6AECD0-54D8-304F-E461-5DF7F9C7129D}"/>
              </a:ext>
            </a:extLst>
          </p:cNvPr>
          <p:cNvPicPr>
            <a:picLocks noChangeAspect="1"/>
          </p:cNvPicPr>
          <p:nvPr/>
        </p:nvPicPr>
        <p:blipFill>
          <a:blip r:embed="rId2"/>
          <a:stretch>
            <a:fillRect/>
          </a:stretch>
        </p:blipFill>
        <p:spPr>
          <a:xfrm>
            <a:off x="8153744" y="1843507"/>
            <a:ext cx="3032907" cy="3032907"/>
          </a:xfrm>
          <a:prstGeom prst="rect">
            <a:avLst/>
          </a:prstGeom>
        </p:spPr>
      </p:pic>
      <p:sp>
        <p:nvSpPr>
          <p:cNvPr id="6" name="TextBox 5">
            <a:extLst>
              <a:ext uri="{FF2B5EF4-FFF2-40B4-BE49-F238E27FC236}">
                <a16:creationId xmlns:a16="http://schemas.microsoft.com/office/drawing/2014/main" id="{3C746F3C-E21E-0BAA-6FB5-18E7E3809701}"/>
              </a:ext>
            </a:extLst>
          </p:cNvPr>
          <p:cNvSpPr txBox="1"/>
          <p:nvPr/>
        </p:nvSpPr>
        <p:spPr>
          <a:xfrm>
            <a:off x="8014691" y="5161935"/>
            <a:ext cx="3311011" cy="338554"/>
          </a:xfrm>
          <a:prstGeom prst="rect">
            <a:avLst/>
          </a:prstGeom>
          <a:noFill/>
        </p:spPr>
        <p:txBody>
          <a:bodyPr wrap="square" rtlCol="0">
            <a:spAutoFit/>
          </a:bodyPr>
          <a:lstStyle/>
          <a:p>
            <a:pPr algn="ctr"/>
            <a:r>
              <a:rPr lang="vi-VN" sz="1600" b="1"/>
              <a:t>Đèn led Rạng Đông 40W</a:t>
            </a:r>
            <a:endParaRPr lang="en-US" sz="1600" b="1"/>
          </a:p>
        </p:txBody>
      </p:sp>
    </p:spTree>
    <p:extLst>
      <p:ext uri="{BB962C8B-B14F-4D97-AF65-F5344CB8AC3E}">
        <p14:creationId xmlns:p14="http://schemas.microsoft.com/office/powerpoint/2010/main" val="245617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Xử</a:t>
            </a:r>
            <a:r>
              <a:rPr lang="en-US"/>
              <a:t> </a:t>
            </a:r>
            <a:r>
              <a:rPr lang="en-US" err="1"/>
              <a:t>lý</a:t>
            </a:r>
            <a:r>
              <a:rPr lang="en-US"/>
              <a:t> </a:t>
            </a:r>
            <a:r>
              <a:rPr lang="en-US" err="1"/>
              <a:t>sai</a:t>
            </a:r>
            <a:r>
              <a:rPr lang="en-US"/>
              <a:t> </a:t>
            </a:r>
            <a:r>
              <a:rPr lang="en-US" err="1"/>
              <a:t>số</a:t>
            </a:r>
            <a:endParaRPr lang="en-US"/>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516283" y="1140649"/>
                <a:ext cx="11515296" cy="5040494"/>
              </a:xfrm>
            </p:spPr>
            <p:txBody>
              <a:bodyPr>
                <a:normAutofit/>
              </a:bodyPr>
              <a:lstStyle/>
              <a:p>
                <a:r>
                  <a:rPr lang="en-GB" sz="2000"/>
                  <a:t>Số </a:t>
                </a:r>
                <a:r>
                  <a:rPr lang="en-GB" sz="2000" err="1"/>
                  <a:t>lần</a:t>
                </a:r>
                <a:r>
                  <a:rPr lang="en-GB" sz="2000"/>
                  <a:t> </a:t>
                </a:r>
                <a:r>
                  <a:rPr lang="en-GB" sz="2000" err="1"/>
                  <a:t>đo</a:t>
                </a:r>
                <a:r>
                  <a:rPr lang="en-GB" sz="2000"/>
                  <a:t> n = 30</a:t>
                </a:r>
                <a:endParaRPr lang="en-US" sz="2000"/>
              </a:p>
              <a:p>
                <a:r>
                  <a:rPr lang="en-GB" sz="2000" err="1"/>
                  <a:t>Biểu</a:t>
                </a:r>
                <a:r>
                  <a:rPr lang="en-GB" sz="2000"/>
                  <a:t> </a:t>
                </a:r>
                <a:r>
                  <a:rPr lang="en-GB" sz="2000" err="1"/>
                  <a:t>diễn</a:t>
                </a:r>
                <a:r>
                  <a:rPr lang="en-GB" sz="2000"/>
                  <a:t> </a:t>
                </a:r>
                <a:r>
                  <a:rPr lang="en-GB" sz="2000" err="1"/>
                  <a:t>sự</a:t>
                </a:r>
                <a:r>
                  <a:rPr lang="en-GB" sz="2000"/>
                  <a:t> </a:t>
                </a:r>
                <a:r>
                  <a:rPr lang="en-GB" sz="2000" err="1"/>
                  <a:t>biến</a:t>
                </a:r>
                <a:r>
                  <a:rPr lang="en-GB" sz="2000"/>
                  <a:t> </a:t>
                </a:r>
                <a:r>
                  <a:rPr lang="en-GB" sz="2000" err="1"/>
                  <a:t>đổi</a:t>
                </a:r>
                <a:r>
                  <a:rPr lang="en-GB" sz="2000"/>
                  <a:t> </a:t>
                </a:r>
                <a:r>
                  <a:rPr lang="en-GB" sz="2000" err="1"/>
                  <a:t>của</a:t>
                </a:r>
                <a:r>
                  <a:rPr lang="en-GB" sz="2000"/>
                  <a:t> t </a:t>
                </a:r>
                <a:r>
                  <a:rPr lang="en-GB" sz="2000" err="1"/>
                  <a:t>theo</a:t>
                </a:r>
                <a:r>
                  <a:rPr lang="en-GB" sz="2000"/>
                  <a:t> </a:t>
                </a:r>
                <a:r>
                  <a:rPr lang="en-GB" sz="2000" err="1"/>
                  <a:t>số</a:t>
                </a:r>
                <a:r>
                  <a:rPr lang="en-GB" sz="2000"/>
                  <a:t> </a:t>
                </a:r>
                <a:r>
                  <a:rPr lang="en-GB" sz="2000" err="1"/>
                  <a:t>lần</a:t>
                </a:r>
                <a:r>
                  <a:rPr lang="en-GB" sz="2000"/>
                  <a:t> </a:t>
                </a:r>
                <a:r>
                  <a:rPr lang="en-GB" sz="2000" err="1"/>
                  <a:t>đo</a:t>
                </a:r>
                <a:r>
                  <a:rPr lang="en-GB" sz="2000"/>
                  <a:t> n, </a:t>
                </a:r>
                <a:r>
                  <a:rPr lang="en-GB" sz="2000" err="1"/>
                  <a:t>khi</a:t>
                </a:r>
                <a:r>
                  <a:rPr lang="en-GB" sz="2000"/>
                  <a:t> </a:t>
                </a:r>
                <a:r>
                  <a:rPr lang="en-GB" sz="2000" err="1"/>
                  <a:t>độ</a:t>
                </a:r>
                <a:r>
                  <a:rPr lang="en-GB" sz="2000"/>
                  <a:t> tin </a:t>
                </a:r>
                <a:r>
                  <a:rPr lang="en-GB" sz="2000" err="1"/>
                  <a:t>cậy</a:t>
                </a:r>
                <a:r>
                  <a:rPr lang="en-GB" sz="2000"/>
                  <a:t> </a:t>
                </a:r>
                <a:r>
                  <a:rPr lang="en-GB" sz="2000" err="1"/>
                  <a:t>là</a:t>
                </a:r>
                <a:r>
                  <a:rPr lang="en-GB" sz="2000"/>
                  <a:t> P = 0.997.</a:t>
                </a:r>
                <a:endParaRPr lang="en-US" sz="2000"/>
              </a:p>
              <a:p>
                <a:r>
                  <a:rPr lang="en-US" sz="2000" err="1"/>
                  <a:t>Độ</a:t>
                </a:r>
                <a:r>
                  <a:rPr lang="en-US" sz="2000"/>
                  <a:t> </a:t>
                </a:r>
                <a:r>
                  <a:rPr lang="en-US" sz="2000" err="1"/>
                  <a:t>rọi</a:t>
                </a:r>
                <a:r>
                  <a:rPr lang="en-US" sz="2000"/>
                  <a:t> </a:t>
                </a:r>
                <a:r>
                  <a:rPr lang="en-US" sz="2000" err="1"/>
                  <a:t>trung</a:t>
                </a:r>
                <a:r>
                  <a:rPr lang="en-US" sz="2000"/>
                  <a:t> </a:t>
                </a:r>
                <a:r>
                  <a:rPr lang="en-US" sz="2000" err="1"/>
                  <a:t>bình</a:t>
                </a:r>
                <a:r>
                  <a:rPr lang="en-US" sz="2000"/>
                  <a:t> </a:t>
                </a:r>
                <a14:m>
                  <m:oMath xmlns:m="http://schemas.openxmlformats.org/officeDocument/2006/math">
                    <m:bar>
                      <m:barPr>
                        <m:pos m:val="top"/>
                        <m:ctrlPr>
                          <a:rPr lang="en-US" sz="2000" i="1">
                            <a:latin typeface="Cambria Math" panose="02040503050406030204" pitchFamily="18" charset="0"/>
                          </a:rPr>
                        </m:ctrlPr>
                      </m:barPr>
                      <m:e>
                        <m:r>
                          <a:rPr lang="en-US" sz="2000" i="1">
                            <a:latin typeface="Cambria Math" panose="02040503050406030204" pitchFamily="18" charset="0"/>
                          </a:rPr>
                          <m:t>𝐸</m:t>
                        </m:r>
                      </m:e>
                    </m:ba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e>
                        </m:nary>
                      </m:num>
                      <m:den>
                        <m:r>
                          <a:rPr lang="en-US" sz="2000" i="1">
                            <a:latin typeface="Cambria Math" panose="02040503050406030204" pitchFamily="18" charset="0"/>
                          </a:rPr>
                          <m:t>𝑛</m:t>
                        </m:r>
                      </m:den>
                    </m:f>
                    <m:r>
                      <a:rPr lang="vi-VN" sz="2000" b="0" i="1" smtClean="0">
                        <a:latin typeface="Cambria Math" panose="02040503050406030204" pitchFamily="18" charset="0"/>
                      </a:rPr>
                      <m:t>=</m:t>
                    </m:r>
                    <m:r>
                      <a:rPr lang="vi-VN" sz="2000" i="1">
                        <a:latin typeface="Cambria Math" panose="02040503050406030204" pitchFamily="18" charset="0"/>
                      </a:rPr>
                      <m:t>168</m:t>
                    </m:r>
                    <m:r>
                      <a:rPr lang="vi-VN" sz="2000" b="0" i="1" smtClean="0">
                        <a:latin typeface="Cambria Math" panose="02040503050406030204" pitchFamily="18" charset="0"/>
                      </a:rPr>
                      <m:t>.</m:t>
                    </m:r>
                    <m:r>
                      <a:rPr lang="vi-VN" sz="2000" i="1">
                        <a:latin typeface="Cambria Math" panose="02040503050406030204" pitchFamily="18" charset="0"/>
                      </a:rPr>
                      <m:t>19</m:t>
                    </m:r>
                    <m:r>
                      <a:rPr lang="en-US" sz="2000" i="1">
                        <a:latin typeface="Cambria Math" panose="02040503050406030204" pitchFamily="18" charset="0"/>
                      </a:rPr>
                      <m:t>(</m:t>
                    </m:r>
                    <m:r>
                      <a:rPr lang="en-US" sz="2000" i="1">
                        <a:latin typeface="Cambria Math" panose="02040503050406030204" pitchFamily="18" charset="0"/>
                      </a:rPr>
                      <m:t>𝑙𝑥</m:t>
                    </m:r>
                    <m:r>
                      <a:rPr lang="en-US" sz="2000" i="1">
                        <a:latin typeface="Cambria Math" panose="02040503050406030204" pitchFamily="18" charset="0"/>
                      </a:rPr>
                      <m:t>)</m:t>
                    </m:r>
                  </m:oMath>
                </a14:m>
                <a:endParaRPr lang="en-US" sz="2000"/>
              </a:p>
              <a:p>
                <a:r>
                  <a:rPr lang="en-US" sz="2000"/>
                  <a:t>Sai </a:t>
                </a:r>
                <a:r>
                  <a:rPr lang="en-US" sz="2000" err="1"/>
                  <a:t>số</a:t>
                </a:r>
                <a:r>
                  <a:rPr lang="en-US" sz="2000"/>
                  <a:t> </a:t>
                </a:r>
                <a:r>
                  <a:rPr lang="en-US" sz="2000" err="1"/>
                  <a:t>dư</a:t>
                </a:r>
                <a:r>
                  <a:rPr lang="en-US" sz="200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m:t>
                    </m:r>
                    <m:bar>
                      <m:barPr>
                        <m:pos m:val="top"/>
                        <m:ctrlPr>
                          <a:rPr lang="en-US" sz="2000" i="1">
                            <a:latin typeface="Cambria Math" panose="02040503050406030204" pitchFamily="18" charset="0"/>
                          </a:rPr>
                        </m:ctrlPr>
                      </m:barPr>
                      <m:e>
                        <m:r>
                          <a:rPr lang="en-US" sz="2000" i="1">
                            <a:latin typeface="Cambria Math" panose="02040503050406030204" pitchFamily="18" charset="0"/>
                          </a:rPr>
                          <m:t>𝐸</m:t>
                        </m:r>
                      </m:e>
                    </m:bar>
                  </m:oMath>
                </a14:m>
                <a:endParaRPr lang="en-US" sz="2000"/>
              </a:p>
              <a:p>
                <a:r>
                  <a:rPr lang="en-US" sz="2000"/>
                  <a:t>Sai </a:t>
                </a:r>
                <a:r>
                  <a:rPr lang="en-US" sz="2000" err="1"/>
                  <a:t>số</a:t>
                </a:r>
                <a:r>
                  <a:rPr lang="en-US" sz="2000"/>
                  <a:t> </a:t>
                </a:r>
                <a:r>
                  <a:rPr lang="en-US" sz="2000" err="1"/>
                  <a:t>trung</a:t>
                </a:r>
                <a:r>
                  <a:rPr lang="en-US" sz="2000"/>
                  <a:t> </a:t>
                </a:r>
                <a:r>
                  <a:rPr lang="en-US" sz="2000" err="1"/>
                  <a:t>bình</a:t>
                </a:r>
                <a:r>
                  <a:rPr lang="en-US" sz="2000"/>
                  <a:t> </a:t>
                </a:r>
                <a14:m>
                  <m:oMath xmlns:m="http://schemas.openxmlformats.org/officeDocument/2006/math">
                    <m:r>
                      <a:rPr lang="en-US" sz="2000" i="1">
                        <a:latin typeface="Cambria Math" panose="02040503050406030204" pitchFamily="18" charset="0"/>
                      </a:rPr>
                      <m:t>𝑑</m:t>
                    </m: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sub>
                            </m:sSub>
                            <m:r>
                              <a:rPr lang="en-US" sz="2000" i="1">
                                <a:latin typeface="Cambria Math" panose="02040503050406030204" pitchFamily="18" charset="0"/>
                              </a:rPr>
                              <m:t>|</m:t>
                            </m:r>
                          </m:e>
                        </m:nary>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e>
                        </m:rad>
                      </m:den>
                    </m:f>
                    <m:r>
                      <a:rPr lang="en-US" sz="2000" i="1">
                        <a:latin typeface="Cambria Math" panose="02040503050406030204" pitchFamily="18" charset="0"/>
                      </a:rPr>
                      <m:t>≈</m:t>
                    </m:r>
                    <m:r>
                      <a:rPr lang="vi-VN" sz="2000" i="1">
                        <a:latin typeface="Cambria Math" panose="02040503050406030204" pitchFamily="18" charset="0"/>
                      </a:rPr>
                      <m:t>1</m:t>
                    </m:r>
                    <m:r>
                      <a:rPr lang="vi-VN" sz="2000" b="0" i="1" smtClean="0">
                        <a:latin typeface="Cambria Math" panose="02040503050406030204" pitchFamily="18" charset="0"/>
                      </a:rPr>
                      <m:t>.</m:t>
                    </m:r>
                    <m:r>
                      <a:rPr lang="vi-VN" sz="2000" i="1">
                        <a:latin typeface="Cambria Math" panose="02040503050406030204" pitchFamily="18" charset="0"/>
                      </a:rPr>
                      <m:t>92</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𝑙𝑥</m:t>
                        </m:r>
                      </m:e>
                    </m:d>
                  </m:oMath>
                </a14:m>
                <a:endParaRPr lang="en-US" sz="2000"/>
              </a:p>
              <a:p>
                <a:pPr marL="114300" indent="0">
                  <a:buNone/>
                </a:pPr>
                <a:r>
                  <a:rPr lang="en-US" sz="2000"/>
                  <a:t>  </a:t>
                </a:r>
                <a:r>
                  <a:rPr lang="en-US" sz="2000">
                    <a:sym typeface="Wingdings" panose="05000000000000000000" pitchFamily="2" charset="2"/>
                  </a:rPr>
                  <a:t></a:t>
                </a:r>
                <a:r>
                  <a:rPr lang="en-US" sz="2000" err="1"/>
                  <a:t>Không</a:t>
                </a:r>
                <a:r>
                  <a:rPr lang="en-US" sz="2000"/>
                  <a:t> </a:t>
                </a:r>
                <a:r>
                  <a:rPr lang="en-US" sz="2000" err="1"/>
                  <a:t>có</a:t>
                </a:r>
                <a:r>
                  <a:rPr lang="en-US" sz="2000"/>
                  <a:t> </a:t>
                </a:r>
                <a:r>
                  <a:rPr lang="en-US" sz="2000" err="1"/>
                  <a:t>phép</a:t>
                </a:r>
                <a:r>
                  <a:rPr lang="en-US" sz="2000"/>
                  <a:t> </a:t>
                </a:r>
                <a:r>
                  <a:rPr lang="en-US" sz="2000" err="1"/>
                  <a:t>đo</a:t>
                </a:r>
                <a:r>
                  <a:rPr lang="en-US" sz="2000"/>
                  <a:t> </a:t>
                </a:r>
                <a:r>
                  <a:rPr lang="en-US" sz="2000" err="1"/>
                  <a:t>nào</a:t>
                </a:r>
                <a:r>
                  <a:rPr lang="en-US" sz="2000"/>
                  <a:t> </a:t>
                </a:r>
                <a:r>
                  <a:rPr lang="en-US" sz="2000" err="1"/>
                  <a:t>sai</a:t>
                </a:r>
                <a:r>
                  <a:rPr lang="en-US" sz="2000"/>
                  <a:t> do </a:t>
                </a:r>
                <a14:m>
                  <m:oMath xmlns:m="http://schemas.openxmlformats.org/officeDocument/2006/math">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sub>
                        </m:sSub>
                      </m:e>
                    </m:d>
                    <m:r>
                      <a:rPr lang="en-US" sz="2000" i="1">
                        <a:latin typeface="Cambria Math" panose="02040503050406030204" pitchFamily="18" charset="0"/>
                      </a:rPr>
                      <m:t>&lt;6∗</m:t>
                    </m:r>
                    <m:r>
                      <a:rPr lang="en-US" sz="2000" i="1">
                        <a:latin typeface="Cambria Math" panose="02040503050406030204" pitchFamily="18" charset="0"/>
                      </a:rPr>
                      <m:t>𝑑</m:t>
                    </m:r>
                  </m:oMath>
                </a14:m>
                <a:endParaRPr lang="en-US" sz="2000"/>
              </a:p>
              <a:p>
                <a:r>
                  <a:rPr lang="en-US" sz="2000"/>
                  <a:t>Sai </a:t>
                </a:r>
                <a:r>
                  <a:rPr lang="en-US" sz="2000" err="1"/>
                  <a:t>số</a:t>
                </a:r>
                <a:r>
                  <a:rPr lang="en-US" sz="2000"/>
                  <a:t> </a:t>
                </a:r>
                <a:r>
                  <a:rPr lang="en-US" sz="2000" err="1"/>
                  <a:t>trung</a:t>
                </a:r>
                <a:r>
                  <a:rPr lang="en-US" sz="2000"/>
                  <a:t> </a:t>
                </a:r>
                <a:r>
                  <a:rPr lang="en-US" sz="2000" err="1"/>
                  <a:t>bình</a:t>
                </a:r>
                <a:r>
                  <a:rPr lang="en-US" sz="2000"/>
                  <a:t> </a:t>
                </a:r>
                <a:r>
                  <a:rPr lang="en-US" sz="2000" err="1"/>
                  <a:t>bình</a:t>
                </a:r>
                <a:r>
                  <a:rPr lang="en-US" sz="2000"/>
                  <a:t> </a:t>
                </a:r>
                <a:r>
                  <a:rPr lang="en-US" sz="2000" err="1"/>
                  <a:t>phương</a:t>
                </a:r>
                <a:r>
                  <a:rPr lang="vi-VN" sz="2000"/>
                  <a:t> của trị số tb cộng</a:t>
                </a:r>
                <a:r>
                  <a:rPr lang="en-US" sz="200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𝑡𝑏</m:t>
                        </m:r>
                      </m:sub>
                    </m:sSub>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i="1">
                                            <a:latin typeface="Cambria Math" panose="02040503050406030204" pitchFamily="18" charset="0"/>
                                          </a:rPr>
                                          <m:t>𝑖</m:t>
                                        </m:r>
                                      </m:sub>
                                    </m:sSub>
                                  </m:e>
                                  <m:sup>
                                    <m:r>
                                      <a:rPr lang="en-US" sz="2000" i="1">
                                        <a:latin typeface="Cambria Math" panose="02040503050406030204" pitchFamily="18" charset="0"/>
                                      </a:rPr>
                                      <m:t>2</m:t>
                                    </m:r>
                                  </m:sup>
                                </m:sSup>
                              </m:e>
                            </m:nary>
                          </m:num>
                          <m:den>
                            <m:r>
                              <a:rPr lang="en-US" sz="2000" i="1">
                                <a:latin typeface="Cambria Math" panose="02040503050406030204" pitchFamily="18" charset="0"/>
                              </a:rPr>
                              <m:t>𝑛</m:t>
                            </m:r>
                            <m:d>
                              <m:dPr>
                                <m:ctrlPr>
                                  <a:rPr lang="en-US"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−1</m:t>
                                </m:r>
                              </m:e>
                            </m:d>
                          </m:den>
                        </m:f>
                      </m:e>
                    </m:rad>
                    <m:r>
                      <a:rPr lang="en-US" sz="2000" i="1">
                        <a:latin typeface="Cambria Math" panose="02040503050406030204" pitchFamily="18" charset="0"/>
                      </a:rPr>
                      <m:t>≈</m:t>
                    </m:r>
                    <m:r>
                      <a:rPr lang="vi-VN" sz="2000" i="1">
                        <a:latin typeface="Cambria Math" panose="02040503050406030204" pitchFamily="18" charset="0"/>
                      </a:rPr>
                      <m:t>0</m:t>
                    </m:r>
                    <m:r>
                      <a:rPr lang="vi-VN" sz="2000" b="0" i="1" smtClean="0">
                        <a:latin typeface="Cambria Math" panose="02040503050406030204" pitchFamily="18" charset="0"/>
                      </a:rPr>
                      <m:t>.</m:t>
                    </m:r>
                    <m:r>
                      <a:rPr lang="vi-VN" sz="2000" i="1">
                        <a:latin typeface="Cambria Math" panose="02040503050406030204" pitchFamily="18" charset="0"/>
                      </a:rPr>
                      <m:t>429047</m:t>
                    </m:r>
                    <m:r>
                      <a:rPr lang="en-US" sz="2000" i="1">
                        <a:latin typeface="Cambria Math" panose="02040503050406030204" pitchFamily="18" charset="0"/>
                      </a:rPr>
                      <m:t> (</m:t>
                    </m:r>
                    <m:r>
                      <a:rPr lang="en-US" sz="2000" i="1">
                        <a:latin typeface="Cambria Math" panose="02040503050406030204" pitchFamily="18" charset="0"/>
                      </a:rPr>
                      <m:t>𝑙𝑥</m:t>
                    </m:r>
                    <m:r>
                      <a:rPr lang="en-US" sz="2000" i="1">
                        <a:latin typeface="Cambria Math" panose="02040503050406030204" pitchFamily="18" charset="0"/>
                      </a:rPr>
                      <m:t>)</m:t>
                    </m:r>
                  </m:oMath>
                </a14:m>
                <a:endParaRPr lang="vi-VN" sz="2000"/>
              </a:p>
              <a:p>
                <a:r>
                  <a:rPr lang="en-US" sz="2000"/>
                  <a:t>Sai </a:t>
                </a:r>
                <a:r>
                  <a:rPr lang="en-US" sz="2000" err="1"/>
                  <a:t>số</a:t>
                </a:r>
                <a:r>
                  <a:rPr lang="en-US" sz="2000"/>
                  <a:t> </a:t>
                </a:r>
                <a:r>
                  <a:rPr lang="en-US" sz="2000" err="1"/>
                  <a:t>dụng</a:t>
                </a:r>
                <a:r>
                  <a:rPr lang="en-US" sz="2000"/>
                  <a:t> </a:t>
                </a:r>
                <a:r>
                  <a:rPr lang="en-US" sz="2000" err="1"/>
                  <a:t>cụ</a:t>
                </a:r>
                <a:r>
                  <a:rPr lang="en-US" sz="2000"/>
                  <a:t> </a:t>
                </a:r>
                <a14:m>
                  <m:oMath xmlns:m="http://schemas.openxmlformats.org/officeDocument/2006/math">
                    <m:r>
                      <a:rPr lang="en-US" sz="2000" i="1">
                        <a:latin typeface="Cambria Math" panose="02040503050406030204" pitchFamily="18" charset="0"/>
                      </a:rPr>
                      <m:t>±</m:t>
                    </m:r>
                    <m:r>
                      <a:rPr lang="vi-VN" sz="2000" i="1">
                        <a:latin typeface="Cambria Math" panose="02040503050406030204" pitchFamily="18" charset="0"/>
                      </a:rPr>
                      <m:t>10</m:t>
                    </m:r>
                    <m:r>
                      <a:rPr lang="en-US" sz="2000" i="1">
                        <a:latin typeface="Cambria Math" panose="02040503050406030204" pitchFamily="18" charset="0"/>
                      </a:rPr>
                      <m:t>%⇒∆</m:t>
                    </m:r>
                    <m:r>
                      <a:rPr lang="en-US" sz="2000" i="1">
                        <a:latin typeface="Cambria Math" panose="02040503050406030204" pitchFamily="18" charset="0"/>
                      </a:rPr>
                      <m:t>𝐸</m:t>
                    </m:r>
                    <m:r>
                      <a:rPr lang="en-US" sz="2000" i="1">
                        <a:latin typeface="Cambria Math" panose="02040503050406030204" pitchFamily="18" charset="0"/>
                      </a:rPr>
                      <m:t>′=10%∗</m:t>
                    </m:r>
                    <m:bar>
                      <m:barPr>
                        <m:pos m:val="top"/>
                        <m:ctrlPr>
                          <a:rPr lang="en-US" sz="2000" i="1">
                            <a:latin typeface="Cambria Math" panose="02040503050406030204" pitchFamily="18" charset="0"/>
                          </a:rPr>
                        </m:ctrlPr>
                      </m:barPr>
                      <m:e>
                        <m:r>
                          <a:rPr lang="en-US" sz="2000" i="1">
                            <a:latin typeface="Cambria Math" panose="02040503050406030204" pitchFamily="18" charset="0"/>
                          </a:rPr>
                          <m:t>𝐸</m:t>
                        </m:r>
                      </m:e>
                    </m:bar>
                    <m:r>
                      <a:rPr lang="en-US" sz="2000" i="1">
                        <a:latin typeface="Cambria Math" panose="02040503050406030204" pitchFamily="18" charset="0"/>
                      </a:rPr>
                      <m:t>≈</m:t>
                    </m:r>
                    <m:r>
                      <a:rPr lang="vi-VN" sz="2000" i="1">
                        <a:latin typeface="Cambria Math" panose="02040503050406030204" pitchFamily="18" charset="0"/>
                      </a:rPr>
                      <m:t>16</m:t>
                    </m:r>
                    <m:r>
                      <a:rPr lang="vi-VN" sz="2000" b="0" i="1" smtClean="0">
                        <a:latin typeface="Cambria Math" panose="02040503050406030204" pitchFamily="18" charset="0"/>
                      </a:rPr>
                      <m:t>.</m:t>
                    </m:r>
                    <m:r>
                      <a:rPr lang="en-US" sz="2000" i="1" smtClean="0">
                        <a:latin typeface="Cambria Math" panose="02040503050406030204" pitchFamily="18" charset="0"/>
                      </a:rPr>
                      <m:t> </m:t>
                    </m:r>
                    <m:r>
                      <a:rPr lang="vi-VN" sz="2000" i="1">
                        <a:latin typeface="Cambria Math" panose="02040503050406030204" pitchFamily="18" charset="0"/>
                      </a:rPr>
                      <m:t>82</m:t>
                    </m:r>
                    <m:r>
                      <a:rPr lang="en-US" sz="2000" i="1">
                        <a:latin typeface="Cambria Math" panose="02040503050406030204" pitchFamily="18" charset="0"/>
                      </a:rPr>
                      <m:t>(</m:t>
                    </m:r>
                    <m:r>
                      <a:rPr lang="en-US" sz="2000" i="1">
                        <a:latin typeface="Cambria Math" panose="02040503050406030204" pitchFamily="18" charset="0"/>
                      </a:rPr>
                      <m:t>𝑙𝑥</m:t>
                    </m:r>
                    <m:r>
                      <a:rPr lang="en-US" sz="2000" i="1">
                        <a:latin typeface="Cambria Math" panose="02040503050406030204" pitchFamily="18" charset="0"/>
                      </a:rPr>
                      <m:t>)</m:t>
                    </m:r>
                  </m:oMath>
                </a14:m>
                <a:endParaRPr lang="en-US" sz="2000"/>
              </a:p>
              <a:p>
                <a:pPr marL="114300" indent="0">
                  <a:buNone/>
                </a:pP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𝑡𝑏</m:t>
                        </m:r>
                      </m:sub>
                    </m:sSub>
                    <m:r>
                      <a:rPr lang="vi-VN" sz="2000" b="0" i="1" smtClean="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𝐸</m:t>
                    </m:r>
                    <m:r>
                      <a:rPr lang="en-US" sz="2000" i="1">
                        <a:latin typeface="Cambria Math" panose="02040503050406030204" pitchFamily="18" charset="0"/>
                      </a:rPr>
                      <m:t>′≈18.11 (</m:t>
                    </m:r>
                    <m:r>
                      <a:rPr lang="en-US" sz="2000" i="1">
                        <a:latin typeface="Cambria Math" panose="02040503050406030204" pitchFamily="18" charset="0"/>
                      </a:rPr>
                      <m:t>𝑙𝑥</m:t>
                    </m:r>
                    <m:r>
                      <a:rPr lang="en-US" sz="2000" i="1">
                        <a:latin typeface="Cambria Math" panose="02040503050406030204" pitchFamily="18" charset="0"/>
                      </a:rPr>
                      <m:t>)</m:t>
                    </m:r>
                  </m:oMath>
                </a14:m>
                <a:r>
                  <a:rPr lang="en-US" sz="2000"/>
                  <a:t> (t=3 do P=0.997)</a:t>
                </a:r>
              </a:p>
              <a:p>
                <a:pPr marL="114300" indent="0">
                  <a:buNone/>
                </a:pPr>
                <a:r>
                  <a:rPr lang="en-US" sz="2000">
                    <a:sym typeface="Wingdings" panose="05000000000000000000" pitchFamily="2" charset="2"/>
                  </a:rPr>
                  <a:t> </a:t>
                </a:r>
                <a:r>
                  <a:rPr lang="en-US" sz="2000" b="1" err="1"/>
                  <a:t>Kết</a:t>
                </a:r>
                <a:r>
                  <a:rPr lang="en-US" sz="2000" b="1"/>
                  <a:t> </a:t>
                </a:r>
                <a:r>
                  <a:rPr lang="en-US" sz="2000" b="1" err="1"/>
                  <a:t>quả</a:t>
                </a:r>
                <a:r>
                  <a:rPr lang="en-US" sz="2000" b="1"/>
                  <a:t> </a:t>
                </a:r>
                <a14:m>
                  <m:oMath xmlns:m="http://schemas.openxmlformats.org/officeDocument/2006/math">
                    <m:r>
                      <a:rPr lang="en-US" sz="2000" b="1" i="1">
                        <a:latin typeface="Cambria Math" panose="02040503050406030204" pitchFamily="18" charset="0"/>
                      </a:rPr>
                      <m:t>𝑬</m:t>
                    </m:r>
                    <m:r>
                      <a:rPr lang="en-US" sz="2000" b="1" i="1">
                        <a:latin typeface="Cambria Math" panose="02040503050406030204" pitchFamily="18" charset="0"/>
                      </a:rPr>
                      <m:t>=</m:t>
                    </m:r>
                    <m:bar>
                      <m:barPr>
                        <m:pos m:val="top"/>
                        <m:ctrlPr>
                          <a:rPr lang="en-US" sz="2000" b="1" i="1">
                            <a:latin typeface="Cambria Math" panose="02040503050406030204" pitchFamily="18" charset="0"/>
                          </a:rPr>
                        </m:ctrlPr>
                      </m:barPr>
                      <m:e>
                        <m:r>
                          <a:rPr lang="en-US" sz="2000" b="1" i="1">
                            <a:latin typeface="Cambria Math" panose="02040503050406030204" pitchFamily="18" charset="0"/>
                          </a:rPr>
                          <m:t>𝑬</m:t>
                        </m:r>
                      </m:e>
                    </m:bar>
                    <m:r>
                      <a:rPr lang="en-US" sz="2000" b="1" i="1">
                        <a:latin typeface="Cambria Math" panose="02040503050406030204" pitchFamily="18" charset="0"/>
                      </a:rPr>
                      <m:t>±∆</m:t>
                    </m:r>
                    <m:r>
                      <a:rPr lang="en-US" sz="2000" b="1" i="1">
                        <a:latin typeface="Cambria Math" panose="02040503050406030204" pitchFamily="18" charset="0"/>
                      </a:rPr>
                      <m:t>𝑬</m:t>
                    </m:r>
                    <m:r>
                      <a:rPr lang="en-US" sz="2000" b="1" i="1">
                        <a:latin typeface="Cambria Math" panose="02040503050406030204" pitchFamily="18" charset="0"/>
                      </a:rPr>
                      <m:t>≈168.19±18.11 (</m:t>
                    </m:r>
                    <m:r>
                      <a:rPr lang="en-US" sz="2000" b="1" i="1">
                        <a:latin typeface="Cambria Math" panose="02040503050406030204" pitchFamily="18" charset="0"/>
                      </a:rPr>
                      <m:t>𝒍𝒙</m:t>
                    </m:r>
                    <m:r>
                      <a:rPr lang="en-US" sz="2000" b="1" i="1">
                        <a:latin typeface="Cambria Math" panose="02040503050406030204" pitchFamily="18" charset="0"/>
                      </a:rPr>
                      <m:t>)</m:t>
                    </m:r>
                  </m:oMath>
                </a14:m>
                <a:endParaRPr lang="en-US" sz="2000" b="1"/>
              </a:p>
              <a:p>
                <a:endParaRPr lang="en-US"/>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516283" y="1140649"/>
                <a:ext cx="11515296" cy="5040494"/>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11</a:t>
            </a:fld>
            <a:endParaRPr lang="en-US" kern="0">
              <a:solidFill>
                <a:srgbClr val="000000"/>
              </a:solidFill>
            </a:endParaRPr>
          </a:p>
        </p:txBody>
      </p:sp>
    </p:spTree>
    <p:extLst>
      <p:ext uri="{BB962C8B-B14F-4D97-AF65-F5344CB8AC3E}">
        <p14:creationId xmlns:p14="http://schemas.microsoft.com/office/powerpoint/2010/main" val="91453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Nguyên</a:t>
            </a:r>
            <a:r>
              <a:rPr lang="en-US"/>
              <a:t> </a:t>
            </a:r>
            <a:r>
              <a:rPr lang="en-US" err="1"/>
              <a:t>nhân</a:t>
            </a:r>
            <a:r>
              <a:rPr lang="en-US"/>
              <a:t> </a:t>
            </a:r>
            <a:r>
              <a:rPr lang="en-US" err="1"/>
              <a:t>sai</a:t>
            </a:r>
            <a:r>
              <a:rPr lang="en-US"/>
              <a:t> </a:t>
            </a:r>
            <a:r>
              <a:rPr lang="en-US" err="1"/>
              <a:t>số</a:t>
            </a:r>
            <a:r>
              <a:rPr lang="en-US"/>
              <a:t> </a:t>
            </a:r>
            <a:r>
              <a:rPr lang="en-US" err="1"/>
              <a:t>và</a:t>
            </a:r>
            <a:r>
              <a:rPr lang="en-US"/>
              <a:t> </a:t>
            </a:r>
            <a:r>
              <a:rPr lang="en-US" err="1"/>
              <a:t>cách</a:t>
            </a:r>
            <a:r>
              <a:rPr lang="en-US"/>
              <a:t> </a:t>
            </a:r>
            <a:r>
              <a:rPr lang="en-US" err="1"/>
              <a:t>khắc</a:t>
            </a:r>
            <a:r>
              <a:rPr lang="en-US"/>
              <a:t> </a:t>
            </a:r>
            <a:r>
              <a:rPr lang="en-US" err="1"/>
              <a:t>phục</a:t>
            </a:r>
            <a:r>
              <a:rPr lang="en-US"/>
              <a:t> </a:t>
            </a:r>
          </a:p>
        </p:txBody>
      </p:sp>
      <p:sp>
        <p:nvSpPr>
          <p:cNvPr id="3" name="Text Placeholder 2"/>
          <p:cNvSpPr>
            <a:spLocks noGrp="1"/>
          </p:cNvSpPr>
          <p:nvPr>
            <p:ph type="body" idx="1"/>
          </p:nvPr>
        </p:nvSpPr>
        <p:spPr/>
        <p:txBody>
          <a:bodyPr/>
          <a:lstStyle/>
          <a:p>
            <a:r>
              <a:rPr lang="en-US"/>
              <a:t>Sai </a:t>
            </a:r>
            <a:r>
              <a:rPr lang="en-US" err="1"/>
              <a:t>số</a:t>
            </a:r>
            <a:r>
              <a:rPr lang="en-US"/>
              <a:t> </a:t>
            </a:r>
            <a:r>
              <a:rPr lang="en-US" err="1"/>
              <a:t>ngẫu</a:t>
            </a:r>
            <a:r>
              <a:rPr lang="en-US"/>
              <a:t> </a:t>
            </a:r>
            <a:r>
              <a:rPr lang="en-US" err="1"/>
              <a:t>nhiên</a:t>
            </a:r>
            <a:r>
              <a:rPr lang="en-US"/>
              <a:t>: do </a:t>
            </a:r>
            <a:r>
              <a:rPr lang="en-US" err="1"/>
              <a:t>môi</a:t>
            </a:r>
            <a:r>
              <a:rPr lang="en-US"/>
              <a:t> </a:t>
            </a:r>
            <a:r>
              <a:rPr lang="en-US" err="1"/>
              <a:t>trường</a:t>
            </a:r>
            <a:r>
              <a:rPr lang="en-US"/>
              <a:t> </a:t>
            </a:r>
            <a:r>
              <a:rPr lang="en-US" err="1"/>
              <a:t>đo</a:t>
            </a:r>
            <a:r>
              <a:rPr lang="en-US"/>
              <a:t> </a:t>
            </a:r>
            <a:r>
              <a:rPr lang="en-US" err="1"/>
              <a:t>bị</a:t>
            </a:r>
            <a:r>
              <a:rPr lang="en-US"/>
              <a:t> </a:t>
            </a:r>
            <a:r>
              <a:rPr lang="en-US" err="1"/>
              <a:t>thay</a:t>
            </a:r>
            <a:r>
              <a:rPr lang="en-US"/>
              <a:t> </a:t>
            </a:r>
            <a:r>
              <a:rPr lang="en-US" err="1"/>
              <a:t>đổi</a:t>
            </a:r>
            <a:r>
              <a:rPr lang="en-US"/>
              <a:t>(</a:t>
            </a:r>
            <a:r>
              <a:rPr lang="en-US" err="1"/>
              <a:t>nhiệt</a:t>
            </a:r>
            <a:r>
              <a:rPr lang="en-US"/>
              <a:t> </a:t>
            </a:r>
            <a:r>
              <a:rPr lang="en-US" err="1"/>
              <a:t>độ</a:t>
            </a:r>
            <a:r>
              <a:rPr lang="en-US"/>
              <a:t>, </a:t>
            </a:r>
            <a:r>
              <a:rPr lang="en-US" err="1"/>
              <a:t>độ</a:t>
            </a:r>
            <a:r>
              <a:rPr lang="en-US"/>
              <a:t> </a:t>
            </a:r>
            <a:r>
              <a:rPr lang="en-US" err="1"/>
              <a:t>sáng</a:t>
            </a:r>
            <a:r>
              <a:rPr lang="en-US"/>
              <a:t> </a:t>
            </a:r>
            <a:r>
              <a:rPr lang="en-US" err="1"/>
              <a:t>của</a:t>
            </a:r>
            <a:r>
              <a:rPr lang="en-US"/>
              <a:t> </a:t>
            </a:r>
            <a:r>
              <a:rPr lang="en-US" err="1"/>
              <a:t>môi</a:t>
            </a:r>
            <a:r>
              <a:rPr lang="en-US"/>
              <a:t> </a:t>
            </a:r>
            <a:r>
              <a:rPr lang="en-US" err="1"/>
              <a:t>trường</a:t>
            </a:r>
            <a:r>
              <a:rPr lang="en-US"/>
              <a:t>).</a:t>
            </a:r>
          </a:p>
          <a:p>
            <a:r>
              <a:rPr lang="en-US"/>
              <a:t> Sai </a:t>
            </a:r>
            <a:r>
              <a:rPr lang="en-US" err="1"/>
              <a:t>số</a:t>
            </a:r>
            <a:r>
              <a:rPr lang="en-US"/>
              <a:t> </a:t>
            </a:r>
            <a:r>
              <a:rPr lang="en-US" err="1"/>
              <a:t>hệ</a:t>
            </a:r>
            <a:r>
              <a:rPr lang="en-US"/>
              <a:t> </a:t>
            </a:r>
            <a:r>
              <a:rPr lang="en-US" err="1"/>
              <a:t>thống</a:t>
            </a:r>
            <a:r>
              <a:rPr lang="en-US"/>
              <a:t>: do </a:t>
            </a:r>
            <a:r>
              <a:rPr lang="en-US" err="1"/>
              <a:t>quang</a:t>
            </a:r>
            <a:r>
              <a:rPr lang="en-US"/>
              <a:t> </a:t>
            </a:r>
            <a:r>
              <a:rPr lang="vi-VN"/>
              <a:t>trở </a:t>
            </a:r>
            <a:r>
              <a:rPr lang="en-US"/>
              <a:t>chưa </a:t>
            </a:r>
            <a:r>
              <a:rPr lang="en-US" err="1"/>
              <a:t>hoạt</a:t>
            </a:r>
            <a:r>
              <a:rPr lang="en-US"/>
              <a:t> </a:t>
            </a:r>
            <a:r>
              <a:rPr lang="en-US" err="1"/>
              <a:t>động</a:t>
            </a:r>
            <a:r>
              <a:rPr lang="en-US"/>
              <a:t> </a:t>
            </a:r>
            <a:r>
              <a:rPr lang="en-US" err="1"/>
              <a:t>chính</a:t>
            </a:r>
            <a:r>
              <a:rPr lang="en-US"/>
              <a:t> </a:t>
            </a:r>
            <a:r>
              <a:rPr lang="en-US" err="1"/>
              <a:t>xác</a:t>
            </a:r>
            <a:r>
              <a:rPr lang="en-US"/>
              <a:t> </a:t>
            </a:r>
            <a:r>
              <a:rPr lang="en-US" err="1"/>
              <a:t>khi</a:t>
            </a:r>
            <a:r>
              <a:rPr lang="en-US"/>
              <a:t> </a:t>
            </a:r>
            <a:r>
              <a:rPr lang="en-US" err="1"/>
              <a:t>nhận</a:t>
            </a:r>
            <a:r>
              <a:rPr lang="en-US"/>
              <a:t> </a:t>
            </a:r>
            <a:r>
              <a:rPr lang="en-US" err="1"/>
              <a:t>tín</a:t>
            </a:r>
            <a:r>
              <a:rPr lang="en-US"/>
              <a:t> </a:t>
            </a:r>
            <a:r>
              <a:rPr lang="en-US" err="1"/>
              <a:t>hiệu</a:t>
            </a:r>
            <a:r>
              <a:rPr lang="en-US"/>
              <a:t> </a:t>
            </a:r>
            <a:r>
              <a:rPr lang="en-US" err="1"/>
              <a:t>ánh</a:t>
            </a:r>
            <a:r>
              <a:rPr lang="en-US"/>
              <a:t> </a:t>
            </a:r>
            <a:r>
              <a:rPr lang="en-US" err="1"/>
              <a:t>sáng</a:t>
            </a:r>
            <a:r>
              <a:rPr lang="en-US"/>
              <a:t> </a:t>
            </a:r>
            <a:r>
              <a:rPr lang="en-US" err="1"/>
              <a:t>từ</a:t>
            </a:r>
            <a:r>
              <a:rPr lang="en-US"/>
              <a:t> </a:t>
            </a:r>
            <a:r>
              <a:rPr lang="en-US" err="1"/>
              <a:t>môi</a:t>
            </a:r>
            <a:r>
              <a:rPr lang="en-US"/>
              <a:t> </a:t>
            </a:r>
            <a:r>
              <a:rPr lang="en-US" err="1"/>
              <a:t>trường</a:t>
            </a:r>
            <a:r>
              <a:rPr lang="en-US"/>
              <a:t>.</a:t>
            </a:r>
          </a:p>
          <a:p>
            <a:r>
              <a:rPr lang="en-US" err="1"/>
              <a:t>Khắc</a:t>
            </a:r>
            <a:r>
              <a:rPr lang="en-US"/>
              <a:t> </a:t>
            </a:r>
            <a:r>
              <a:rPr lang="en-US" err="1"/>
              <a:t>phục</a:t>
            </a:r>
            <a:r>
              <a:rPr lang="en-US"/>
              <a:t>: </a:t>
            </a:r>
            <a:r>
              <a:rPr lang="en-US" err="1"/>
              <a:t>đo</a:t>
            </a:r>
            <a:r>
              <a:rPr lang="en-US"/>
              <a:t> </a:t>
            </a:r>
            <a:r>
              <a:rPr lang="en-US" err="1"/>
              <a:t>nhiều</a:t>
            </a:r>
            <a:r>
              <a:rPr lang="en-US"/>
              <a:t> </a:t>
            </a:r>
            <a:r>
              <a:rPr lang="en-US" err="1"/>
              <a:t>lần</a:t>
            </a:r>
            <a:r>
              <a:rPr lang="en-US"/>
              <a:t>, </a:t>
            </a:r>
            <a:r>
              <a:rPr lang="en-US" err="1"/>
              <a:t>đo</a:t>
            </a:r>
            <a:r>
              <a:rPr lang="en-US"/>
              <a:t> </a:t>
            </a:r>
            <a:r>
              <a:rPr lang="en-US" err="1"/>
              <a:t>trong</a:t>
            </a:r>
            <a:r>
              <a:rPr lang="en-US"/>
              <a:t> </a:t>
            </a:r>
            <a:r>
              <a:rPr lang="en-US" err="1"/>
              <a:t>điều</a:t>
            </a:r>
            <a:r>
              <a:rPr lang="en-US"/>
              <a:t> </a:t>
            </a:r>
            <a:r>
              <a:rPr lang="en-US" err="1"/>
              <a:t>kiện</a:t>
            </a:r>
            <a:r>
              <a:rPr lang="en-US"/>
              <a:t> </a:t>
            </a:r>
            <a:r>
              <a:rPr lang="en-US" err="1"/>
              <a:t>môi</a:t>
            </a:r>
            <a:r>
              <a:rPr lang="en-US"/>
              <a:t> </a:t>
            </a:r>
            <a:r>
              <a:rPr lang="en-US" err="1"/>
              <a:t>trường</a:t>
            </a:r>
            <a:r>
              <a:rPr lang="en-US"/>
              <a:t> </a:t>
            </a:r>
            <a:r>
              <a:rPr lang="en-US" err="1"/>
              <a:t>ít</a:t>
            </a:r>
            <a:r>
              <a:rPr lang="en-US"/>
              <a:t> </a:t>
            </a:r>
            <a:r>
              <a:rPr lang="en-US" err="1"/>
              <a:t>bị</a:t>
            </a:r>
            <a:r>
              <a:rPr lang="en-US"/>
              <a:t> </a:t>
            </a:r>
            <a:r>
              <a:rPr lang="en-US" err="1"/>
              <a:t>thay</a:t>
            </a:r>
            <a:r>
              <a:rPr lang="en-US"/>
              <a:t> </a:t>
            </a:r>
            <a:r>
              <a:rPr lang="en-US" err="1"/>
              <a:t>đổi</a:t>
            </a:r>
            <a:r>
              <a:rPr lang="en-US"/>
              <a:t>.</a:t>
            </a:r>
          </a:p>
          <a:p>
            <a:endParaRPr lang="en-US"/>
          </a:p>
          <a:p>
            <a:endParaRPr lang="en-US"/>
          </a:p>
          <a:p>
            <a:endParaRPr lang="en-US"/>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12</a:t>
            </a:fld>
            <a:endParaRPr lang="en-US" kern="0">
              <a:solidFill>
                <a:srgbClr val="000000"/>
              </a:solidFill>
            </a:endParaRPr>
          </a:p>
        </p:txBody>
      </p:sp>
    </p:spTree>
    <p:extLst>
      <p:ext uri="{BB962C8B-B14F-4D97-AF65-F5344CB8AC3E}">
        <p14:creationId xmlns:p14="http://schemas.microsoft.com/office/powerpoint/2010/main" val="20567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283" y="2418213"/>
            <a:ext cx="3462898" cy="1130728"/>
          </a:xfrm>
        </p:spPr>
        <p:txBody>
          <a:bodyPr/>
          <a:lstStyle/>
          <a:p>
            <a:r>
              <a:rPr lang="en-US"/>
              <a:t>Thank You</a:t>
            </a:r>
          </a:p>
        </p:txBody>
      </p:sp>
    </p:spTree>
    <p:extLst>
      <p:ext uri="{BB962C8B-B14F-4D97-AF65-F5344CB8AC3E}">
        <p14:creationId xmlns:p14="http://schemas.microsoft.com/office/powerpoint/2010/main" val="98275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82" y="-4701"/>
            <a:ext cx="11159435" cy="847288"/>
          </a:xfrm>
        </p:spPr>
        <p:txBody>
          <a:bodyPr/>
          <a:lstStyle/>
          <a:p>
            <a:r>
              <a:rPr lang="vi-VN"/>
              <a:t>Khái niệm về đo lường</a:t>
            </a:r>
            <a:endParaRPr lang="en-US"/>
          </a:p>
        </p:txBody>
      </p:sp>
      <p:sp>
        <p:nvSpPr>
          <p:cNvPr id="3" name="Text Placeholder 2"/>
          <p:cNvSpPr>
            <a:spLocks noGrp="1"/>
          </p:cNvSpPr>
          <p:nvPr>
            <p:ph type="body" idx="1"/>
          </p:nvPr>
        </p:nvSpPr>
        <p:spPr/>
        <p:txBody>
          <a:bodyPr/>
          <a:lstStyle/>
          <a:p>
            <a:pPr marL="114300" indent="0">
              <a:buNone/>
            </a:pPr>
            <a:r>
              <a:rPr lang="vi-VN" sz="2000"/>
              <a:t>	1. Phép đo : </a:t>
            </a:r>
          </a:p>
          <a:p>
            <a:pPr lvl="1"/>
            <a:r>
              <a:rPr lang="vi-VN" sz="1800"/>
              <a:t>Phép đo là tập các thao tác thực nghiệm dựa trên các phương tiện kỹ thuật nhằm đạt một giá trị bằng số của đại lượng đo.</a:t>
            </a:r>
          </a:p>
          <a:p>
            <a:pPr lvl="1"/>
            <a:r>
              <a:rPr lang="vi-VN" sz="1800"/>
              <a:t>Có rất nhiều phép đo khác nhau, phân loại :</a:t>
            </a:r>
          </a:p>
          <a:p>
            <a:pPr lvl="2">
              <a:buFont typeface="Wingdings" panose="05000000000000000000" pitchFamily="2" charset="2"/>
              <a:buChar char="§"/>
            </a:pPr>
            <a:r>
              <a:rPr lang="vi-VN" sz="1800"/>
              <a:t>Theo kết quả ta có phép đo trực tiếp , phép đo gián tiếp. </a:t>
            </a:r>
          </a:p>
          <a:p>
            <a:pPr lvl="2">
              <a:buFont typeface="Wingdings" panose="05000000000000000000" pitchFamily="2" charset="2"/>
              <a:buChar char="§"/>
            </a:pPr>
            <a:r>
              <a:rPr lang="vi-VN" sz="1800"/>
              <a:t>Theo thời gian , ta có phép đo tĩnh , phép đo động.</a:t>
            </a:r>
          </a:p>
          <a:p>
            <a:pPr lvl="2">
              <a:buFont typeface="Wingdings" panose="05000000000000000000" pitchFamily="2" charset="2"/>
              <a:buChar char="§"/>
            </a:pPr>
            <a:r>
              <a:rPr lang="vi-VN" sz="1800"/>
              <a:t>Theo kết quả : phép đo tuyệt đối và tương đối.</a:t>
            </a:r>
          </a:p>
          <a:p>
            <a:pPr marL="114300" indent="0">
              <a:buNone/>
            </a:pPr>
            <a:r>
              <a:rPr lang="vi-VN" sz="1800"/>
              <a:t>	2. Phương pháp đo :</a:t>
            </a:r>
          </a:p>
          <a:p>
            <a:pPr lvl="1"/>
            <a:r>
              <a:rPr lang="vi-VN" sz="1800">
                <a:latin typeface="+mn-lt"/>
              </a:rPr>
              <a:t>Phương pháp đánh giá trực tiếp :Giá trị đại lượng đo được đọc trực tiếp trên </a:t>
            </a:r>
            <a:r>
              <a:rPr lang="en-US" sz="1800" err="1">
                <a:effectLst/>
                <a:latin typeface="+mn-lt"/>
                <a:ea typeface="Calibri" panose="020F0502020204030204" pitchFamily="34" charset="0"/>
                <a:cs typeface="Angsana New" panose="02020603050405020304" pitchFamily="18" charset="-34"/>
              </a:rPr>
              <a:t>Giá</a:t>
            </a:r>
            <a:r>
              <a:rPr lang="en-US" sz="1800" spc="-5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trị</a:t>
            </a:r>
            <a:r>
              <a:rPr lang="en-US" sz="1800" spc="-5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đại</a:t>
            </a:r>
            <a:r>
              <a:rPr lang="en-US" sz="1800" spc="-5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lượng</a:t>
            </a:r>
            <a:r>
              <a:rPr lang="en-US" sz="1800" spc="-5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đo</a:t>
            </a:r>
            <a:r>
              <a:rPr lang="en-US" sz="1800" spc="-5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được</a:t>
            </a:r>
            <a:r>
              <a:rPr lang="en-US" sz="1800" spc="-6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đọc</a:t>
            </a:r>
            <a:r>
              <a:rPr lang="en-US" sz="1800" spc="-5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trực</a:t>
            </a:r>
            <a:r>
              <a:rPr lang="en-US" sz="1800" spc="-6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tiếp</a:t>
            </a:r>
            <a:r>
              <a:rPr lang="en-US" sz="1800" spc="-6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trên</a:t>
            </a:r>
            <a:r>
              <a:rPr lang="en-US" sz="1800" spc="-5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bộ</a:t>
            </a:r>
            <a:r>
              <a:rPr lang="en-US" sz="1800" spc="-5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phận</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chỉ</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thị</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của</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dụng</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cụ</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đo</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sau</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khi</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đưa</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đối</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tượng</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đo</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vào</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phương</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tiện</a:t>
            </a:r>
            <a:r>
              <a:rPr lang="en-US" sz="1800">
                <a:effectLst/>
                <a:latin typeface="+mn-lt"/>
                <a:ea typeface="Calibri" panose="020F0502020204030204" pitchFamily="34" charset="0"/>
                <a:cs typeface="Angsana New" panose="02020603050405020304" pitchFamily="18" charset="-34"/>
              </a:rPr>
              <a:t> </a:t>
            </a:r>
            <a:r>
              <a:rPr lang="vi-VN" sz="1800">
                <a:effectLst/>
                <a:latin typeface="+mn-lt"/>
                <a:ea typeface="Calibri" panose="020F0502020204030204" pitchFamily="34" charset="0"/>
                <a:cs typeface="Angsana New" panose="02020603050405020304" pitchFamily="18" charset="-34"/>
              </a:rPr>
              <a:t>đo.</a:t>
            </a:r>
          </a:p>
          <a:p>
            <a:pPr lvl="1"/>
            <a:r>
              <a:rPr lang="vi-VN" sz="1800">
                <a:latin typeface="+mn-lt"/>
                <a:cs typeface="Angsana New" panose="02020603050405020304" pitchFamily="18" charset="-34"/>
              </a:rPr>
              <a:t>Phương pháp so sánh : </a:t>
            </a:r>
            <a:r>
              <a:rPr lang="en-US" sz="1800" err="1">
                <a:effectLst/>
                <a:latin typeface="+mn-lt"/>
                <a:ea typeface="Calibri" panose="020F0502020204030204" pitchFamily="34" charset="0"/>
                <a:cs typeface="Angsana New" panose="02020603050405020304" pitchFamily="18" charset="-34"/>
              </a:rPr>
              <a:t>ại</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lượng</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đo</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được</a:t>
            </a:r>
            <a:r>
              <a:rPr lang="en-US" sz="1800">
                <a:effectLst/>
                <a:latin typeface="+mn-lt"/>
                <a:ea typeface="Calibri" panose="020F0502020204030204" pitchFamily="34" charset="0"/>
                <a:cs typeface="Angsana New" panose="02020603050405020304" pitchFamily="18" charset="-34"/>
              </a:rPr>
              <a:t> so </a:t>
            </a:r>
            <a:r>
              <a:rPr lang="en-US" sz="1800" err="1">
                <a:effectLst/>
                <a:latin typeface="+mn-lt"/>
                <a:ea typeface="Calibri" panose="020F0502020204030204" pitchFamily="34" charset="0"/>
                <a:cs typeface="Angsana New" panose="02020603050405020304" pitchFamily="18" charset="-34"/>
              </a:rPr>
              <a:t>sánh</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với</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một</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đại</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lượng</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vật</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đọ</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có</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giá</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trị</a:t>
            </a:r>
            <a:r>
              <a:rPr lang="en-US" sz="180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điều</a:t>
            </a:r>
            <a:r>
              <a:rPr lang="en-US" sz="1800" spc="-3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chỉnh</a:t>
            </a:r>
            <a:r>
              <a:rPr lang="en-US" sz="1800" spc="-2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được</a:t>
            </a:r>
            <a:r>
              <a:rPr lang="en-US" sz="1800" spc="-3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và</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có</a:t>
            </a:r>
            <a:r>
              <a:rPr lang="en-US" sz="1800" spc="-1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độ</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chính</a:t>
            </a:r>
            <a:r>
              <a:rPr lang="en-US" sz="1800" spc="-2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xác</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cao</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đã</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được</a:t>
            </a:r>
            <a:r>
              <a:rPr lang="en-US" sz="1800" spc="-2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lắp</a:t>
            </a:r>
            <a:r>
              <a:rPr lang="en-US" sz="1800" spc="-2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sẵn</a:t>
            </a:r>
            <a:r>
              <a:rPr lang="en-US" sz="1800" spc="-2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trên</a:t>
            </a:r>
            <a:r>
              <a:rPr lang="en-US" sz="1800" spc="-30">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thiết</a:t>
            </a:r>
            <a:r>
              <a:rPr lang="en-US" sz="1800" spc="-25">
                <a:effectLst/>
                <a:latin typeface="+mn-lt"/>
                <a:ea typeface="Calibri" panose="020F0502020204030204" pitchFamily="34" charset="0"/>
                <a:cs typeface="Angsana New" panose="02020603050405020304" pitchFamily="18" charset="-34"/>
              </a:rPr>
              <a:t> </a:t>
            </a:r>
            <a:r>
              <a:rPr lang="en-US" sz="1800" err="1">
                <a:effectLst/>
                <a:latin typeface="+mn-lt"/>
                <a:ea typeface="Calibri" panose="020F0502020204030204" pitchFamily="34" charset="0"/>
                <a:cs typeface="Angsana New" panose="02020603050405020304" pitchFamily="18" charset="-34"/>
              </a:rPr>
              <a:t>bị</a:t>
            </a:r>
            <a:r>
              <a:rPr lang="en-US" sz="1800" spc="-15">
                <a:effectLst/>
                <a:latin typeface="+mn-lt"/>
                <a:ea typeface="Calibri" panose="020F0502020204030204" pitchFamily="34" charset="0"/>
                <a:cs typeface="Angsana New" panose="02020603050405020304" pitchFamily="18" charset="-34"/>
              </a:rPr>
              <a:t> </a:t>
            </a:r>
            <a:r>
              <a:rPr lang="vi-VN" sz="1800">
                <a:effectLst/>
                <a:latin typeface="+mn-lt"/>
                <a:ea typeface="Calibri" panose="020F0502020204030204" pitchFamily="34" charset="0"/>
                <a:cs typeface="Angsana New" panose="02020603050405020304" pitchFamily="18" charset="-34"/>
              </a:rPr>
              <a:t>đo.</a:t>
            </a:r>
            <a:endParaRPr lang="vi-VN" sz="1800">
              <a:latin typeface="+mn-lt"/>
            </a:endParaRPr>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2</a:t>
            </a:fld>
            <a:endParaRPr lang="en-US" kern="0">
              <a:solidFill>
                <a:srgbClr val="000000"/>
              </a:solidFill>
            </a:endParaRPr>
          </a:p>
        </p:txBody>
      </p:sp>
    </p:spTree>
    <p:extLst>
      <p:ext uri="{BB962C8B-B14F-4D97-AF65-F5344CB8AC3E}">
        <p14:creationId xmlns:p14="http://schemas.microsoft.com/office/powerpoint/2010/main" val="23839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98BD58-06EA-D305-ED8E-E213155F8F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8241" y="3590457"/>
            <a:ext cx="3723759" cy="2245043"/>
          </a:xfrm>
          <a:prstGeom prst="rect">
            <a:avLst/>
          </a:prstGeom>
        </p:spPr>
      </p:pic>
      <p:sp>
        <p:nvSpPr>
          <p:cNvPr id="2" name="Title 1"/>
          <p:cNvSpPr>
            <a:spLocks noGrp="1"/>
          </p:cNvSpPr>
          <p:nvPr>
            <p:ph type="title"/>
          </p:nvPr>
        </p:nvSpPr>
        <p:spPr>
          <a:xfrm>
            <a:off x="516282" y="-4701"/>
            <a:ext cx="11159435" cy="847288"/>
          </a:xfrm>
        </p:spPr>
        <p:txBody>
          <a:bodyPr/>
          <a:lstStyle/>
          <a:p>
            <a:r>
              <a:rPr lang="vi-VN"/>
              <a:t>Các đại lượng đo ánh sáng </a:t>
            </a:r>
            <a:endParaRPr lang="en-US"/>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60020" y="764574"/>
                <a:ext cx="8910978" cy="6093426"/>
              </a:xfrm>
            </p:spPr>
            <p:txBody>
              <a:bodyPr>
                <a:normAutofit/>
              </a:bodyPr>
              <a:lstStyle/>
              <a:p>
                <a:pPr>
                  <a:buFont typeface="+mj-lt"/>
                  <a:buAutoNum type="arabicPeriod"/>
                </a:pPr>
                <a:r>
                  <a:rPr lang="vi-VN" sz="1800">
                    <a:latin typeface="+mn-lt"/>
                  </a:rPr>
                  <a:t>Cường độ ánh sáng : </a:t>
                </a:r>
              </a:p>
              <a:p>
                <a:pPr lvl="1"/>
                <a:r>
                  <a:rPr lang="vi-VN" sz="1600">
                    <a:latin typeface="+mn-lt"/>
                  </a:rPr>
                  <a:t>Cường độ ánh sáng là đại lượng đặc trung cho năng lượng phát ra từ một nguồn sáng theo một hướng nhất định , có đơn vị trên hệ SI là Cadela(cd) .</a:t>
                </a:r>
              </a:p>
              <a:p>
                <a:pPr lvl="1"/>
                <a:r>
                  <a:rPr lang="vi-VN" sz="1600">
                    <a:latin typeface="+mn-lt"/>
                  </a:rPr>
                  <a:t>Một nguồn sáng có cường độ là 1candela sẽ phát ra một lumen (đơn vị đo quang thông ) trên một diện tích </a:t>
                </a:r>
                <a14:m>
                  <m:oMath xmlns:m="http://schemas.openxmlformats.org/officeDocument/2006/math">
                    <m:r>
                      <a:rPr lang="vi-VN" sz="1600" i="1" dirty="0">
                        <a:latin typeface="Cambria Math" panose="02040503050406030204" pitchFamily="18" charset="0"/>
                      </a:rPr>
                      <m:t>1</m:t>
                    </m:r>
                    <m:sSup>
                      <m:sSupPr>
                        <m:ctrlPr>
                          <a:rPr lang="vi-VN" sz="1600" i="1" smtClean="0">
                            <a:latin typeface="Cambria Math" panose="02040503050406030204" pitchFamily="18" charset="0"/>
                          </a:rPr>
                        </m:ctrlPr>
                      </m:sSupPr>
                      <m:e>
                        <m:r>
                          <m:rPr>
                            <m:sty m:val="p"/>
                          </m:rPr>
                          <a:rPr lang="vi-VN" sz="1600" i="1">
                            <a:latin typeface="Cambria Math" panose="02040503050406030204" pitchFamily="18" charset="0"/>
                          </a:rPr>
                          <m:t>m</m:t>
                        </m:r>
                      </m:e>
                      <m:sup>
                        <m:r>
                          <a:rPr lang="vi-VN" sz="1600" i="1">
                            <a:latin typeface="Cambria Math" panose="02040503050406030204" pitchFamily="18" charset="0"/>
                          </a:rPr>
                          <m:t>2</m:t>
                        </m:r>
                      </m:sup>
                    </m:sSup>
                  </m:oMath>
                </a14:m>
                <a:r>
                  <a:rPr lang="vi-VN" sz="1600">
                    <a:latin typeface="+mn-lt"/>
                  </a:rPr>
                  <a:t> tại khoảng cách 1m kể từ tâm nguồn sáng </a:t>
                </a:r>
              </a:p>
              <a:p>
                <a:pPr>
                  <a:buFont typeface="+mj-lt"/>
                  <a:buAutoNum type="arabicPeriod"/>
                </a:pPr>
                <a:r>
                  <a:rPr lang="vi-VN" sz="1800">
                    <a:latin typeface="+mn-lt"/>
                  </a:rPr>
                  <a:t>Quang thông : cho biết công suất bức xạ của chùm sáng phát ra từ nguồn sáng </a:t>
                </a:r>
              </a:p>
              <a:p>
                <a:pPr>
                  <a:buFont typeface="+mj-lt"/>
                  <a:buAutoNum type="arabicPeriod"/>
                </a:pPr>
                <a:r>
                  <a:rPr lang="vi-VN" sz="1800">
                    <a:latin typeface="+mn-lt"/>
                  </a:rPr>
                  <a:t>Độ rọi : </a:t>
                </a:r>
              </a:p>
              <a:p>
                <a:pPr lvl="1"/>
                <a:r>
                  <a:rPr lang="vi-VN" sz="1600">
                    <a:latin typeface="+mn-lt"/>
                  </a:rPr>
                  <a:t>Độ rọi là quang thông trên một đơn vị diện tích được đo bằng công thức : </a:t>
                </a:r>
                <a14:m>
                  <m:oMath xmlns:m="http://schemas.openxmlformats.org/officeDocument/2006/math">
                    <m:r>
                      <m:rPr>
                        <m:sty m:val="p"/>
                      </m:rPr>
                      <a:rPr lang="vi-VN" sz="1600" i="1" dirty="0">
                        <a:latin typeface="Cambria Math" panose="02040503050406030204" pitchFamily="18" charset="0"/>
                      </a:rPr>
                      <m:t>E</m:t>
                    </m:r>
                    <m:r>
                      <a:rPr lang="vi-VN" sz="1600" b="0" i="1" dirty="0" smtClean="0">
                        <a:latin typeface="Cambria Math" panose="02040503050406030204" pitchFamily="18" charset="0"/>
                      </a:rPr>
                      <m:t>=</m:t>
                    </m:r>
                    <m:f>
                      <m:fPr>
                        <m:ctrlPr>
                          <a:rPr lang="vi-VN" sz="1600" i="1" smtClean="0">
                            <a:latin typeface="Cambria Math" panose="02040503050406030204" pitchFamily="18" charset="0"/>
                          </a:rPr>
                        </m:ctrlPr>
                      </m:fPr>
                      <m:num>
                        <m:r>
                          <m:rPr>
                            <m:sty m:val="p"/>
                          </m:rPr>
                          <a:rPr lang="el-GR" sz="1600" i="1" smtClean="0">
                            <a:latin typeface="Cambria Math" panose="02040503050406030204" pitchFamily="18" charset="0"/>
                            <a:ea typeface="Cambria Math" panose="02040503050406030204" pitchFamily="18" charset="0"/>
                          </a:rPr>
                          <m:t>Φ</m:t>
                        </m:r>
                      </m:num>
                      <m:den>
                        <m:r>
                          <m:rPr>
                            <m:sty m:val="p"/>
                          </m:rPr>
                          <a:rPr lang="vi-VN" sz="1600" i="1">
                            <a:latin typeface="Cambria Math" panose="02040503050406030204" pitchFamily="18" charset="0"/>
                          </a:rPr>
                          <m:t>S</m:t>
                        </m:r>
                      </m:den>
                    </m:f>
                  </m:oMath>
                </a14:m>
                <a:r>
                  <a:rPr lang="vi-VN" sz="1600">
                    <a:latin typeface="+mn-lt"/>
                  </a:rPr>
                  <a:t> (lux)</a:t>
                </a:r>
              </a:p>
              <a:p>
                <a:pPr lvl="1"/>
                <a:r>
                  <a:rPr lang="vi-VN" sz="1600">
                    <a:latin typeface="+mn-lt"/>
                  </a:rPr>
                  <a:t>Trong đó : </a:t>
                </a:r>
              </a:p>
              <a:p>
                <a:pPr lvl="2"/>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Φ</m:t>
                    </m:r>
                  </m:oMath>
                </a14:m>
                <a:r>
                  <a:rPr lang="vi-VN" sz="1600">
                    <a:latin typeface="+mn-lt"/>
                  </a:rPr>
                  <a:t> là tổng quang thông (Lumen )</a:t>
                </a:r>
              </a:p>
              <a:p>
                <a:pPr lvl="2"/>
                <a:r>
                  <a:rPr lang="vi-VN" sz="1600">
                    <a:latin typeface="+mn-lt"/>
                  </a:rPr>
                  <a:t>S là diện tích bề mặt được chiếu sáng (</a:t>
                </a:r>
                <a14:m>
                  <m:oMath xmlns:m="http://schemas.openxmlformats.org/officeDocument/2006/math">
                    <m:sSup>
                      <m:sSupPr>
                        <m:ctrlPr>
                          <a:rPr lang="vi-VN" sz="1600" i="1" smtClean="0">
                            <a:latin typeface="Cambria Math" panose="02040503050406030204" pitchFamily="18" charset="0"/>
                          </a:rPr>
                        </m:ctrlPr>
                      </m:sSupPr>
                      <m:e>
                        <m:r>
                          <m:rPr>
                            <m:sty m:val="p"/>
                          </m:rPr>
                          <a:rPr lang="vi-VN" sz="1600" i="1">
                            <a:latin typeface="Cambria Math" panose="02040503050406030204" pitchFamily="18" charset="0"/>
                          </a:rPr>
                          <m:t>m</m:t>
                        </m:r>
                      </m:e>
                      <m:sup>
                        <m:r>
                          <a:rPr lang="vi-VN" sz="1600" i="1">
                            <a:latin typeface="Cambria Math" panose="02040503050406030204" pitchFamily="18" charset="0"/>
                          </a:rPr>
                          <m:t>2</m:t>
                        </m:r>
                      </m:sup>
                    </m:sSup>
                  </m:oMath>
                </a14:m>
                <a:r>
                  <a:rPr lang="vi-VN" sz="1600">
                    <a:latin typeface="+mn-lt"/>
                  </a:rPr>
                  <a:t>) </a:t>
                </a:r>
              </a:p>
              <a:p>
                <a:pPr lvl="1"/>
                <a:r>
                  <a:rPr lang="vi-VN" sz="1600">
                    <a:latin typeface="+mn-lt"/>
                  </a:rPr>
                  <a:t>Giữa độ rọi và cường độ ánh sáng có một mối quan hệ ràng buộc, độ rọi phụ thuộc vào phương truyền và giảm theo khoảng cách từ nguồn sáng </a:t>
                </a:r>
              </a:p>
              <a:p>
                <a:pPr marL="114300" indent="0">
                  <a:buNone/>
                </a:pPr>
                <a:r>
                  <a:rPr lang="vi-VN" sz="1800">
                    <a:latin typeface="+mn-lt"/>
                  </a:rPr>
                  <a:t>4. Phép đo ánh sáng : </a:t>
                </a:r>
              </a:p>
              <a:p>
                <a:r>
                  <a:rPr lang="vi-VN" sz="1800">
                    <a:latin typeface="+mn-lt"/>
                  </a:rPr>
                  <a:t>Để đơn giản và có thể vận dụng kiến thức về điện tử, sử dụng phép đo ánh sáng dùng arduino và LDR </a:t>
                </a:r>
              </a:p>
              <a:p>
                <a:r>
                  <a:rPr lang="vi-VN" sz="1800">
                    <a:latin typeface="+mn-lt"/>
                  </a:rPr>
                  <a:t>LDR là quang trở có điện trở thấp khi ánh sáng chói và điện trở cao khi ánh sáng yếu và điện trở quang trở được xác định bằng R</a:t>
                </a:r>
                <a14:m>
                  <m:oMath xmlns:m="http://schemas.openxmlformats.org/officeDocument/2006/math">
                    <m:r>
                      <a:rPr lang="vi-VN" sz="1800" b="0" i="0" smtClean="0">
                        <a:latin typeface="Cambria Math" panose="02040503050406030204" pitchFamily="18" charset="0"/>
                      </a:rPr>
                      <m:t>=</m:t>
                    </m:r>
                    <m:f>
                      <m:fPr>
                        <m:ctrlPr>
                          <a:rPr lang="vi-VN" sz="1800" i="1" smtClean="0">
                            <a:latin typeface="Cambria Math" panose="02040503050406030204" pitchFamily="18" charset="0"/>
                          </a:rPr>
                        </m:ctrlPr>
                      </m:fPr>
                      <m:num>
                        <m:r>
                          <a:rPr lang="vi-VN" sz="1800" i="1">
                            <a:latin typeface="Cambria Math" panose="02040503050406030204" pitchFamily="18" charset="0"/>
                          </a:rPr>
                          <m:t>500</m:t>
                        </m:r>
                      </m:num>
                      <m:den>
                        <m:r>
                          <m:rPr>
                            <m:sty m:val="p"/>
                          </m:rPr>
                          <a:rPr lang="vi-VN" sz="1800" i="1">
                            <a:latin typeface="Cambria Math" panose="02040503050406030204" pitchFamily="18" charset="0"/>
                          </a:rPr>
                          <m:t>lux</m:t>
                        </m:r>
                      </m:den>
                    </m:f>
                  </m:oMath>
                </a14:m>
                <a:r>
                  <a:rPr lang="vi-VN" sz="1800">
                    <a:latin typeface="+mn-lt"/>
                  </a:rPr>
                  <a:t> (</a:t>
                </a:r>
                <a14:m>
                  <m:oMath xmlns:m="http://schemas.openxmlformats.org/officeDocument/2006/math">
                    <m:r>
                      <m:rPr>
                        <m:sty m:val="p"/>
                      </m:rPr>
                      <a:rPr lang="vi-VN" sz="1800" i="1" dirty="0">
                        <a:latin typeface="Cambria Math" panose="02040503050406030204" pitchFamily="18" charset="0"/>
                        <a:ea typeface="Cambria Math" panose="02040503050406030204" pitchFamily="18" charset="0"/>
                      </a:rPr>
                      <m:t>k</m:t>
                    </m:r>
                    <m:r>
                      <m:rPr>
                        <m:sty m:val="p"/>
                      </m:rPr>
                      <a:rPr lang="el-GR" sz="1800" i="1" dirty="0" smtClean="0">
                        <a:latin typeface="Cambria Math" panose="02040503050406030204" pitchFamily="18" charset="0"/>
                        <a:ea typeface="Cambria Math" panose="02040503050406030204" pitchFamily="18" charset="0"/>
                      </a:rPr>
                      <m:t>Ω</m:t>
                    </m:r>
                  </m:oMath>
                </a14:m>
                <a:r>
                  <a:rPr lang="vi-VN" sz="1800">
                    <a:latin typeface="+mn-lt"/>
                  </a:rPr>
                  <a:t>)</a:t>
                </a:r>
              </a:p>
              <a:p>
                <a:endParaRPr lang="vi-VN" sz="1800">
                  <a:latin typeface="+mn-lt"/>
                </a:endParaRPr>
              </a:p>
              <a:p>
                <a:endParaRPr lang="vi-VN" sz="1800">
                  <a:latin typeface="+mn-lt"/>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160020" y="764574"/>
                <a:ext cx="8910978" cy="6093426"/>
              </a:xfrm>
              <a:blipFill>
                <a:blip r:embed="rId4"/>
                <a:stretch>
                  <a:fillRect r="-889"/>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3</a:t>
            </a:fld>
            <a:endParaRPr lang="en-US" kern="0">
              <a:solidFill>
                <a:srgbClr val="000000"/>
              </a:solidFill>
            </a:endParaRPr>
          </a:p>
        </p:txBody>
      </p:sp>
      <p:pic>
        <p:nvPicPr>
          <p:cNvPr id="5" name="Picture 4" descr="Cường độ sáng là gì? - NVC Lighting Việt Nam - Tư vấn Kỹ thuật">
            <a:extLst>
              <a:ext uri="{FF2B5EF4-FFF2-40B4-BE49-F238E27FC236}">
                <a16:creationId xmlns:a16="http://schemas.microsoft.com/office/drawing/2014/main" id="{95797C0E-3031-D5F6-F974-C122B2176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1946" y="1299755"/>
            <a:ext cx="2476500" cy="1857375"/>
          </a:xfrm>
          <a:prstGeom prst="rect">
            <a:avLst/>
          </a:prstGeom>
        </p:spPr>
      </p:pic>
    </p:spTree>
    <p:extLst>
      <p:ext uri="{BB962C8B-B14F-4D97-AF65-F5344CB8AC3E}">
        <p14:creationId xmlns:p14="http://schemas.microsoft.com/office/powerpoint/2010/main" val="225369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Tổng</a:t>
            </a:r>
            <a:r>
              <a:rPr lang="en-US"/>
              <a:t> </a:t>
            </a:r>
            <a:r>
              <a:rPr lang="en-US" err="1"/>
              <a:t>quan</a:t>
            </a:r>
            <a:r>
              <a:rPr lang="en-US"/>
              <a:t> </a:t>
            </a:r>
            <a:r>
              <a:rPr lang="en-US" err="1"/>
              <a:t>về</a:t>
            </a:r>
            <a:r>
              <a:rPr lang="en-US"/>
              <a:t> </a:t>
            </a:r>
            <a:r>
              <a:rPr lang="en-US" err="1"/>
              <a:t>độ</a:t>
            </a:r>
            <a:r>
              <a:rPr lang="en-US"/>
              <a:t> </a:t>
            </a:r>
            <a:r>
              <a:rPr lang="en-US" err="1"/>
              <a:t>rọi</a:t>
            </a:r>
            <a:r>
              <a:rPr lang="en-US"/>
              <a:t> </a:t>
            </a:r>
            <a:r>
              <a:rPr lang="en-US" err="1"/>
              <a:t>sáng</a:t>
            </a:r>
            <a:endParaRPr lang="en-US"/>
          </a:p>
        </p:txBody>
      </p:sp>
      <p:sp>
        <p:nvSpPr>
          <p:cNvPr id="3" name="Text Placeholder 2"/>
          <p:cNvSpPr>
            <a:spLocks noGrp="1"/>
          </p:cNvSpPr>
          <p:nvPr>
            <p:ph type="body" idx="1"/>
          </p:nvPr>
        </p:nvSpPr>
        <p:spPr/>
        <p:txBody>
          <a:bodyPr/>
          <a:lstStyle/>
          <a:p>
            <a:r>
              <a:rPr lang="en-GB" sz="1800" err="1"/>
              <a:t>Độ</a:t>
            </a:r>
            <a:r>
              <a:rPr lang="en-GB" sz="1800"/>
              <a:t> </a:t>
            </a:r>
            <a:r>
              <a:rPr lang="en-GB" sz="1800" err="1"/>
              <a:t>rọi</a:t>
            </a:r>
            <a:r>
              <a:rPr lang="en-GB" sz="1800"/>
              <a:t> </a:t>
            </a:r>
            <a:r>
              <a:rPr lang="en-GB" sz="1800" err="1"/>
              <a:t>được</a:t>
            </a:r>
            <a:r>
              <a:rPr lang="en-GB" sz="1800"/>
              <a:t> </a:t>
            </a:r>
            <a:r>
              <a:rPr lang="en-GB" sz="1800" err="1"/>
              <a:t>sử</a:t>
            </a:r>
            <a:r>
              <a:rPr lang="en-GB" sz="1800"/>
              <a:t> </a:t>
            </a:r>
            <a:r>
              <a:rPr lang="en-GB" sz="1800" err="1"/>
              <a:t>dụng</a:t>
            </a:r>
            <a:r>
              <a:rPr lang="en-GB" sz="1800"/>
              <a:t> </a:t>
            </a:r>
            <a:r>
              <a:rPr lang="en-GB" sz="1800" err="1"/>
              <a:t>để</a:t>
            </a:r>
            <a:r>
              <a:rPr lang="en-GB" sz="1800"/>
              <a:t> </a:t>
            </a:r>
            <a:r>
              <a:rPr lang="en-GB" sz="1800" err="1"/>
              <a:t>đo</a:t>
            </a:r>
            <a:r>
              <a:rPr lang="en-GB" sz="1800"/>
              <a:t> </a:t>
            </a:r>
            <a:r>
              <a:rPr lang="en-GB" sz="1800" err="1"/>
              <a:t>lượng</a:t>
            </a:r>
            <a:r>
              <a:rPr lang="en-GB" sz="1800"/>
              <a:t> </a:t>
            </a:r>
            <a:r>
              <a:rPr lang="en-GB" sz="1800" err="1"/>
              <a:t>ánh</a:t>
            </a:r>
            <a:r>
              <a:rPr lang="en-GB" sz="1800"/>
              <a:t> </a:t>
            </a:r>
            <a:r>
              <a:rPr lang="en-GB" sz="1800" err="1"/>
              <a:t>sáng</a:t>
            </a:r>
            <a:r>
              <a:rPr lang="en-GB" sz="1800"/>
              <a:t> </a:t>
            </a:r>
            <a:r>
              <a:rPr lang="en-GB" sz="1800" err="1"/>
              <a:t>phát</a:t>
            </a:r>
            <a:r>
              <a:rPr lang="en-GB" sz="1800"/>
              <a:t> </a:t>
            </a:r>
            <a:r>
              <a:rPr lang="en-GB" sz="1800" err="1"/>
              <a:t>ra</a:t>
            </a:r>
            <a:r>
              <a:rPr lang="en-GB" sz="1800"/>
              <a:t> </a:t>
            </a:r>
            <a:r>
              <a:rPr lang="en-GB" sz="1800" err="1"/>
              <a:t>trong</a:t>
            </a:r>
            <a:r>
              <a:rPr lang="en-GB" sz="1800"/>
              <a:t> </a:t>
            </a:r>
            <a:r>
              <a:rPr lang="en-GB" sz="1800" err="1"/>
              <a:t>một</a:t>
            </a:r>
            <a:r>
              <a:rPr lang="en-GB" sz="1800"/>
              <a:t> </a:t>
            </a:r>
            <a:r>
              <a:rPr lang="en-GB" sz="1800" err="1"/>
              <a:t>khu</a:t>
            </a:r>
            <a:r>
              <a:rPr lang="en-GB" sz="1800"/>
              <a:t> </a:t>
            </a:r>
            <a:r>
              <a:rPr lang="en-GB" sz="1800" err="1"/>
              <a:t>vực</a:t>
            </a:r>
            <a:r>
              <a:rPr lang="en-GB" sz="1800"/>
              <a:t> </a:t>
            </a:r>
            <a:r>
              <a:rPr lang="en-GB" sz="1800" err="1"/>
              <a:t>nhất</a:t>
            </a:r>
            <a:r>
              <a:rPr lang="en-GB" sz="1800"/>
              <a:t> </a:t>
            </a:r>
            <a:r>
              <a:rPr lang="en-GB" sz="1800" err="1"/>
              <a:t>định</a:t>
            </a:r>
            <a:r>
              <a:rPr lang="en-GB" sz="1800"/>
              <a:t>. </a:t>
            </a:r>
            <a:r>
              <a:rPr lang="en-GB" sz="1800" err="1"/>
              <a:t>Độ</a:t>
            </a:r>
            <a:r>
              <a:rPr lang="en-GB" sz="1800"/>
              <a:t> </a:t>
            </a:r>
            <a:r>
              <a:rPr lang="en-GB" sz="1800" err="1"/>
              <a:t>rọi</a:t>
            </a:r>
            <a:r>
              <a:rPr lang="en-GB" sz="1800"/>
              <a:t> </a:t>
            </a:r>
            <a:r>
              <a:rPr lang="en-GB" sz="1800" err="1"/>
              <a:t>trong</a:t>
            </a:r>
            <a:r>
              <a:rPr lang="en-GB" sz="1800"/>
              <a:t> </a:t>
            </a:r>
            <a:r>
              <a:rPr lang="en-GB" sz="1800" err="1"/>
              <a:t>tiếng</a:t>
            </a:r>
            <a:r>
              <a:rPr lang="en-GB" sz="1800"/>
              <a:t> </a:t>
            </a:r>
            <a:r>
              <a:rPr lang="en-GB" sz="1800" err="1"/>
              <a:t>anh</a:t>
            </a:r>
            <a:r>
              <a:rPr lang="en-GB" sz="1800"/>
              <a:t> </a:t>
            </a:r>
            <a:r>
              <a:rPr lang="en-GB" sz="1800" err="1"/>
              <a:t>là</a:t>
            </a:r>
            <a:r>
              <a:rPr lang="en-GB" sz="1800"/>
              <a:t> </a:t>
            </a:r>
            <a:r>
              <a:rPr lang="en-GB" sz="1800" b="1"/>
              <a:t>illuminance</a:t>
            </a:r>
            <a:r>
              <a:rPr lang="en-GB" sz="1800"/>
              <a:t>. </a:t>
            </a:r>
            <a:r>
              <a:rPr lang="en-GB" sz="1800" err="1"/>
              <a:t>Độ</a:t>
            </a:r>
            <a:r>
              <a:rPr lang="en-GB" sz="1800"/>
              <a:t> </a:t>
            </a:r>
            <a:r>
              <a:rPr lang="en-GB" sz="1800" err="1"/>
              <a:t>rọi</a:t>
            </a:r>
            <a:r>
              <a:rPr lang="en-GB" sz="1800"/>
              <a:t> </a:t>
            </a:r>
            <a:r>
              <a:rPr lang="en-GB" sz="1800" err="1"/>
              <a:t>được</a:t>
            </a:r>
            <a:r>
              <a:rPr lang="en-GB" sz="1800"/>
              <a:t> </a:t>
            </a:r>
            <a:r>
              <a:rPr lang="en-GB" sz="1800" err="1"/>
              <a:t>đo</a:t>
            </a:r>
            <a:r>
              <a:rPr lang="en-GB" sz="1800"/>
              <a:t> </a:t>
            </a:r>
            <a:r>
              <a:rPr lang="en-GB" sz="1800" err="1"/>
              <a:t>bằng</a:t>
            </a:r>
            <a:r>
              <a:rPr lang="en-GB" sz="1800"/>
              <a:t> </a:t>
            </a:r>
            <a:r>
              <a:rPr lang="en-GB" sz="1800" err="1"/>
              <a:t>đơn</a:t>
            </a:r>
            <a:r>
              <a:rPr lang="en-GB" sz="1800"/>
              <a:t> </a:t>
            </a:r>
            <a:r>
              <a:rPr lang="en-GB" sz="1800" err="1"/>
              <a:t>vị</a:t>
            </a:r>
            <a:r>
              <a:rPr lang="en-GB" sz="1800"/>
              <a:t> Lux (</a:t>
            </a:r>
            <a:r>
              <a:rPr lang="en-GB" sz="1800" err="1"/>
              <a:t>Ký</a:t>
            </a:r>
            <a:r>
              <a:rPr lang="en-GB" sz="1800"/>
              <a:t> </a:t>
            </a:r>
            <a:r>
              <a:rPr lang="en-GB" sz="1800" err="1"/>
              <a:t>hiệu</a:t>
            </a:r>
            <a:r>
              <a:rPr lang="en-GB" sz="1800"/>
              <a:t> </a:t>
            </a:r>
            <a:r>
              <a:rPr lang="en-GB" sz="1800" err="1"/>
              <a:t>là</a:t>
            </a:r>
            <a:r>
              <a:rPr lang="en-GB" sz="1800"/>
              <a:t> Lx, </a:t>
            </a:r>
            <a:r>
              <a:rPr lang="en-GB" sz="1800" err="1"/>
              <a:t>theo</a:t>
            </a:r>
            <a:r>
              <a:rPr lang="en-GB" sz="1800"/>
              <a:t> </a:t>
            </a:r>
            <a:r>
              <a:rPr lang="en-GB" sz="1800" err="1"/>
              <a:t>quy</a:t>
            </a:r>
            <a:r>
              <a:rPr lang="en-GB" sz="1800"/>
              <a:t> </a:t>
            </a:r>
            <a:r>
              <a:rPr lang="en-GB" sz="1800" err="1"/>
              <a:t>ước</a:t>
            </a:r>
            <a:r>
              <a:rPr lang="en-GB" sz="1800"/>
              <a:t> </a:t>
            </a:r>
            <a:r>
              <a:rPr lang="en-GB" sz="1800" err="1"/>
              <a:t>trong</a:t>
            </a:r>
            <a:r>
              <a:rPr lang="en-GB" sz="1800"/>
              <a:t> </a:t>
            </a:r>
            <a:r>
              <a:rPr lang="en-GB" sz="1800" err="1"/>
              <a:t>hệ</a:t>
            </a:r>
            <a:r>
              <a:rPr lang="en-GB" sz="1800"/>
              <a:t> </a:t>
            </a:r>
            <a:r>
              <a:rPr lang="en-GB" sz="1800" err="1"/>
              <a:t>đo</a:t>
            </a:r>
            <a:r>
              <a:rPr lang="en-GB" sz="1800"/>
              <a:t> </a:t>
            </a:r>
            <a:r>
              <a:rPr lang="en-GB" sz="1800" err="1"/>
              <a:t>lường</a:t>
            </a:r>
            <a:r>
              <a:rPr lang="en-GB" sz="1800"/>
              <a:t> SI). </a:t>
            </a:r>
            <a:r>
              <a:rPr lang="en-GB" sz="1800" err="1"/>
              <a:t>Nó</a:t>
            </a:r>
            <a:r>
              <a:rPr lang="en-GB" sz="1800"/>
              <a:t> </a:t>
            </a:r>
            <a:r>
              <a:rPr lang="en-GB" sz="1800" err="1"/>
              <a:t>cho</a:t>
            </a:r>
            <a:r>
              <a:rPr lang="en-GB" sz="1800"/>
              <a:t> </a:t>
            </a:r>
            <a:r>
              <a:rPr lang="en-GB" sz="1800" err="1"/>
              <a:t>phép</a:t>
            </a:r>
            <a:r>
              <a:rPr lang="en-GB" sz="1800"/>
              <a:t> </a:t>
            </a:r>
            <a:r>
              <a:rPr lang="en-GB" sz="1800" err="1"/>
              <a:t>chúng</a:t>
            </a:r>
            <a:r>
              <a:rPr lang="en-GB" sz="1800"/>
              <a:t> ta </a:t>
            </a:r>
            <a:r>
              <a:rPr lang="en-GB" sz="1800" err="1"/>
              <a:t>đo</a:t>
            </a:r>
            <a:r>
              <a:rPr lang="en-GB" sz="1800"/>
              <a:t> </a:t>
            </a:r>
            <a:r>
              <a:rPr lang="en-GB" sz="1800" err="1"/>
              <a:t>tổng</a:t>
            </a:r>
            <a:r>
              <a:rPr lang="en-GB" sz="1800"/>
              <a:t> </a:t>
            </a:r>
            <a:r>
              <a:rPr lang="en-GB" sz="1800" err="1"/>
              <a:t>lượng</a:t>
            </a:r>
            <a:r>
              <a:rPr lang="en-GB" sz="1800"/>
              <a:t> </a:t>
            </a:r>
            <a:r>
              <a:rPr lang="en-GB" sz="1800" err="1"/>
              <a:t>ánh</a:t>
            </a:r>
            <a:r>
              <a:rPr lang="en-GB" sz="1800"/>
              <a:t> </a:t>
            </a:r>
            <a:r>
              <a:rPr lang="en-GB" sz="1800" err="1"/>
              <a:t>sáng</a:t>
            </a:r>
            <a:r>
              <a:rPr lang="en-GB" sz="1800"/>
              <a:t> </a:t>
            </a:r>
            <a:r>
              <a:rPr lang="en-GB" sz="1800" err="1"/>
              <a:t>khả</a:t>
            </a:r>
            <a:r>
              <a:rPr lang="en-GB" sz="1800"/>
              <a:t> </a:t>
            </a:r>
            <a:r>
              <a:rPr lang="en-GB" sz="1800" err="1"/>
              <a:t>kiến</a:t>
            </a:r>
            <a:r>
              <a:rPr lang="en-GB" sz="1800"/>
              <a:t> </a:t>
            </a:r>
            <a:r>
              <a:rPr lang="en-GB" sz="1800" err="1"/>
              <a:t>và</a:t>
            </a:r>
            <a:r>
              <a:rPr lang="en-GB" sz="1800"/>
              <a:t> </a:t>
            </a:r>
            <a:r>
              <a:rPr lang="en-GB" sz="1800" err="1"/>
              <a:t>quang</a:t>
            </a:r>
            <a:r>
              <a:rPr lang="en-GB" sz="1800"/>
              <a:t> </a:t>
            </a:r>
            <a:r>
              <a:rPr lang="en-GB" sz="1800" err="1"/>
              <a:t>thông</a:t>
            </a:r>
            <a:r>
              <a:rPr lang="en-GB" sz="1800"/>
              <a:t> </a:t>
            </a:r>
            <a:r>
              <a:rPr lang="en-GB" sz="1800" err="1"/>
              <a:t>trên</a:t>
            </a:r>
            <a:r>
              <a:rPr lang="en-GB" sz="1800"/>
              <a:t> </a:t>
            </a:r>
            <a:r>
              <a:rPr lang="en-GB" sz="1800" err="1"/>
              <a:t>một</a:t>
            </a:r>
            <a:r>
              <a:rPr lang="en-GB" sz="1800"/>
              <a:t> </a:t>
            </a:r>
            <a:r>
              <a:rPr lang="en-GB" sz="1800" err="1"/>
              <a:t>đơn</a:t>
            </a:r>
            <a:r>
              <a:rPr lang="en-GB" sz="1800"/>
              <a:t> </a:t>
            </a:r>
            <a:r>
              <a:rPr lang="en-GB" sz="1800" err="1"/>
              <a:t>vị</a:t>
            </a:r>
            <a:r>
              <a:rPr lang="en-GB" sz="1800"/>
              <a:t> </a:t>
            </a:r>
            <a:r>
              <a:rPr lang="en-GB" sz="1800" err="1"/>
              <a:t>diện</a:t>
            </a:r>
            <a:r>
              <a:rPr lang="en-GB" sz="1800"/>
              <a:t> </a:t>
            </a:r>
            <a:r>
              <a:rPr lang="en-GB" sz="1800" err="1"/>
              <a:t>tích</a:t>
            </a:r>
            <a:r>
              <a:rPr lang="en-GB" sz="1800"/>
              <a:t> . </a:t>
            </a:r>
          </a:p>
          <a:p>
            <a:r>
              <a:rPr lang="en-GB" sz="1800" err="1"/>
              <a:t>Mỗi</a:t>
            </a:r>
            <a:r>
              <a:rPr lang="en-GB" sz="1800"/>
              <a:t> </a:t>
            </a:r>
            <a:r>
              <a:rPr lang="en-GB" sz="1800" err="1"/>
              <a:t>loại</a:t>
            </a:r>
            <a:r>
              <a:rPr lang="en-GB" sz="1800"/>
              <a:t> </a:t>
            </a:r>
            <a:r>
              <a:rPr lang="en-GB" sz="1800" err="1"/>
              <a:t>ánh</a:t>
            </a:r>
            <a:r>
              <a:rPr lang="en-GB" sz="1800"/>
              <a:t> </a:t>
            </a:r>
            <a:r>
              <a:rPr lang="en-GB" sz="1800" err="1"/>
              <a:t>sáng</a:t>
            </a:r>
            <a:r>
              <a:rPr lang="en-GB" sz="1800"/>
              <a:t> </a:t>
            </a:r>
            <a:r>
              <a:rPr lang="en-GB" sz="1800" err="1"/>
              <a:t>xung</a:t>
            </a:r>
            <a:r>
              <a:rPr lang="en-GB" sz="1800"/>
              <a:t> </a:t>
            </a:r>
            <a:r>
              <a:rPr lang="en-GB" sz="1800" err="1"/>
              <a:t>quanh</a:t>
            </a:r>
            <a:r>
              <a:rPr lang="en-GB" sz="1800"/>
              <a:t> </a:t>
            </a:r>
            <a:r>
              <a:rPr lang="en-GB" sz="1800" err="1"/>
              <a:t>chúng</a:t>
            </a:r>
            <a:r>
              <a:rPr lang="en-GB" sz="1800"/>
              <a:t> ta </a:t>
            </a:r>
            <a:r>
              <a:rPr lang="en-GB" sz="1800" err="1"/>
              <a:t>đều</a:t>
            </a:r>
            <a:r>
              <a:rPr lang="en-GB" sz="1800"/>
              <a:t> </a:t>
            </a:r>
            <a:r>
              <a:rPr lang="en-GB" sz="1800" err="1"/>
              <a:t>có</a:t>
            </a:r>
            <a:r>
              <a:rPr lang="en-GB" sz="1800"/>
              <a:t> </a:t>
            </a:r>
            <a:r>
              <a:rPr lang="en-GB" sz="1800" err="1"/>
              <a:t>những</a:t>
            </a:r>
            <a:r>
              <a:rPr lang="en-GB" sz="1800"/>
              <a:t> </a:t>
            </a:r>
            <a:r>
              <a:rPr lang="en-GB" sz="1800" err="1"/>
              <a:t>độ</a:t>
            </a:r>
            <a:r>
              <a:rPr lang="en-GB" sz="1800"/>
              <a:t> </a:t>
            </a:r>
            <a:r>
              <a:rPr lang="en-GB" sz="1800" err="1"/>
              <a:t>rọi</a:t>
            </a:r>
            <a:r>
              <a:rPr lang="en-GB" sz="1800"/>
              <a:t> </a:t>
            </a:r>
            <a:r>
              <a:rPr lang="en-GB" sz="1800" err="1"/>
              <a:t>riêng</a:t>
            </a:r>
            <a:r>
              <a:rPr lang="en-GB" sz="1800"/>
              <a:t>, </a:t>
            </a:r>
            <a:r>
              <a:rPr lang="en-GB" sz="1800" err="1"/>
              <a:t>chúng</a:t>
            </a:r>
            <a:r>
              <a:rPr lang="en-GB" sz="1800"/>
              <a:t> </a:t>
            </a:r>
            <a:r>
              <a:rPr lang="en-GB" sz="1800" err="1"/>
              <a:t>biểu</a:t>
            </a:r>
            <a:r>
              <a:rPr lang="en-GB" sz="1800"/>
              <a:t> </a:t>
            </a:r>
            <a:r>
              <a:rPr lang="en-GB" sz="1800" err="1"/>
              <a:t>hiện</a:t>
            </a:r>
            <a:r>
              <a:rPr lang="en-GB" sz="1800"/>
              <a:t> </a:t>
            </a:r>
            <a:r>
              <a:rPr lang="en-GB" sz="1800" err="1"/>
              <a:t>cho</a:t>
            </a:r>
            <a:r>
              <a:rPr lang="en-GB" sz="1800"/>
              <a:t> </a:t>
            </a:r>
            <a:r>
              <a:rPr lang="en-GB" sz="1800" err="1"/>
              <a:t>chúng</a:t>
            </a:r>
            <a:r>
              <a:rPr lang="en-GB" sz="1800"/>
              <a:t> ta </a:t>
            </a:r>
            <a:r>
              <a:rPr lang="en-GB" sz="1800" err="1"/>
              <a:t>biết</a:t>
            </a:r>
            <a:r>
              <a:rPr lang="en-GB" sz="1800"/>
              <a:t> </a:t>
            </a:r>
            <a:r>
              <a:rPr lang="en-GB" sz="1800" err="1"/>
              <a:t>ánh</a:t>
            </a:r>
            <a:r>
              <a:rPr lang="en-GB" sz="1800"/>
              <a:t> </a:t>
            </a:r>
            <a:r>
              <a:rPr lang="en-GB" sz="1800" err="1"/>
              <a:t>sáng</a:t>
            </a:r>
            <a:r>
              <a:rPr lang="en-GB" sz="1800"/>
              <a:t> </a:t>
            </a:r>
            <a:r>
              <a:rPr lang="en-GB" sz="1800" err="1"/>
              <a:t>đó</a:t>
            </a:r>
            <a:r>
              <a:rPr lang="en-GB" sz="1800"/>
              <a:t> </a:t>
            </a:r>
            <a:r>
              <a:rPr lang="en-GB" sz="1800" err="1"/>
              <a:t>phát</a:t>
            </a:r>
            <a:r>
              <a:rPr lang="en-GB" sz="1800"/>
              <a:t> </a:t>
            </a:r>
            <a:r>
              <a:rPr lang="en-GB" sz="1800" err="1"/>
              <a:t>ra</a:t>
            </a:r>
            <a:r>
              <a:rPr lang="en-GB" sz="1800"/>
              <a:t> </a:t>
            </a:r>
            <a:r>
              <a:rPr lang="en-GB" sz="1800" err="1"/>
              <a:t>là</a:t>
            </a:r>
            <a:r>
              <a:rPr lang="en-GB" sz="1800"/>
              <a:t> </a:t>
            </a:r>
            <a:r>
              <a:rPr lang="en-GB" sz="1800" err="1"/>
              <a:t>mạnh</a:t>
            </a:r>
            <a:r>
              <a:rPr lang="en-GB" sz="1800"/>
              <a:t> hay </a:t>
            </a:r>
            <a:r>
              <a:rPr lang="en-GB" sz="1800" err="1"/>
              <a:t>yếu</a:t>
            </a:r>
            <a:r>
              <a:rPr lang="en-GB" sz="1800"/>
              <a:t>. Do </a:t>
            </a:r>
            <a:r>
              <a:rPr lang="en-GB" sz="1800" err="1"/>
              <a:t>đó</a:t>
            </a:r>
            <a:r>
              <a:rPr lang="en-GB" sz="1800"/>
              <a:t>, </a:t>
            </a:r>
            <a:r>
              <a:rPr lang="en-GB" sz="1800" err="1"/>
              <a:t>việc</a:t>
            </a:r>
            <a:r>
              <a:rPr lang="en-GB" sz="1800"/>
              <a:t> </a:t>
            </a:r>
            <a:r>
              <a:rPr lang="en-GB" sz="1800" err="1"/>
              <a:t>xác</a:t>
            </a:r>
            <a:r>
              <a:rPr lang="en-GB" sz="1800"/>
              <a:t> </a:t>
            </a:r>
            <a:r>
              <a:rPr lang="en-GB" sz="1800" err="1"/>
              <a:t>định</a:t>
            </a:r>
            <a:r>
              <a:rPr lang="en-GB" sz="1800"/>
              <a:t> </a:t>
            </a:r>
            <a:r>
              <a:rPr lang="en-GB" sz="1800" err="1"/>
              <a:t>được</a:t>
            </a:r>
            <a:r>
              <a:rPr lang="en-GB" sz="1800"/>
              <a:t> </a:t>
            </a:r>
            <a:r>
              <a:rPr lang="en-GB" sz="1800" err="1"/>
              <a:t>nguồn</a:t>
            </a:r>
            <a:r>
              <a:rPr lang="en-GB" sz="1800"/>
              <a:t> </a:t>
            </a:r>
            <a:r>
              <a:rPr lang="en-GB" sz="1800" err="1"/>
              <a:t>sáng</a:t>
            </a:r>
            <a:r>
              <a:rPr lang="en-GB" sz="1800"/>
              <a:t> </a:t>
            </a:r>
            <a:r>
              <a:rPr lang="en-GB" sz="1800" err="1"/>
              <a:t>đó</a:t>
            </a:r>
            <a:r>
              <a:rPr lang="en-GB" sz="1800"/>
              <a:t> </a:t>
            </a:r>
            <a:r>
              <a:rPr lang="en-GB" sz="1800" err="1"/>
              <a:t>có</a:t>
            </a:r>
            <a:r>
              <a:rPr lang="en-GB" sz="1800"/>
              <a:t> </a:t>
            </a:r>
            <a:r>
              <a:rPr lang="en-GB" sz="1800" err="1"/>
              <a:t>phù</a:t>
            </a:r>
            <a:r>
              <a:rPr lang="en-GB" sz="1800"/>
              <a:t> </a:t>
            </a:r>
            <a:r>
              <a:rPr lang="en-GB" sz="1800" err="1"/>
              <a:t>hợp</a:t>
            </a:r>
            <a:r>
              <a:rPr lang="en-GB" sz="1800"/>
              <a:t> hay </a:t>
            </a:r>
            <a:r>
              <a:rPr lang="en-GB" sz="1800" err="1"/>
              <a:t>không</a:t>
            </a:r>
            <a:r>
              <a:rPr lang="en-GB" sz="1800"/>
              <a:t> </a:t>
            </a:r>
            <a:r>
              <a:rPr lang="en-GB" sz="1800" err="1"/>
              <a:t>là</a:t>
            </a:r>
            <a:r>
              <a:rPr lang="en-GB" sz="1800"/>
              <a:t> </a:t>
            </a:r>
            <a:r>
              <a:rPr lang="en-GB" sz="1800" err="1"/>
              <a:t>điều</a:t>
            </a:r>
            <a:r>
              <a:rPr lang="en-GB" sz="1800"/>
              <a:t> </a:t>
            </a:r>
            <a:r>
              <a:rPr lang="en-GB" sz="1800" err="1"/>
              <a:t>rất</a:t>
            </a:r>
            <a:r>
              <a:rPr lang="en-GB" sz="1800"/>
              <a:t> </a:t>
            </a:r>
            <a:r>
              <a:rPr lang="en-GB" sz="1800" err="1"/>
              <a:t>cần</a:t>
            </a:r>
            <a:r>
              <a:rPr lang="en-GB" sz="1800"/>
              <a:t> </a:t>
            </a:r>
            <a:r>
              <a:rPr lang="en-GB" sz="1800" err="1"/>
              <a:t>thiết</a:t>
            </a:r>
            <a:r>
              <a:rPr lang="en-GB" sz="1800"/>
              <a:t>.</a:t>
            </a:r>
            <a:endParaRPr lang="en-US" sz="1800"/>
          </a:p>
          <a:p>
            <a:endParaRPr lang="en-US" sz="2000"/>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4</a:t>
            </a:fld>
            <a:endParaRPr lang="en-US" kern="0">
              <a:solidFill>
                <a:srgbClr val="000000"/>
              </a:solidFill>
            </a:endParaRPr>
          </a:p>
        </p:txBody>
      </p:sp>
      <p:pic>
        <p:nvPicPr>
          <p:cNvPr id="5" name="Picture 4"/>
          <p:cNvPicPr>
            <a:picLocks noChangeAspect="1"/>
          </p:cNvPicPr>
          <p:nvPr/>
        </p:nvPicPr>
        <p:blipFill>
          <a:blip r:embed="rId2"/>
          <a:stretch>
            <a:fillRect/>
          </a:stretch>
        </p:blipFill>
        <p:spPr>
          <a:xfrm>
            <a:off x="2572912" y="3319977"/>
            <a:ext cx="7046176" cy="2639042"/>
          </a:xfrm>
          <a:prstGeom prst="rect">
            <a:avLst/>
          </a:prstGeom>
        </p:spPr>
      </p:pic>
    </p:spTree>
    <p:extLst>
      <p:ext uri="{BB962C8B-B14F-4D97-AF65-F5344CB8AC3E}">
        <p14:creationId xmlns:p14="http://schemas.microsoft.com/office/powerpoint/2010/main" val="29029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Quang điện trở LDR</a:t>
            </a:r>
            <a:endParaRPr lang="en-US"/>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5</a:t>
            </a:fld>
            <a:endParaRPr lang="en-US" kern="0">
              <a:solidFill>
                <a:srgbClr val="000000"/>
              </a:solidFill>
            </a:endParaRPr>
          </a:p>
        </p:txBody>
      </p:sp>
      <p:sp>
        <p:nvSpPr>
          <p:cNvPr id="6" name="TextBox 5"/>
          <p:cNvSpPr txBox="1"/>
          <p:nvPr/>
        </p:nvSpPr>
        <p:spPr>
          <a:xfrm>
            <a:off x="6692139" y="1085997"/>
            <a:ext cx="5667812" cy="3323987"/>
          </a:xfrm>
          <a:prstGeom prst="rect">
            <a:avLst/>
          </a:prstGeom>
          <a:noFill/>
        </p:spPr>
        <p:txBody>
          <a:bodyPr wrap="square" rtlCol="0">
            <a:spAutoFit/>
          </a:bodyPr>
          <a:lstStyle/>
          <a:p>
            <a:pPr marL="285750" indent="-285750" algn="just">
              <a:buFont typeface="Wingdings" panose="05000000000000000000" pitchFamily="2" charset="2"/>
              <a:buChar char="v"/>
            </a:pPr>
            <a:r>
              <a:rPr lang="vi-VN" sz="2800" b="1" i="0">
                <a:solidFill>
                  <a:srgbClr val="363636"/>
                </a:solidFill>
                <a:effectLst/>
                <a:latin typeface="Arial" panose="020B0604020202020204" pitchFamily="34" charset="0"/>
              </a:rPr>
              <a:t>Thông số kỹ thuật :</a:t>
            </a:r>
          </a:p>
          <a:p>
            <a:pPr marL="285750" indent="-285750" algn="just">
              <a:buFont typeface="Wingdings" panose="05000000000000000000" pitchFamily="2" charset="2"/>
              <a:buChar char="v"/>
            </a:pPr>
            <a:endParaRPr lang="vi-VN" sz="2000" b="1" i="0">
              <a:solidFill>
                <a:srgbClr val="363636"/>
              </a:solidFill>
              <a:effectLst/>
              <a:latin typeface="Arial" panose="020B0604020202020204" pitchFamily="34" charset="0"/>
            </a:endParaRPr>
          </a:p>
          <a:p>
            <a:pPr algn="just">
              <a:buFont typeface="Arial" panose="020B0604020202020204" pitchFamily="34" charset="0"/>
              <a:buChar char="•"/>
            </a:pPr>
            <a:r>
              <a:rPr lang="vi-VN" sz="1600" b="0" i="0">
                <a:solidFill>
                  <a:srgbClr val="363636"/>
                </a:solidFill>
                <a:effectLst/>
                <a:latin typeface="Arial" panose="020B0604020202020204" pitchFamily="34" charset="0"/>
              </a:rPr>
              <a:t>Điện áp tối đa (V–dc): 150</a:t>
            </a:r>
          </a:p>
          <a:p>
            <a:pPr algn="just">
              <a:buFont typeface="Arial" panose="020B0604020202020204" pitchFamily="34" charset="0"/>
              <a:buChar char="•"/>
            </a:pPr>
            <a:r>
              <a:rPr lang="vi-VN" sz="1600" b="0" i="0">
                <a:solidFill>
                  <a:srgbClr val="363636"/>
                </a:solidFill>
                <a:effectLst/>
                <a:latin typeface="Arial" panose="020B0604020202020204" pitchFamily="34" charset="0"/>
              </a:rPr>
              <a:t>Công suất (mW): 100mW</a:t>
            </a:r>
          </a:p>
          <a:p>
            <a:pPr algn="just">
              <a:buFont typeface="Arial" panose="020B0604020202020204" pitchFamily="34" charset="0"/>
              <a:buChar char="•"/>
            </a:pPr>
            <a:r>
              <a:rPr lang="vi-VN" sz="1600" b="0" i="0">
                <a:solidFill>
                  <a:srgbClr val="363636"/>
                </a:solidFill>
                <a:effectLst/>
                <a:latin typeface="Arial" panose="020B0604020202020204" pitchFamily="34" charset="0"/>
              </a:rPr>
              <a:t>Nhiệt độ môi trường: – 30°C -&gt; +70°C</a:t>
            </a:r>
          </a:p>
          <a:p>
            <a:pPr algn="just">
              <a:buFont typeface="Arial" panose="020B0604020202020204" pitchFamily="34" charset="0"/>
              <a:buChar char="•"/>
            </a:pPr>
            <a:r>
              <a:rPr lang="vi-VN" sz="1600" b="0" i="0">
                <a:solidFill>
                  <a:srgbClr val="363636"/>
                </a:solidFill>
                <a:effectLst/>
                <a:latin typeface="Arial" panose="020B0604020202020204" pitchFamily="34" charset="0"/>
              </a:rPr>
              <a:t>Đỉnh phổ (nm): 560</a:t>
            </a:r>
          </a:p>
          <a:p>
            <a:pPr algn="just">
              <a:buFont typeface="Arial" panose="020B0604020202020204" pitchFamily="34" charset="0"/>
              <a:buChar char="•"/>
            </a:pPr>
            <a:r>
              <a:rPr lang="vi-VN" sz="1600" b="0" i="0">
                <a:solidFill>
                  <a:srgbClr val="363636"/>
                </a:solidFill>
                <a:effectLst/>
                <a:latin typeface="Arial" panose="020B0604020202020204" pitchFamily="34" charset="0"/>
              </a:rPr>
              <a:t>Trở kháng khi có ánh sáng (10Lux): 5-10K</a:t>
            </a:r>
            <a:r>
              <a:rPr lang="el-GR" sz="1600" b="0" i="0">
                <a:solidFill>
                  <a:srgbClr val="363636"/>
                </a:solidFill>
                <a:effectLst/>
                <a:latin typeface="Arial" panose="020B0604020202020204" pitchFamily="34" charset="0"/>
              </a:rPr>
              <a:t>Ω</a:t>
            </a:r>
          </a:p>
          <a:p>
            <a:pPr algn="just">
              <a:buFont typeface="Arial" panose="020B0604020202020204" pitchFamily="34" charset="0"/>
              <a:buChar char="•"/>
            </a:pPr>
            <a:r>
              <a:rPr lang="vi-VN" sz="1600" b="0" i="0">
                <a:solidFill>
                  <a:srgbClr val="363636"/>
                </a:solidFill>
                <a:effectLst/>
                <a:latin typeface="Arial" panose="020B0604020202020204" pitchFamily="34" charset="0"/>
              </a:rPr>
              <a:t>Trở kháng khi tối: 0.8M</a:t>
            </a:r>
            <a:r>
              <a:rPr lang="el-GR" sz="1600" b="0" i="0">
                <a:solidFill>
                  <a:srgbClr val="363636"/>
                </a:solidFill>
                <a:effectLst/>
                <a:latin typeface="Arial" panose="020B0604020202020204" pitchFamily="34" charset="0"/>
              </a:rPr>
              <a:t>Ω</a:t>
            </a:r>
          </a:p>
          <a:p>
            <a:pPr algn="just">
              <a:buFont typeface="Arial" panose="020B0604020202020204" pitchFamily="34" charset="0"/>
              <a:buChar char="•"/>
            </a:pPr>
            <a:r>
              <a:rPr lang="vi-VN" sz="1600" b="0" i="0">
                <a:solidFill>
                  <a:srgbClr val="363636"/>
                </a:solidFill>
                <a:effectLst/>
                <a:latin typeface="Arial" panose="020B0604020202020204" pitchFamily="34" charset="0"/>
              </a:rPr>
              <a:t>Thời gian đáp ứng: 30ms</a:t>
            </a:r>
          </a:p>
          <a:p>
            <a:pPr algn="just">
              <a:buFont typeface="Arial" panose="020B0604020202020204" pitchFamily="34" charset="0"/>
              <a:buChar char="•"/>
            </a:pPr>
            <a:r>
              <a:rPr lang="vi-VN" sz="1600" b="0" i="0">
                <a:solidFill>
                  <a:srgbClr val="363636"/>
                </a:solidFill>
                <a:effectLst/>
                <a:latin typeface="Arial" panose="020B0604020202020204" pitchFamily="34" charset="0"/>
              </a:rPr>
              <a:t>Các đặc tính kháng Illumination: 2</a:t>
            </a:r>
          </a:p>
          <a:p>
            <a:pPr algn="just">
              <a:buFont typeface="Arial" panose="020B0604020202020204" pitchFamily="34" charset="0"/>
              <a:buChar char="•"/>
            </a:pPr>
            <a:r>
              <a:rPr lang="vi-VN" sz="1600">
                <a:solidFill>
                  <a:srgbClr val="363636"/>
                </a:solidFill>
                <a:latin typeface="Arial" panose="020B0604020202020204" pitchFamily="34" charset="0"/>
              </a:rPr>
              <a:t>Độ chính xác: ±10%</a:t>
            </a:r>
            <a:endParaRPr lang="vi-VN" sz="1600" b="0" i="0">
              <a:solidFill>
                <a:srgbClr val="363636"/>
              </a:solidFill>
              <a:effectLst/>
              <a:latin typeface="Arial" panose="020B0604020202020204" pitchFamily="34" charset="0"/>
            </a:endParaRPr>
          </a:p>
          <a:p>
            <a:endParaRPr lang="en-US">
              <a:latin typeface="Arial" panose="020B0604020202020204" pitchFamily="34" charset="0"/>
            </a:endParaRPr>
          </a:p>
        </p:txBody>
      </p:sp>
      <p:sp>
        <p:nvSpPr>
          <p:cNvPr id="7" name="TextBox 6">
            <a:extLst>
              <a:ext uri="{FF2B5EF4-FFF2-40B4-BE49-F238E27FC236}">
                <a16:creationId xmlns:a16="http://schemas.microsoft.com/office/drawing/2014/main" id="{F5E758D7-2DA2-9F08-96B5-172D1F401DA0}"/>
              </a:ext>
            </a:extLst>
          </p:cNvPr>
          <p:cNvSpPr txBox="1"/>
          <p:nvPr/>
        </p:nvSpPr>
        <p:spPr>
          <a:xfrm>
            <a:off x="919600" y="1081279"/>
            <a:ext cx="4996008" cy="4216539"/>
          </a:xfrm>
          <a:prstGeom prst="rect">
            <a:avLst/>
          </a:prstGeom>
          <a:noFill/>
        </p:spPr>
        <p:txBody>
          <a:bodyPr wrap="square" rtlCol="0">
            <a:spAutoFit/>
          </a:bodyPr>
          <a:lstStyle/>
          <a:p>
            <a:pPr marL="285750" indent="-285750" algn="just">
              <a:buFont typeface="Wingdings" panose="05000000000000000000" pitchFamily="2" charset="2"/>
              <a:buChar char="v"/>
            </a:pPr>
            <a:r>
              <a:rPr lang="vi-VN" sz="2800" b="1" i="0">
                <a:solidFill>
                  <a:srgbClr val="363636"/>
                </a:solidFill>
                <a:effectLst/>
                <a:latin typeface="Arial" panose="020B0604020202020204" pitchFamily="34" charset="0"/>
              </a:rPr>
              <a:t>Đặc tính:</a:t>
            </a:r>
          </a:p>
          <a:p>
            <a:pPr marL="285750" indent="-285750" algn="just">
              <a:buFont typeface="Wingdings" panose="05000000000000000000" pitchFamily="2" charset="2"/>
              <a:buChar char="v"/>
            </a:pPr>
            <a:endParaRPr lang="vi-VN" sz="1600" b="1" i="0">
              <a:solidFill>
                <a:srgbClr val="363636"/>
              </a:solidFill>
              <a:effectLst/>
              <a:latin typeface="Arial" panose="020B0604020202020204" pitchFamily="34" charset="0"/>
            </a:endParaRPr>
          </a:p>
          <a:p>
            <a:pPr algn="just">
              <a:buFont typeface="Arial" panose="020B0604020202020204" pitchFamily="34" charset="0"/>
              <a:buChar char="•"/>
            </a:pPr>
            <a:r>
              <a:rPr lang="vi-VN" sz="1600" b="0" i="0">
                <a:solidFill>
                  <a:srgbClr val="363636"/>
                </a:solidFill>
                <a:effectLst/>
                <a:latin typeface="Arial" panose="020B0604020202020204" pitchFamily="34" charset="0"/>
              </a:rPr>
              <a:t>LDR ( quang điện trở) là 1 loại cảm biến ánh sáng đơn giản, nguyên tắc hoạt động tượng quang điện trong.</a:t>
            </a:r>
          </a:p>
          <a:p>
            <a:pPr algn="just">
              <a:buFont typeface="Arial" panose="020B0604020202020204" pitchFamily="34" charset="0"/>
              <a:buChar char="•"/>
            </a:pPr>
            <a:r>
              <a:rPr lang="vi-VN" sz="1600" b="0" i="0">
                <a:solidFill>
                  <a:srgbClr val="363636"/>
                </a:solidFill>
                <a:effectLst/>
                <a:latin typeface="Arial" panose="020B0604020202020204" pitchFamily="34" charset="0"/>
              </a:rPr>
              <a:t> Nguyên lý làm việc của quang điện trở là khi ánh sáng chiếu vào chất bán dẫn (có thể là Cadmium sulfide –CdS, Cadmnum selende - CdSe) làm phát sinh các điện tử tự do, tức sự dẫn điện tăng lên và làm giảm điện trở của chất bản dẫn. Các đặc tính diện và độ nhạy của quang điện trở dĩ nhiên tùy thuộc vào vật liệu dùng trong chế tạo</a:t>
            </a:r>
          </a:p>
          <a:p>
            <a:pPr algn="just">
              <a:buFont typeface="Arial" panose="020B0604020202020204" pitchFamily="34" charset="0"/>
              <a:buChar char="•"/>
            </a:pPr>
            <a:r>
              <a:rPr lang="vi-VN" sz="1600">
                <a:latin typeface="Arial" panose="020B0604020202020204" pitchFamily="34" charset="0"/>
              </a:rPr>
              <a:t>Khi ánh sáng kích thích chiếu vào LDR thì nội trở của LDR sẽ giảm xuống, tiến về 0 ôm (mạch kín). Nhưng khi ánh sáng kích thích ngừng thì nội trở tăng đến vô cùng ( hở mạch).</a:t>
            </a:r>
            <a:endParaRPr lang="en-US" sz="1600">
              <a:latin typeface="Arial" panose="020B0604020202020204" pitchFamily="34" charset="0"/>
            </a:endParaRPr>
          </a:p>
        </p:txBody>
      </p:sp>
      <p:pic>
        <p:nvPicPr>
          <p:cNvPr id="10" name="Picture 9">
            <a:extLst>
              <a:ext uri="{FF2B5EF4-FFF2-40B4-BE49-F238E27FC236}">
                <a16:creationId xmlns:a16="http://schemas.microsoft.com/office/drawing/2014/main" id="{D8A3965C-1A6A-FAF3-7380-814D48874B13}"/>
              </a:ext>
            </a:extLst>
          </p:cNvPr>
          <p:cNvPicPr>
            <a:picLocks noChangeAspect="1"/>
          </p:cNvPicPr>
          <p:nvPr/>
        </p:nvPicPr>
        <p:blipFill>
          <a:blip r:embed="rId2"/>
          <a:stretch>
            <a:fillRect/>
          </a:stretch>
        </p:blipFill>
        <p:spPr>
          <a:xfrm>
            <a:off x="8316435" y="4103164"/>
            <a:ext cx="2143125" cy="2143125"/>
          </a:xfrm>
          <a:prstGeom prst="rect">
            <a:avLst/>
          </a:prstGeom>
        </p:spPr>
      </p:pic>
    </p:spTree>
    <p:extLst>
      <p:ext uri="{BB962C8B-B14F-4D97-AF65-F5344CB8AC3E}">
        <p14:creationId xmlns:p14="http://schemas.microsoft.com/office/powerpoint/2010/main" val="418076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Mạch đo độ rọi</a:t>
            </a:r>
            <a:endParaRPr lang="en-US"/>
          </a:p>
        </p:txBody>
      </p:sp>
      <p:sp>
        <p:nvSpPr>
          <p:cNvPr id="3" name="Text Placeholder 2"/>
          <p:cNvSpPr>
            <a:spLocks noGrp="1"/>
          </p:cNvSpPr>
          <p:nvPr>
            <p:ph type="body" idx="1"/>
          </p:nvPr>
        </p:nvSpPr>
        <p:spPr>
          <a:xfrm>
            <a:off x="562154" y="1119216"/>
            <a:ext cx="5042538" cy="5436859"/>
          </a:xfrm>
        </p:spPr>
        <p:txBody>
          <a:bodyPr>
            <a:normAutofit/>
          </a:bodyPr>
          <a:lstStyle/>
          <a:p>
            <a:pPr>
              <a:buFont typeface="Wingdings" panose="05000000000000000000" pitchFamily="2" charset="2"/>
              <a:buChar char="v"/>
            </a:pPr>
            <a:r>
              <a:rPr lang="vi-VN" sz="1800" b="1"/>
              <a:t>Yêu cầu chức năng :</a:t>
            </a:r>
          </a:p>
          <a:p>
            <a:pPr>
              <a:buFont typeface="Arial" panose="020B0604020202020204" pitchFamily="34" charset="0"/>
              <a:buChar char="•"/>
            </a:pPr>
            <a:r>
              <a:rPr lang="vi-VN" sz="1800"/>
              <a:t>Dải điện áp hoạt động: điện áp cấp từ cổng USB của laptop là 5V.</a:t>
            </a:r>
          </a:p>
          <a:p>
            <a:pPr>
              <a:buFont typeface="Arial" panose="020B0604020202020204" pitchFamily="34" charset="0"/>
              <a:buChar char="•"/>
            </a:pPr>
            <a:r>
              <a:rPr lang="vi-VN" sz="1800"/>
              <a:t>Khoảng cách đo nhỏ hơn 100 cm.</a:t>
            </a:r>
          </a:p>
          <a:p>
            <a:pPr>
              <a:buFont typeface="Arial" panose="020B0604020202020204" pitchFamily="34" charset="0"/>
              <a:buChar char="•"/>
            </a:pPr>
            <a:r>
              <a:rPr lang="vi-VN" sz="1800"/>
              <a:t>Hiển thị trên màn hình laptop sau khi nạp code qua Arduino.</a:t>
            </a:r>
          </a:p>
          <a:p>
            <a:pPr>
              <a:buFont typeface="Arial" panose="020B0604020202020204" pitchFamily="34" charset="0"/>
              <a:buChar char="•"/>
            </a:pPr>
            <a:r>
              <a:rPr lang="vi-VN" sz="1800"/>
              <a:t>Sampling rate: 1Hz (1 lần đọc sau 1s).</a:t>
            </a:r>
          </a:p>
          <a:p>
            <a:pPr>
              <a:buFont typeface="Arial" panose="020B0604020202020204" pitchFamily="34" charset="0"/>
              <a:buChar char="•"/>
            </a:pPr>
            <a:r>
              <a:rPr lang="vi-VN" sz="1800"/>
              <a:t>Dòng điện cấp cao nhất: 0.12 mA.</a:t>
            </a:r>
          </a:p>
          <a:p>
            <a:pPr>
              <a:buFont typeface="Wingdings" panose="05000000000000000000" pitchFamily="2" charset="2"/>
              <a:buChar char="v"/>
            </a:pPr>
            <a:r>
              <a:rPr lang="vi-VN" sz="1800" b="1"/>
              <a:t>Yêu cầu phi chức năng  :</a:t>
            </a:r>
          </a:p>
          <a:p>
            <a:pPr>
              <a:buFont typeface="Arial" panose="020B0604020202020204" pitchFamily="34" charset="0"/>
              <a:buChar char="•"/>
            </a:pPr>
            <a:r>
              <a:rPr lang="vi-VN" sz="1800"/>
              <a:t>Môi trường yên tĩnh , tránh nhiễu tạp âm , mặt phẳng phản xạ nhẵn , có hệ số phản xạ lớn.</a:t>
            </a:r>
          </a:p>
          <a:p>
            <a:pPr>
              <a:buFont typeface="Arial" panose="020B0604020202020204" pitchFamily="34" charset="0"/>
              <a:buChar char="•"/>
            </a:pPr>
            <a:r>
              <a:rPr lang="vi-VN" sz="1800"/>
              <a:t>Nhiệt độ trong phòng làm việc trong khoảng từ 0 - 40 ℃</a:t>
            </a:r>
          </a:p>
          <a:p>
            <a:pPr marL="571500" indent="-457200">
              <a:buFont typeface="+mj-lt"/>
              <a:buAutoNum type="arabicPeriod"/>
            </a:pPr>
            <a:endParaRPr lang="vi-VN" sz="2000"/>
          </a:p>
          <a:p>
            <a:pPr marL="571500" indent="-457200">
              <a:buFont typeface="+mj-lt"/>
              <a:buAutoNum type="arabicPeriod"/>
            </a:pPr>
            <a:endParaRPr lang="en-US" sz="2000"/>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6</a:t>
            </a:fld>
            <a:endParaRPr lang="en-US" kern="0">
              <a:solidFill>
                <a:srgbClr val="000000"/>
              </a:solidFill>
            </a:endParaRPr>
          </a:p>
        </p:txBody>
      </p:sp>
      <p:pic>
        <p:nvPicPr>
          <p:cNvPr id="5" name="Picture 4">
            <a:extLst>
              <a:ext uri="{FF2B5EF4-FFF2-40B4-BE49-F238E27FC236}">
                <a16:creationId xmlns:a16="http://schemas.microsoft.com/office/drawing/2014/main" id="{4EC4B2AA-21E9-A6DD-2981-B7120DAABD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2800" y="1847763"/>
            <a:ext cx="5163820" cy="2766695"/>
          </a:xfrm>
          <a:prstGeom prst="rect">
            <a:avLst/>
          </a:prstGeom>
          <a:noFill/>
          <a:ln>
            <a:noFill/>
          </a:ln>
        </p:spPr>
      </p:pic>
      <p:sp>
        <p:nvSpPr>
          <p:cNvPr id="7" name="TextBox 6">
            <a:extLst>
              <a:ext uri="{FF2B5EF4-FFF2-40B4-BE49-F238E27FC236}">
                <a16:creationId xmlns:a16="http://schemas.microsoft.com/office/drawing/2014/main" id="{7275102F-6352-CF88-F7CC-661C9A58B01E}"/>
              </a:ext>
            </a:extLst>
          </p:cNvPr>
          <p:cNvSpPr txBox="1"/>
          <p:nvPr/>
        </p:nvSpPr>
        <p:spPr>
          <a:xfrm>
            <a:off x="6979298" y="1478431"/>
            <a:ext cx="4030824" cy="400110"/>
          </a:xfrm>
          <a:prstGeom prst="rect">
            <a:avLst/>
          </a:prstGeom>
          <a:noFill/>
        </p:spPr>
        <p:txBody>
          <a:bodyPr wrap="square" rtlCol="0">
            <a:spAutoFit/>
          </a:bodyPr>
          <a:lstStyle/>
          <a:p>
            <a:pPr algn="ctr"/>
            <a:r>
              <a:rPr lang="vi-VN" sz="2000" b="1"/>
              <a:t>Sơ đồ khối :</a:t>
            </a:r>
            <a:endParaRPr lang="en-US" sz="2000" b="1"/>
          </a:p>
        </p:txBody>
      </p:sp>
    </p:spTree>
    <p:extLst>
      <p:ext uri="{BB962C8B-B14F-4D97-AF65-F5344CB8AC3E}">
        <p14:creationId xmlns:p14="http://schemas.microsoft.com/office/powerpoint/2010/main" val="39657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Mạch</a:t>
            </a:r>
            <a:r>
              <a:rPr lang="en-US"/>
              <a:t> </a:t>
            </a:r>
            <a:r>
              <a:rPr lang="en-US" err="1"/>
              <a:t>đo</a:t>
            </a:r>
            <a:r>
              <a:rPr lang="en-US"/>
              <a:t> </a:t>
            </a:r>
            <a:r>
              <a:rPr lang="en-US" err="1"/>
              <a:t>độ</a:t>
            </a:r>
            <a:r>
              <a:rPr lang="en-US"/>
              <a:t> </a:t>
            </a:r>
            <a:r>
              <a:rPr lang="en-US" err="1"/>
              <a:t>rọi</a:t>
            </a:r>
            <a:r>
              <a:rPr lang="en-US"/>
              <a:t> </a:t>
            </a:r>
            <a:r>
              <a:rPr lang="en-US" err="1"/>
              <a:t>sáng</a:t>
            </a:r>
            <a:r>
              <a:rPr lang="en-US"/>
              <a:t> </a:t>
            </a:r>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7</a:t>
            </a:fld>
            <a:endParaRPr lang="en-US" kern="0">
              <a:solidFill>
                <a:srgbClr val="000000"/>
              </a:solidFill>
            </a:endParaRPr>
          </a:p>
        </p:txBody>
      </p:sp>
      <p:pic>
        <p:nvPicPr>
          <p:cNvPr id="7" name="Picture 6" descr="Circuit Connections">
            <a:extLst>
              <a:ext uri="{FF2B5EF4-FFF2-40B4-BE49-F238E27FC236}">
                <a16:creationId xmlns:a16="http://schemas.microsoft.com/office/drawing/2014/main" id="{67972ACD-F01D-BA71-04D6-B2CB22119CA4}"/>
              </a:ext>
            </a:extLst>
          </p:cNvPr>
          <p:cNvPicPr>
            <a:picLocks noChangeAspect="1"/>
          </p:cNvPicPr>
          <p:nvPr/>
        </p:nvPicPr>
        <p:blipFill rotWithShape="1">
          <a:blip r:embed="rId2">
            <a:extLst>
              <a:ext uri="{28A0092B-C50C-407E-A947-70E740481C1C}">
                <a14:useLocalDpi xmlns:a14="http://schemas.microsoft.com/office/drawing/2010/main" val="0"/>
              </a:ext>
            </a:extLst>
          </a:blip>
          <a:srcRect l="5139" t="7519" r="2353" b="8338"/>
          <a:stretch/>
        </p:blipFill>
        <p:spPr bwMode="auto">
          <a:xfrm>
            <a:off x="1129080" y="2086414"/>
            <a:ext cx="4945380" cy="314896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C37E7E1-B4FE-1DAB-68BA-0C2B5F437CA0}"/>
              </a:ext>
            </a:extLst>
          </p:cNvPr>
          <p:cNvSpPr txBox="1"/>
          <p:nvPr/>
        </p:nvSpPr>
        <p:spPr>
          <a:xfrm>
            <a:off x="1409076" y="1315617"/>
            <a:ext cx="4385388" cy="400110"/>
          </a:xfrm>
          <a:prstGeom prst="rect">
            <a:avLst/>
          </a:prstGeom>
          <a:noFill/>
        </p:spPr>
        <p:txBody>
          <a:bodyPr wrap="square" rtlCol="0">
            <a:spAutoFit/>
          </a:bodyPr>
          <a:lstStyle/>
          <a:p>
            <a:pPr algn="ctr"/>
            <a:r>
              <a:rPr lang="vi-VN" sz="2000" b="1"/>
              <a:t>Sơ đồ nguyên lý</a:t>
            </a:r>
            <a:endParaRPr lang="en-US" sz="2000" b="1"/>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8F04F0F-50C0-E13A-27CB-81E8ABA71D21}"/>
                  </a:ext>
                </a:extLst>
              </p:cNvPr>
              <p:cNvSpPr txBox="1"/>
              <p:nvPr/>
            </p:nvSpPr>
            <p:spPr>
              <a:xfrm>
                <a:off x="7324531" y="1715727"/>
                <a:ext cx="4033280" cy="3562578"/>
              </a:xfrm>
              <a:prstGeom prst="rect">
                <a:avLst/>
              </a:prstGeom>
              <a:noFill/>
            </p:spPr>
            <p:txBody>
              <a:bodyPr wrap="square" rtlCol="0">
                <a:spAutoFit/>
              </a:bodyPr>
              <a:lstStyle/>
              <a:p>
                <a:r>
                  <a:rPr lang="vi-VN"/>
                  <a:t>Quang trở LDR cùng điện trở 10 kohm được nối với khối NodeMCU. Chân VCC được nối với nguồn 3.3V. Đầu ra là điện áp trên điện trở.</a:t>
                </a:r>
              </a:p>
              <a:p>
                <a:r>
                  <a:rPr lang="vi-VN"/>
                  <a:t>Ta có :</a:t>
                </a:r>
              </a:p>
              <a:p>
                <a:pPr marL="342900" marR="0" lvl="0" indent="-342900" algn="just">
                  <a:lnSpc>
                    <a:spcPct val="120000"/>
                  </a:lnSpc>
                  <a:spcBef>
                    <a:spcPts val="600"/>
                  </a:spcBef>
                  <a:spcAft>
                    <a:spcPts val="0"/>
                  </a:spcAft>
                  <a:buFont typeface="Symbol" panose="05050102010706020507" pitchFamily="18" charset="2"/>
                  <a:buChar char=""/>
                </a:pPr>
                <a:r>
                  <a:rPr lang="vi-VN"/>
                  <a:t> </a:t>
                </a:r>
                <a14:m>
                  <m:oMath xmlns:m="http://schemas.openxmlformats.org/officeDocument/2006/math">
                    <m:sSub>
                      <m:sSubPr>
                        <m:ctrlPr>
                          <a:rPr lang="en-US" sz="1800" i="1" kern="100" smtClean="0">
                            <a:effectLst/>
                            <a:latin typeface="Cambria Math" panose="02040503050406030204" pitchFamily="18" charset="0"/>
                            <a:ea typeface="Calibri" panose="020F0502020204030204" pitchFamily="34" charset="0"/>
                            <a:cs typeface="Angsana New" panose="02020603050405020304" pitchFamily="18" charset="-34"/>
                          </a:rPr>
                        </m:ctrlPr>
                      </m:sSub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𝑉</m:t>
                        </m:r>
                      </m:e>
                      <m: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sub>
                    </m:s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m:t>
                    </m:r>
                    <m:r>
                      <a:rPr lang="en-US" sz="1800" i="1" kern="100">
                        <a:effectLst/>
                        <a:latin typeface="Cambria Math" panose="02040503050406030204" pitchFamily="18" charset="0"/>
                        <a:ea typeface="Calibri" panose="020F0502020204030204" pitchFamily="34" charset="0"/>
                        <a:cs typeface="Angsana New" panose="02020603050405020304" pitchFamily="18" charset="-34"/>
                      </a:rPr>
                      <m:t>𝐴𝑛𝑎𝑙𝑜𝑔𝑅𝑒𝑎𝑑</m:t>
                    </m:r>
                    <m:d>
                      <m:d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d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𝐴𝑂</m:t>
                        </m:r>
                      </m:e>
                    </m:d>
                    <m:r>
                      <a:rPr lang="en-US" sz="1800" i="1" kern="100">
                        <a:effectLst/>
                        <a:latin typeface="Cambria Math" panose="02040503050406030204" pitchFamily="18" charset="0"/>
                        <a:ea typeface="Calibri" panose="020F0502020204030204" pitchFamily="34" charset="0"/>
                        <a:cs typeface="Angsana New" panose="02020603050405020304" pitchFamily="18" charset="-34"/>
                      </a:rPr>
                      <m:t>.</m:t>
                    </m:r>
                    <m:f>
                      <m:f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fPr>
                      <m:num>
                        <m:r>
                          <a:rPr lang="en-US" sz="1800" i="1" kern="100">
                            <a:effectLst/>
                            <a:latin typeface="Cambria Math" panose="02040503050406030204" pitchFamily="18" charset="0"/>
                            <a:ea typeface="Calibri" panose="020F0502020204030204" pitchFamily="34" charset="0"/>
                            <a:cs typeface="Angsana New" panose="02020603050405020304" pitchFamily="18" charset="-34"/>
                          </a:rPr>
                          <m:t>3.3</m:t>
                        </m:r>
                      </m:num>
                      <m:den>
                        <m:r>
                          <a:rPr lang="en-US" sz="1800" i="1" kern="100">
                            <a:effectLst/>
                            <a:latin typeface="Cambria Math" panose="02040503050406030204" pitchFamily="18" charset="0"/>
                            <a:ea typeface="Calibri" panose="020F0502020204030204" pitchFamily="34" charset="0"/>
                            <a:cs typeface="Angsana New" panose="02020603050405020304" pitchFamily="18" charset="-34"/>
                          </a:rPr>
                          <m:t>1024</m:t>
                        </m:r>
                      </m:den>
                    </m:f>
                  </m:oMath>
                </a14:m>
                <a:endParaRPr lang="en-US" sz="1800" kern="100">
                  <a:effectLst/>
                  <a:latin typeface="Times New Roman" panose="02020603050405020304" pitchFamily="18" charset="0"/>
                  <a:ea typeface="Calibri" panose="020F0502020204030204" pitchFamily="34" charset="0"/>
                  <a:cs typeface="Angsana New" panose="02020603050405020304" pitchFamily="18" charset="-34"/>
                </a:endParaRPr>
              </a:p>
              <a:p>
                <a:pPr marL="342900" marR="0" lvl="0" indent="-342900" algn="just">
                  <a:lnSpc>
                    <a:spcPct val="120000"/>
                  </a:lnSpc>
                  <a:spcBef>
                    <a:spcPts val="0"/>
                  </a:spcBef>
                  <a:spcAft>
                    <a:spcPts val="0"/>
                  </a:spcAft>
                  <a:buFont typeface="Symbol" panose="05050102010706020507" pitchFamily="18" charset="2"/>
                  <a:buChar char=""/>
                </a:pPr>
                <a14:m>
                  <m:oMath xmlns:m="http://schemas.openxmlformats.org/officeDocument/2006/math">
                    <m:f>
                      <m:f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fPr>
                      <m:num>
                        <m:sSub>
                          <m:sSub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sSub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𝑉</m:t>
                            </m:r>
                          </m:e>
                          <m: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sub>
                        </m:sSub>
                      </m:num>
                      <m:den>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den>
                    </m:f>
                    <m:r>
                      <a:rPr lang="en-US" sz="1800" i="1" kern="100">
                        <a:effectLst/>
                        <a:latin typeface="Cambria Math" panose="02040503050406030204" pitchFamily="18" charset="0"/>
                        <a:ea typeface="Calibri" panose="020F0502020204030204" pitchFamily="34" charset="0"/>
                        <a:cs typeface="Angsana New" panose="02020603050405020304" pitchFamily="18" charset="-34"/>
                      </a:rPr>
                      <m:t>=</m:t>
                    </m:r>
                    <m:f>
                      <m:f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fPr>
                      <m:num>
                        <m:r>
                          <a:rPr lang="en-US" sz="1800" i="1" kern="100">
                            <a:effectLst/>
                            <a:latin typeface="Cambria Math" panose="02040503050406030204" pitchFamily="18" charset="0"/>
                            <a:ea typeface="Calibri" panose="020F0502020204030204" pitchFamily="34" charset="0"/>
                            <a:cs typeface="Angsana New" panose="02020603050405020304" pitchFamily="18" charset="-34"/>
                          </a:rPr>
                          <m:t>3.3− </m:t>
                        </m:r>
                        <m:sSub>
                          <m:sSub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sSub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𝑉</m:t>
                            </m:r>
                          </m:e>
                          <m: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sub>
                        </m:sSub>
                      </m:num>
                      <m:den>
                        <m:r>
                          <a:rPr lang="en-US" sz="1800" i="1" kern="100">
                            <a:effectLst/>
                            <a:latin typeface="Cambria Math" panose="02040503050406030204" pitchFamily="18" charset="0"/>
                            <a:ea typeface="Calibri" panose="020F0502020204030204" pitchFamily="34" charset="0"/>
                            <a:cs typeface="Angsana New" panose="02020603050405020304" pitchFamily="18" charset="-34"/>
                          </a:rPr>
                          <m:t>𝐿𝐷𝑅</m:t>
                        </m:r>
                      </m:den>
                    </m:f>
                    <m:r>
                      <a:rPr lang="en-US" sz="1800" i="1" kern="100">
                        <a:effectLst/>
                        <a:latin typeface="Cambria Math" panose="02040503050406030204" pitchFamily="18" charset="0"/>
                        <a:ea typeface="Calibri" panose="020F0502020204030204" pitchFamily="34" charset="0"/>
                        <a:cs typeface="Angsana New" panose="02020603050405020304" pitchFamily="18" charset="-34"/>
                      </a:rPr>
                      <m:t>  ⇒</m:t>
                    </m:r>
                    <m:r>
                      <a:rPr lang="en-US" sz="1800" i="1" kern="100">
                        <a:effectLst/>
                        <a:latin typeface="Cambria Math" panose="02040503050406030204" pitchFamily="18" charset="0"/>
                        <a:ea typeface="Calibri" panose="020F0502020204030204" pitchFamily="34" charset="0"/>
                        <a:cs typeface="Angsana New" panose="02020603050405020304" pitchFamily="18" charset="-34"/>
                      </a:rPr>
                      <m:t>𝐿𝐷𝑅</m:t>
                    </m:r>
                    <m:r>
                      <a:rPr lang="en-US" sz="1800" i="1" kern="100">
                        <a:effectLst/>
                        <a:latin typeface="Cambria Math" panose="02040503050406030204" pitchFamily="18" charset="0"/>
                        <a:ea typeface="Calibri" panose="020F0502020204030204" pitchFamily="34" charset="0"/>
                        <a:cs typeface="Angsana New" panose="02020603050405020304" pitchFamily="18" charset="-34"/>
                      </a:rPr>
                      <m:t>= </m:t>
                    </m:r>
                    <m:f>
                      <m:f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fPr>
                      <m:num>
                        <m:r>
                          <a:rPr lang="en-US" sz="1800" i="1" kern="100">
                            <a:effectLst/>
                            <a:latin typeface="Cambria Math" panose="02040503050406030204" pitchFamily="18" charset="0"/>
                            <a:ea typeface="Calibri" panose="020F0502020204030204" pitchFamily="34" charset="0"/>
                            <a:cs typeface="Angsana New" panose="02020603050405020304" pitchFamily="18" charset="-34"/>
                          </a:rPr>
                          <m:t>3.3−</m:t>
                        </m:r>
                        <m:sSub>
                          <m:sSub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sSub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𝑉</m:t>
                            </m:r>
                          </m:e>
                          <m: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sub>
                        </m:s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 </m:t>
                        </m:r>
                      </m:num>
                      <m:den>
                        <m:sSub>
                          <m:sSubPr>
                            <m:ctrlPr>
                              <a:rPr lang="en-US" sz="1800" i="1" kern="100">
                                <a:effectLst/>
                                <a:latin typeface="Cambria Math" panose="02040503050406030204" pitchFamily="18" charset="0"/>
                                <a:ea typeface="Calibri" panose="020F0502020204030204" pitchFamily="34" charset="0"/>
                                <a:cs typeface="Angsana New" panose="02020603050405020304" pitchFamily="18" charset="-34"/>
                              </a:rPr>
                            </m:ctrlPr>
                          </m:sSubPr>
                          <m:e>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𝑉</m:t>
                            </m:r>
                          </m:e>
                          <m:sub>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sub>
                        </m:sSub>
                      </m:den>
                    </m:f>
                    <m:r>
                      <a:rPr lang="en-US" sz="1800" i="1" kern="100">
                        <a:effectLst/>
                        <a:latin typeface="Cambria Math" panose="02040503050406030204" pitchFamily="18" charset="0"/>
                        <a:ea typeface="Calibri" panose="020F0502020204030204" pitchFamily="34" charset="0"/>
                        <a:cs typeface="Angsana New" panose="02020603050405020304" pitchFamily="18" charset="-34"/>
                      </a:rPr>
                      <m:t>𝑅</m:t>
                    </m:r>
                    <m:r>
                      <a:rPr lang="en-US" sz="1800" i="1" kern="100">
                        <a:effectLst/>
                        <a:latin typeface="Cambria Math" panose="02040503050406030204" pitchFamily="18" charset="0"/>
                        <a:ea typeface="Calibri" panose="020F0502020204030204" pitchFamily="34" charset="0"/>
                        <a:cs typeface="Angsana New" panose="02020603050405020304" pitchFamily="18" charset="-34"/>
                      </a:rPr>
                      <m:t> </m:t>
                    </m:r>
                  </m:oMath>
                </a14:m>
                <a:endParaRPr lang="en-US" sz="1800" kern="100">
                  <a:effectLst/>
                  <a:latin typeface="Times New Roman" panose="02020603050405020304" pitchFamily="18" charset="0"/>
                  <a:ea typeface="Calibri" panose="020F0502020204030204" pitchFamily="34" charset="0"/>
                  <a:cs typeface="Angsana New" panose="02020603050405020304" pitchFamily="18" charset="-34"/>
                </a:endParaRPr>
              </a:p>
              <a:p>
                <a:pPr marL="342900" marR="0" lvl="0" indent="-342900" algn="just">
                  <a:lnSpc>
                    <a:spcPct val="120000"/>
                  </a:lnSpc>
                  <a:spcBef>
                    <a:spcPts val="0"/>
                  </a:spcBef>
                  <a:spcAft>
                    <a:spcPts val="600"/>
                  </a:spcAft>
                  <a:buFont typeface="Symbol" panose="05050102010706020507" pitchFamily="18" charset="2"/>
                  <a:buChar char=""/>
                </a:pPr>
                <a:r>
                  <a:rPr lang="vi-VN" kern="100">
                    <a:latin typeface="Times New Roman" panose="02020603050405020304" pitchFamily="18" charset="0"/>
                    <a:ea typeface="Calibri" panose="020F0502020204030204" pitchFamily="34" charset="0"/>
                    <a:cs typeface="Angsana New" panose="02020603050405020304" pitchFamily="18" charset="-34"/>
                  </a:rPr>
                  <a:t>Độ rọi</a:t>
                </a:r>
                <a:r>
                  <a:rPr lang="en-US" sz="1800" kern="100">
                    <a:effectLst/>
                    <a:latin typeface="Times New Roman" panose="02020603050405020304" pitchFamily="18" charset="0"/>
                    <a:ea typeface="Calibri" panose="020F0502020204030204" pitchFamily="34" charset="0"/>
                    <a:cs typeface="Angsana New" panose="02020603050405020304" pitchFamily="18" charset="-34"/>
                  </a:rPr>
                  <a:t>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500</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𝐿𝐷𝑅</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Ω)</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500 </m:t>
                        </m:r>
                      </m:num>
                      <m:den>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3.3−</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𝑅</m:t>
                                </m:r>
                              </m:sub>
                            </m:sSub>
                          </m:num>
                          <m:den>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𝑅</m:t>
                                </m:r>
                              </m:sub>
                            </m:sSub>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𝑙𝑢𝑥</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kern="100">
                  <a:effectLst/>
                  <a:latin typeface="Times New Roman" panose="02020603050405020304" pitchFamily="18" charset="0"/>
                  <a:ea typeface="Calibri" panose="020F0502020204030204" pitchFamily="34" charset="0"/>
                  <a:cs typeface="Angsana New" panose="02020603050405020304" pitchFamily="18" charset="-34"/>
                </a:endParaRPr>
              </a:p>
              <a:p>
                <a:endParaRPr lang="en-US"/>
              </a:p>
            </p:txBody>
          </p:sp>
        </mc:Choice>
        <mc:Fallback xmlns="">
          <p:sp>
            <p:nvSpPr>
              <p:cNvPr id="22" name="TextBox 21">
                <a:extLst>
                  <a:ext uri="{FF2B5EF4-FFF2-40B4-BE49-F238E27FC236}">
                    <a16:creationId xmlns:a16="http://schemas.microsoft.com/office/drawing/2014/main" id="{48F04F0F-50C0-E13A-27CB-81E8ABA71D21}"/>
                  </a:ext>
                </a:extLst>
              </p:cNvPr>
              <p:cNvSpPr txBox="1">
                <a:spLocks noRot="1" noChangeAspect="1" noMove="1" noResize="1" noEditPoints="1" noAdjustHandles="1" noChangeArrowheads="1" noChangeShapeType="1" noTextEdit="1"/>
              </p:cNvSpPr>
              <p:nvPr/>
            </p:nvSpPr>
            <p:spPr>
              <a:xfrm>
                <a:off x="7324531" y="1715727"/>
                <a:ext cx="4033280" cy="3562578"/>
              </a:xfrm>
              <a:prstGeom prst="rect">
                <a:avLst/>
              </a:prstGeom>
              <a:blipFill>
                <a:blip r:embed="rId3"/>
                <a:stretch>
                  <a:fillRect l="-1362" t="-855"/>
                </a:stretch>
              </a:blipFill>
            </p:spPr>
            <p:txBody>
              <a:bodyPr/>
              <a:lstStyle/>
              <a:p>
                <a:r>
                  <a:rPr lang="en-US">
                    <a:noFill/>
                  </a:rPr>
                  <a:t> </a:t>
                </a:r>
              </a:p>
            </p:txBody>
          </p:sp>
        </mc:Fallback>
      </mc:AlternateContent>
    </p:spTree>
    <p:extLst>
      <p:ext uri="{BB962C8B-B14F-4D97-AF65-F5344CB8AC3E}">
        <p14:creationId xmlns:p14="http://schemas.microsoft.com/office/powerpoint/2010/main" val="257588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a:t>
            </a:r>
            <a:r>
              <a:rPr lang="en-US" err="1"/>
              <a:t>quả</a:t>
            </a:r>
            <a:r>
              <a:rPr lang="en-US"/>
              <a:t> </a:t>
            </a:r>
            <a:r>
              <a:rPr lang="en-US" err="1"/>
              <a:t>đo</a:t>
            </a:r>
            <a:r>
              <a:rPr lang="en-US"/>
              <a:t> </a:t>
            </a:r>
            <a:r>
              <a:rPr lang="en-US" err="1"/>
              <a:t>và</a:t>
            </a:r>
            <a:r>
              <a:rPr lang="en-US"/>
              <a:t> </a:t>
            </a:r>
            <a:r>
              <a:rPr lang="en-US" err="1"/>
              <a:t>sai</a:t>
            </a:r>
            <a:r>
              <a:rPr lang="en-US"/>
              <a:t> </a:t>
            </a:r>
            <a:r>
              <a:rPr lang="en-US" err="1"/>
              <a:t>số</a:t>
            </a:r>
            <a:endParaRPr lang="en-US"/>
          </a:p>
        </p:txBody>
      </p:sp>
      <p:sp>
        <p:nvSpPr>
          <p:cNvPr id="3" name="Text Placeholder 2"/>
          <p:cNvSpPr>
            <a:spLocks noGrp="1"/>
          </p:cNvSpPr>
          <p:nvPr>
            <p:ph type="body" idx="1"/>
          </p:nvPr>
        </p:nvSpPr>
        <p:spPr>
          <a:xfrm>
            <a:off x="329195" y="1126208"/>
            <a:ext cx="5978657" cy="4686300"/>
          </a:xfrm>
        </p:spPr>
        <p:txBody>
          <a:bodyPr>
            <a:normAutofit/>
          </a:bodyPr>
          <a:lstStyle/>
          <a:p>
            <a:r>
              <a:rPr lang="vi-VN" sz="2000"/>
              <a:t>Nhóm đo với hai bối cảnh : Ánh sáng phòng ngủ khi có đèn phòng thời gian 1PM-2PM và có đèn phòng thời gian 8PM-9PM </a:t>
            </a:r>
          </a:p>
          <a:p>
            <a:r>
              <a:rPr lang="en-US" sz="2000" err="1"/>
              <a:t>Đo</a:t>
            </a:r>
            <a:r>
              <a:rPr lang="en-US" sz="2000"/>
              <a:t> </a:t>
            </a:r>
            <a:r>
              <a:rPr lang="en-US" sz="2000" err="1"/>
              <a:t>độ</a:t>
            </a:r>
            <a:r>
              <a:rPr lang="en-US" sz="2000"/>
              <a:t> </a:t>
            </a:r>
            <a:r>
              <a:rPr lang="en-US" sz="2000" err="1"/>
              <a:t>rọi</a:t>
            </a:r>
            <a:r>
              <a:rPr lang="en-US" sz="2000"/>
              <a:t> </a:t>
            </a:r>
            <a:r>
              <a:rPr lang="en-US" sz="2000" err="1"/>
              <a:t>của</a:t>
            </a:r>
            <a:r>
              <a:rPr lang="en-US" sz="2000"/>
              <a:t> </a:t>
            </a:r>
            <a:r>
              <a:rPr lang="en-US" sz="2000" err="1"/>
              <a:t>ánh</a:t>
            </a:r>
            <a:r>
              <a:rPr lang="en-US" sz="2000"/>
              <a:t> </a:t>
            </a:r>
            <a:r>
              <a:rPr lang="en-US" sz="2000" err="1"/>
              <a:t>sáng</a:t>
            </a:r>
            <a:r>
              <a:rPr lang="en-US" sz="2000"/>
              <a:t> </a:t>
            </a:r>
            <a:r>
              <a:rPr lang="vi-VN" sz="2000"/>
              <a:t>trong phòng ngủ có bóng đèn LED (trời tối khoảng thời gian 20h-21h)</a:t>
            </a:r>
            <a:r>
              <a:rPr lang="en-US" sz="2000"/>
              <a:t>.</a:t>
            </a:r>
          </a:p>
          <a:p>
            <a:r>
              <a:rPr lang="en-US" sz="2000" err="1"/>
              <a:t>Số</a:t>
            </a:r>
            <a:r>
              <a:rPr lang="en-US" sz="2000"/>
              <a:t> </a:t>
            </a:r>
            <a:r>
              <a:rPr lang="en-US" sz="2000" err="1"/>
              <a:t>lần</a:t>
            </a:r>
            <a:r>
              <a:rPr lang="en-US" sz="2000"/>
              <a:t> </a:t>
            </a:r>
            <a:r>
              <a:rPr lang="en-US" sz="2000" err="1"/>
              <a:t>lấy</a:t>
            </a:r>
            <a:r>
              <a:rPr lang="en-US" sz="2000"/>
              <a:t> </a:t>
            </a:r>
            <a:r>
              <a:rPr lang="en-US" sz="2000" err="1"/>
              <a:t>mẫu</a:t>
            </a:r>
            <a:r>
              <a:rPr lang="en-US" sz="2000"/>
              <a:t> </a:t>
            </a:r>
            <a:r>
              <a:rPr lang="en-US" sz="2000" err="1"/>
              <a:t>là</a:t>
            </a:r>
            <a:r>
              <a:rPr lang="en-US" sz="2000"/>
              <a:t> 30, </a:t>
            </a:r>
            <a:r>
              <a:rPr lang="en-US" sz="2000" err="1"/>
              <a:t>mỗi</a:t>
            </a:r>
            <a:r>
              <a:rPr lang="en-US" sz="2000"/>
              <a:t> </a:t>
            </a:r>
            <a:r>
              <a:rPr lang="en-US" sz="2000" err="1"/>
              <a:t>lần</a:t>
            </a:r>
            <a:r>
              <a:rPr lang="en-US" sz="2000"/>
              <a:t> </a:t>
            </a:r>
            <a:r>
              <a:rPr lang="en-US" sz="2000" err="1"/>
              <a:t>đo</a:t>
            </a:r>
            <a:r>
              <a:rPr lang="en-US" sz="2000"/>
              <a:t> </a:t>
            </a:r>
            <a:r>
              <a:rPr lang="en-US" sz="2000" err="1"/>
              <a:t>cách</a:t>
            </a:r>
            <a:r>
              <a:rPr lang="en-US" sz="2000"/>
              <a:t> </a:t>
            </a:r>
            <a:r>
              <a:rPr lang="en-US" sz="2000" err="1"/>
              <a:t>nhau</a:t>
            </a:r>
            <a:r>
              <a:rPr lang="en-US" sz="2000"/>
              <a:t> 1s, </a:t>
            </a:r>
            <a:r>
              <a:rPr lang="en-US" sz="2000" err="1"/>
              <a:t>tương</a:t>
            </a:r>
            <a:r>
              <a:rPr lang="en-US" sz="2000"/>
              <a:t> </a:t>
            </a:r>
            <a:r>
              <a:rPr lang="en-US" sz="2000" err="1"/>
              <a:t>đương</a:t>
            </a:r>
            <a:r>
              <a:rPr lang="en-US" sz="2000"/>
              <a:t> </a:t>
            </a:r>
            <a:r>
              <a:rPr lang="en-US" sz="2000" err="1"/>
              <a:t>với</a:t>
            </a:r>
            <a:r>
              <a:rPr lang="en-US" sz="2000"/>
              <a:t> </a:t>
            </a:r>
            <a:r>
              <a:rPr lang="en-US" sz="2000" err="1"/>
              <a:t>tần</a:t>
            </a:r>
            <a:r>
              <a:rPr lang="en-US" sz="2000"/>
              <a:t> </a:t>
            </a:r>
            <a:r>
              <a:rPr lang="en-US" sz="2000" err="1"/>
              <a:t>số</a:t>
            </a:r>
            <a:r>
              <a:rPr lang="en-US" sz="2000"/>
              <a:t> </a:t>
            </a:r>
            <a:r>
              <a:rPr lang="en-US" sz="2000" err="1"/>
              <a:t>lấy</a:t>
            </a:r>
            <a:r>
              <a:rPr lang="en-US" sz="2000"/>
              <a:t> </a:t>
            </a:r>
            <a:r>
              <a:rPr lang="en-US" sz="2000" err="1"/>
              <a:t>mẫu</a:t>
            </a:r>
            <a:r>
              <a:rPr lang="en-US" sz="2000"/>
              <a:t> </a:t>
            </a:r>
            <a:r>
              <a:rPr lang="en-US" sz="2000" err="1"/>
              <a:t>là</a:t>
            </a:r>
            <a:r>
              <a:rPr lang="en-US" sz="2000"/>
              <a:t> 1Hz</a:t>
            </a:r>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8</a:t>
            </a:fld>
            <a:endParaRPr lang="en-US" kern="0">
              <a:solidFill>
                <a:srgbClr val="000000"/>
              </a:solidFill>
            </a:endParaRPr>
          </a:p>
        </p:txBody>
      </p:sp>
      <p:sp>
        <p:nvSpPr>
          <p:cNvPr id="6" name="TextBox 5">
            <a:extLst>
              <a:ext uri="{FF2B5EF4-FFF2-40B4-BE49-F238E27FC236}">
                <a16:creationId xmlns:a16="http://schemas.microsoft.com/office/drawing/2014/main" id="{DE0DC6DE-8822-3724-F21C-E7174C1A1430}"/>
              </a:ext>
            </a:extLst>
          </p:cNvPr>
          <p:cNvSpPr txBox="1"/>
          <p:nvPr/>
        </p:nvSpPr>
        <p:spPr>
          <a:xfrm>
            <a:off x="6175120" y="3272486"/>
            <a:ext cx="5679233" cy="1046440"/>
          </a:xfrm>
          <a:prstGeom prst="rect">
            <a:avLst/>
          </a:prstGeom>
          <a:noFill/>
        </p:spPr>
        <p:txBody>
          <a:bodyPr wrap="square" rtlCol="0">
            <a:spAutoFit/>
          </a:bodyPr>
          <a:lstStyle/>
          <a:p>
            <a:pPr algn="ctr"/>
            <a:r>
              <a:rPr lang="vi-VN" sz="2200" b="1"/>
              <a:t>Kết quả hiển thị trên màn hình máy tính :</a:t>
            </a:r>
          </a:p>
          <a:p>
            <a:endParaRPr lang="vi-VN" sz="2200"/>
          </a:p>
          <a:p>
            <a:endParaRPr lang="en-US"/>
          </a:p>
        </p:txBody>
      </p:sp>
      <p:pic>
        <p:nvPicPr>
          <p:cNvPr id="5" name="Picture 4">
            <a:extLst>
              <a:ext uri="{FF2B5EF4-FFF2-40B4-BE49-F238E27FC236}">
                <a16:creationId xmlns:a16="http://schemas.microsoft.com/office/drawing/2014/main" id="{F040F021-5304-EC15-3BB6-9113DAD45738}"/>
              </a:ext>
            </a:extLst>
          </p:cNvPr>
          <p:cNvPicPr>
            <a:picLocks noChangeAspect="1"/>
          </p:cNvPicPr>
          <p:nvPr/>
        </p:nvPicPr>
        <p:blipFill rotWithShape="1">
          <a:blip r:embed="rId2"/>
          <a:srcRect l="-509" t="48395" r="509" b="2295"/>
          <a:stretch/>
        </p:blipFill>
        <p:spPr>
          <a:xfrm>
            <a:off x="7391396" y="1056031"/>
            <a:ext cx="2716020" cy="2157416"/>
          </a:xfrm>
          <a:prstGeom prst="rect">
            <a:avLst/>
          </a:prstGeom>
        </p:spPr>
      </p:pic>
      <p:pic>
        <p:nvPicPr>
          <p:cNvPr id="7" name="Picture 6" descr="Không có mô tả.">
            <a:extLst>
              <a:ext uri="{FF2B5EF4-FFF2-40B4-BE49-F238E27FC236}">
                <a16:creationId xmlns:a16="http://schemas.microsoft.com/office/drawing/2014/main" id="{0906276D-3EBB-D5F5-5DDC-5FB8C43734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5330" y="4188807"/>
            <a:ext cx="2225938" cy="1669222"/>
          </a:xfrm>
          <a:prstGeom prst="rect">
            <a:avLst/>
          </a:prstGeom>
          <a:noFill/>
          <a:ln>
            <a:noFill/>
          </a:ln>
        </p:spPr>
      </p:pic>
      <p:pic>
        <p:nvPicPr>
          <p:cNvPr id="1026" name="Picture 2" descr="Không có mô tả.">
            <a:extLst>
              <a:ext uri="{FF2B5EF4-FFF2-40B4-BE49-F238E27FC236}">
                <a16:creationId xmlns:a16="http://schemas.microsoft.com/office/drawing/2014/main" id="{3D5DABE6-F176-1EB0-7DDC-6FCF8AA99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493" y="4078405"/>
            <a:ext cx="1227847" cy="18656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Không có mô tả.">
            <a:extLst>
              <a:ext uri="{FF2B5EF4-FFF2-40B4-BE49-F238E27FC236}">
                <a16:creationId xmlns:a16="http://schemas.microsoft.com/office/drawing/2014/main" id="{F1FEF0F5-76E9-A2A0-2DAE-3CE152F3D7F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6894"/>
          <a:stretch/>
        </p:blipFill>
        <p:spPr bwMode="auto">
          <a:xfrm>
            <a:off x="2013540" y="3914030"/>
            <a:ext cx="1994383" cy="1943999"/>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E3118015-32B5-929D-2D29-11D9F22AF407}"/>
              </a:ext>
            </a:extLst>
          </p:cNvPr>
          <p:cNvSpPr txBox="1"/>
          <p:nvPr/>
        </p:nvSpPr>
        <p:spPr>
          <a:xfrm>
            <a:off x="6074460" y="6002127"/>
            <a:ext cx="6630012" cy="369332"/>
          </a:xfrm>
          <a:prstGeom prst="rect">
            <a:avLst/>
          </a:prstGeom>
          <a:noFill/>
        </p:spPr>
        <p:txBody>
          <a:bodyPr wrap="square">
            <a:spAutoFit/>
          </a:bodyPr>
          <a:lstStyle/>
          <a:p>
            <a:r>
              <a:rPr lang="vi-VN" sz="1800"/>
              <a:t>Ánh sáng phòng ngủ khi có đèn phòng thời gian 1PM-2PM</a:t>
            </a:r>
            <a:endParaRPr lang="en-US"/>
          </a:p>
        </p:txBody>
      </p:sp>
      <p:sp>
        <p:nvSpPr>
          <p:cNvPr id="12" name="TextBox 11">
            <a:extLst>
              <a:ext uri="{FF2B5EF4-FFF2-40B4-BE49-F238E27FC236}">
                <a16:creationId xmlns:a16="http://schemas.microsoft.com/office/drawing/2014/main" id="{F571AC91-1543-F65B-1574-A06C31956D65}"/>
              </a:ext>
            </a:extLst>
          </p:cNvPr>
          <p:cNvSpPr txBox="1"/>
          <p:nvPr/>
        </p:nvSpPr>
        <p:spPr>
          <a:xfrm>
            <a:off x="-64770" y="5997484"/>
            <a:ext cx="6160770" cy="369332"/>
          </a:xfrm>
          <a:prstGeom prst="rect">
            <a:avLst/>
          </a:prstGeom>
          <a:noFill/>
        </p:spPr>
        <p:txBody>
          <a:bodyPr wrap="square">
            <a:spAutoFit/>
          </a:bodyPr>
          <a:lstStyle/>
          <a:p>
            <a:r>
              <a:rPr lang="vi-VN" sz="1800"/>
              <a:t>Ánh sáng phòng ngủ khi có đèn phòng thời gian 8PM-9PM</a:t>
            </a:r>
            <a:endParaRPr lang="en-US"/>
          </a:p>
        </p:txBody>
      </p:sp>
    </p:spTree>
    <p:extLst>
      <p:ext uri="{BB962C8B-B14F-4D97-AF65-F5344CB8AC3E}">
        <p14:creationId xmlns:p14="http://schemas.microsoft.com/office/powerpoint/2010/main" val="25807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Bảng</a:t>
            </a:r>
            <a:r>
              <a:rPr lang="en-US"/>
              <a:t> </a:t>
            </a:r>
            <a:r>
              <a:rPr lang="en-US" err="1"/>
              <a:t>kết</a:t>
            </a:r>
            <a:r>
              <a:rPr lang="en-US"/>
              <a:t> </a:t>
            </a:r>
            <a:r>
              <a:rPr lang="en-US" err="1"/>
              <a:t>quả</a:t>
            </a:r>
            <a:r>
              <a:rPr lang="en-US"/>
              <a:t> </a:t>
            </a:r>
            <a:r>
              <a:rPr lang="en-US" err="1"/>
              <a:t>đo</a:t>
            </a:r>
            <a:endParaRPr lang="en-US"/>
          </a:p>
        </p:txBody>
      </p:sp>
      <p:sp>
        <p:nvSpPr>
          <p:cNvPr id="4" name="Slide Number Placeholder 3"/>
          <p:cNvSpPr>
            <a:spLocks noGrp="1"/>
          </p:cNvSpPr>
          <p:nvPr>
            <p:ph type="sldNum" idx="12"/>
          </p:nvPr>
        </p:nvSpPr>
        <p:spPr/>
        <p:txBody>
          <a:bodyPr/>
          <a:lstStyle/>
          <a:p>
            <a:pPr>
              <a:buClr>
                <a:srgbClr val="000000"/>
              </a:buClr>
              <a:buFont typeface="Arial"/>
              <a:buNone/>
            </a:pPr>
            <a:fld id="{00000000-1234-1234-1234-123412341234}" type="slidenum">
              <a:rPr lang="en-US" kern="0" smtClean="0">
                <a:solidFill>
                  <a:srgbClr val="000000"/>
                </a:solidFill>
              </a:rPr>
              <a:pPr>
                <a:buClr>
                  <a:srgbClr val="000000"/>
                </a:buClr>
                <a:buFont typeface="Arial"/>
                <a:buNone/>
              </a:pPr>
              <a:t>9</a:t>
            </a:fld>
            <a:endParaRPr lang="en-US" kern="0">
              <a:solidFill>
                <a:srgbClr val="000000"/>
              </a:solidFill>
            </a:endParaRPr>
          </a:p>
        </p:txBody>
      </p:sp>
      <p:pic>
        <p:nvPicPr>
          <p:cNvPr id="6" name="Picture 5">
            <a:extLst>
              <a:ext uri="{FF2B5EF4-FFF2-40B4-BE49-F238E27FC236}">
                <a16:creationId xmlns:a16="http://schemas.microsoft.com/office/drawing/2014/main" id="{424A70FD-BFC0-91AE-7C9F-F270DF657242}"/>
              </a:ext>
            </a:extLst>
          </p:cNvPr>
          <p:cNvPicPr>
            <a:picLocks noChangeAspect="1"/>
          </p:cNvPicPr>
          <p:nvPr/>
        </p:nvPicPr>
        <p:blipFill>
          <a:blip r:embed="rId2"/>
          <a:stretch>
            <a:fillRect/>
          </a:stretch>
        </p:blipFill>
        <p:spPr>
          <a:xfrm>
            <a:off x="2292582" y="1293126"/>
            <a:ext cx="7894382" cy="4746199"/>
          </a:xfrm>
          <a:prstGeom prst="rect">
            <a:avLst/>
          </a:prstGeom>
        </p:spPr>
      </p:pic>
    </p:spTree>
    <p:extLst>
      <p:ext uri="{BB962C8B-B14F-4D97-AF65-F5344CB8AC3E}">
        <p14:creationId xmlns:p14="http://schemas.microsoft.com/office/powerpoint/2010/main" val="2386473828"/>
      </p:ext>
    </p:extLst>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8" ma:contentTypeDescription="Create a new document." ma:contentTypeScope="" ma:versionID="5d30106e3cbc0247c8b5a0010050c3fd">
  <xsd:schema xmlns:xsd="http://www.w3.org/2001/XMLSchema" xmlns:xs="http://www.w3.org/2001/XMLSchema" xmlns:p="http://schemas.microsoft.com/office/2006/metadata/properties" xmlns:ns2="c0b09c89-4db7-4272-96b1-7857f8178130" targetNamespace="http://schemas.microsoft.com/office/2006/metadata/properties" ma:root="true" ma:fieldsID="6d0d5efa2fc18d97f594ef96fefc2794" ns2:_="">
    <xsd:import namespace="c0b09c89-4db7-4272-96b1-7857f81781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1C3BEA-B6CA-417D-B3AE-A4C3535ABB52}">
  <ds:schemaRefs>
    <ds:schemaRef ds:uri="c0b09c89-4db7-4272-96b1-7857f81781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60C40E6-54B2-49E1-9ED6-E073440692E1}">
  <ds:schemaRefs>
    <ds:schemaRef ds:uri="http://schemas.microsoft.com/sharepoint/v3/contenttype/forms"/>
  </ds:schemaRefs>
</ds:datastoreItem>
</file>

<file path=customXml/itemProps3.xml><?xml version="1.0" encoding="utf-8"?>
<ds:datastoreItem xmlns:ds="http://schemas.openxmlformats.org/officeDocument/2006/customXml" ds:itemID="{F8432247-7B50-4352-84C3-9535FEB556DE}">
  <ds:schemaRefs>
    <ds:schemaRef ds:uri="c0b09c89-4db7-4272-96b1-7857f81781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ワイド画面</PresentationFormat>
  <Slides>13</Slides>
  <Notes>1</Notes>
  <HiddenSlides>0</HiddenSlide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1_Office Theme</vt:lpstr>
      <vt:lpstr>PowerPoint プレゼンテーション</vt:lpstr>
      <vt:lpstr>Khái niệm về đo lường</vt:lpstr>
      <vt:lpstr>Các đại lượng đo ánh sáng </vt:lpstr>
      <vt:lpstr>Tổng quan về độ rọi sáng</vt:lpstr>
      <vt:lpstr>Quang điện trở LDR</vt:lpstr>
      <vt:lpstr>Mạch đo độ rọi</vt:lpstr>
      <vt:lpstr>Mạch đo độ rọi sáng </vt:lpstr>
      <vt:lpstr>Kết quả đo và sai số</vt:lpstr>
      <vt:lpstr>Bảng kết quả đo</vt:lpstr>
      <vt:lpstr>So sánh kết quả với số liệu thực tế</vt:lpstr>
      <vt:lpstr>Xử lý sai số</vt:lpstr>
      <vt:lpstr>Nguyên nhân sai số và cách khắc phục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Đo Lường Điện Tử MẠCH ĐO ĐỘ RỌI SÁNG</dc:title>
  <dc:creator>VU THANH TUNG 20196897</dc:creator>
  <cp:revision>8</cp:revision>
  <dcterms:created xsi:type="dcterms:W3CDTF">2022-02-17T15:27:13Z</dcterms:created>
  <dcterms:modified xsi:type="dcterms:W3CDTF">2023-12-19T03:36:05Z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