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61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6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8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78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0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06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0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5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5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8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7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b="1" dirty="0" err="1">
                <a:solidFill>
                  <a:schemeClr val="accent2">
                    <a:lumMod val="75000"/>
                  </a:schemeClr>
                </a:solidFill>
                <a:latin typeface="+mj-ea"/>
              </a:rPr>
              <a:t>DeepSecutiry</a:t>
            </a:r>
            <a:r>
              <a:rPr lang="ja-JP" altLang="en-US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導</a:t>
            </a:r>
            <a:r>
              <a:rPr lang="ja-JP" altLang="en-US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入</a:t>
            </a:r>
            <a:r>
              <a:rPr lang="en-US" altLang="ja-JP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/>
            </a:r>
            <a:br>
              <a:rPr lang="en-US" altLang="ja-JP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</a:br>
            <a:r>
              <a:rPr lang="ja-JP" altLang="en-US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報</a:t>
            </a:r>
            <a:r>
              <a:rPr lang="ja-JP" altLang="en-US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告書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7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06688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タイムスケジュール（日本時間）</a:t>
            </a:r>
            <a:endParaRPr kumimoji="1" lang="ja-JP" altLang="en-US" sz="32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595726"/>
            <a:ext cx="8829735" cy="37671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57224" y="5362862"/>
            <a:ext cx="10797714" cy="1096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作業時間予定：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>11:00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～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>17:30</a:t>
            </a:r>
          </a:p>
          <a:p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作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業時間</a:t>
            </a:r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実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際：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>11:00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～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>15:00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2400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ja-JP" altLang="en-US" sz="2400" dirty="0" smtClean="0">
                <a:solidFill>
                  <a:srgbClr val="C00000"/>
                </a:solidFill>
                <a:latin typeface="+mn-ea"/>
                <a:ea typeface="+mn-ea"/>
              </a:rPr>
              <a:t>時間半</a:t>
            </a:r>
            <a:r>
              <a:rPr lang="ja-JP" altLang="en-US" sz="2400" dirty="0">
                <a:solidFill>
                  <a:srgbClr val="C00000"/>
                </a:solidFill>
                <a:latin typeface="+mn-ea"/>
                <a:ea typeface="+mn-ea"/>
              </a:rPr>
              <a:t>前倒</a:t>
            </a:r>
            <a:r>
              <a:rPr lang="ja-JP" altLang="en-US" sz="2400" dirty="0" smtClean="0">
                <a:solidFill>
                  <a:srgbClr val="C00000"/>
                </a:solidFill>
                <a:latin typeface="+mn-ea"/>
                <a:ea typeface="+mn-ea"/>
              </a:rPr>
              <a:t>し完了</a:t>
            </a:r>
            <a:endParaRPr lang="ja-JP" altLang="en-US" sz="2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37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導入作業後の確認事項</a:t>
            </a:r>
            <a:endParaRPr kumimoji="1" lang="ja-JP" altLang="en-US" sz="32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562794"/>
            <a:ext cx="10753725" cy="4198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・当日確認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✓テ</a:t>
            </a:r>
            <a:r>
              <a:rPr kumimoji="1" lang="ja-JP" altLang="en-US" dirty="0" smtClean="0">
                <a:latin typeface="+mn-ea"/>
              </a:rPr>
              <a:t>ストオーダー入れ確認</a:t>
            </a:r>
            <a:endParaRPr kumimoji="1"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　✓倉</a:t>
            </a:r>
            <a:r>
              <a:rPr lang="ja-JP" altLang="en-US" dirty="0">
                <a:latin typeface="+mn-ea"/>
              </a:rPr>
              <a:t>庫ｼｽﾃﾑまで連携さ</a:t>
            </a:r>
            <a:r>
              <a:rPr lang="ja-JP" altLang="en-US" dirty="0" smtClean="0">
                <a:latin typeface="+mn-ea"/>
              </a:rPr>
              <a:t>れること確認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　✓出荷作業確認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　✓ </a:t>
            </a:r>
            <a:r>
              <a:rPr lang="en-US" altLang="ja-JP" dirty="0" smtClean="0">
                <a:latin typeface="+mn-ea"/>
              </a:rPr>
              <a:t>E-invoice</a:t>
            </a:r>
            <a:r>
              <a:rPr lang="ja-JP" altLang="en-US" dirty="0">
                <a:latin typeface="+mn-ea"/>
              </a:rPr>
              <a:t>発</a:t>
            </a:r>
            <a:r>
              <a:rPr lang="ja-JP" altLang="en-US" dirty="0" smtClean="0">
                <a:latin typeface="+mn-ea"/>
              </a:rPr>
              <a:t>行確認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・次の営業日で確認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　✓発送情報</a:t>
            </a:r>
            <a:r>
              <a:rPr lang="ja-JP" altLang="en-US" dirty="0">
                <a:latin typeface="+mn-ea"/>
              </a:rPr>
              <a:t>連</a:t>
            </a:r>
            <a:r>
              <a:rPr lang="ja-JP" altLang="en-US" dirty="0" smtClean="0">
                <a:latin typeface="+mn-ea"/>
              </a:rPr>
              <a:t>携確認</a:t>
            </a:r>
            <a:endParaRPr lang="en-US" altLang="ja-JP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05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チューニング</a:t>
            </a:r>
            <a:endParaRPr kumimoji="1" lang="ja-JP" altLang="en-US" sz="32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2869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kumimoji="1" lang="ja-JP" altLang="en-US" sz="6000" dirty="0" smtClean="0">
                <a:latin typeface="+mn-ea"/>
              </a:rPr>
              <a:t>・</a:t>
            </a:r>
            <a:r>
              <a:rPr lang="ja-JP" altLang="en-US" sz="6000" dirty="0">
                <a:latin typeface="+mn-ea"/>
              </a:rPr>
              <a:t>使</a:t>
            </a:r>
            <a:r>
              <a:rPr lang="ja-JP" altLang="en-US" sz="6000" dirty="0" smtClean="0">
                <a:latin typeface="+mn-ea"/>
              </a:rPr>
              <a:t>用ポート調査の後</a:t>
            </a:r>
            <a:r>
              <a:rPr kumimoji="1" lang="ja-JP" altLang="en-US" sz="6000" dirty="0" smtClean="0">
                <a:latin typeface="+mn-ea"/>
              </a:rPr>
              <a:t>、ポート制限実施（</a:t>
            </a:r>
            <a:r>
              <a:rPr kumimoji="1" lang="en-US" altLang="ja-JP" sz="6000" dirty="0" smtClean="0">
                <a:latin typeface="+mn-ea"/>
              </a:rPr>
              <a:t>11</a:t>
            </a:r>
            <a:r>
              <a:rPr kumimoji="1" lang="ja-JP" altLang="en-US" sz="6000" dirty="0" smtClean="0">
                <a:latin typeface="+mn-ea"/>
              </a:rPr>
              <a:t>月</a:t>
            </a:r>
            <a:r>
              <a:rPr kumimoji="1" lang="en-US" altLang="ja-JP" sz="6000" dirty="0" smtClean="0">
                <a:latin typeface="+mn-ea"/>
              </a:rPr>
              <a:t>27</a:t>
            </a:r>
            <a:r>
              <a:rPr kumimoji="1" lang="ja-JP" altLang="en-US" sz="6000" dirty="0" smtClean="0">
                <a:latin typeface="+mn-ea"/>
              </a:rPr>
              <a:t>日実施予定）</a:t>
            </a:r>
            <a:endParaRPr kumimoji="1" lang="en-US" altLang="ja-JP" sz="6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3000" b="1" dirty="0" smtClean="0">
                <a:solidFill>
                  <a:srgbClr val="C00000"/>
                </a:solidFill>
                <a:latin typeface="+mn-ea"/>
              </a:rPr>
              <a:t>EC</a:t>
            </a:r>
            <a:endParaRPr lang="en-US" altLang="ja-JP" sz="3000" b="1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3000" dirty="0">
                <a:latin typeface="+mn-ea"/>
              </a:rPr>
              <a:t>  </a:t>
            </a:r>
            <a:r>
              <a:rPr lang="en-US" altLang="ja-JP" sz="3000" dirty="0" smtClean="0">
                <a:latin typeface="+mn-ea"/>
              </a:rPr>
              <a:t>443     : https</a:t>
            </a:r>
            <a:r>
              <a:rPr lang="ja-JP" altLang="en-US" sz="3000" dirty="0">
                <a:latin typeface="+mn-ea"/>
              </a:rPr>
              <a:t> </a:t>
            </a:r>
            <a:r>
              <a:rPr lang="ja-JP" altLang="en-US" sz="3000" dirty="0" smtClean="0">
                <a:latin typeface="+mn-ea"/>
              </a:rPr>
              <a:t>                            </a:t>
            </a:r>
            <a:r>
              <a:rPr lang="en-US" altLang="ja-JP" sz="3000" dirty="0" smtClean="0">
                <a:latin typeface="+mn-ea"/>
              </a:rPr>
              <a:t>80</a:t>
            </a:r>
            <a:r>
              <a:rPr lang="ja-JP" altLang="en-US" sz="3000" dirty="0" smtClean="0">
                <a:latin typeface="+mn-ea"/>
              </a:rPr>
              <a:t>　　</a:t>
            </a:r>
            <a:r>
              <a:rPr lang="en-US" altLang="ja-JP" sz="3000" dirty="0" smtClean="0">
                <a:latin typeface="+mn-ea"/>
              </a:rPr>
              <a:t>: </a:t>
            </a:r>
            <a:r>
              <a:rPr lang="en-US" altLang="ja-JP" sz="3000" dirty="0">
                <a:latin typeface="+mn-ea"/>
              </a:rPr>
              <a:t>http</a:t>
            </a:r>
          </a:p>
          <a:p>
            <a:pPr marL="0" indent="0">
              <a:buNone/>
            </a:pPr>
            <a:r>
              <a:rPr lang="en-US" altLang="ja-JP" sz="3000" dirty="0">
                <a:latin typeface="+mn-ea"/>
              </a:rPr>
              <a:t>  </a:t>
            </a:r>
            <a:r>
              <a:rPr lang="en-US" altLang="ja-JP" sz="3000" dirty="0" smtClean="0">
                <a:latin typeface="+mn-ea"/>
              </a:rPr>
              <a:t>587</a:t>
            </a:r>
            <a:r>
              <a:rPr lang="ja-JP" altLang="en-US" sz="3000" dirty="0">
                <a:latin typeface="+mn-ea"/>
              </a:rPr>
              <a:t> </a:t>
            </a:r>
            <a:r>
              <a:rPr lang="ja-JP" altLang="en-US" sz="3000" dirty="0" smtClean="0">
                <a:latin typeface="+mn-ea"/>
              </a:rPr>
              <a:t>    </a:t>
            </a:r>
            <a:r>
              <a:rPr lang="en-US" altLang="ja-JP" sz="3000" dirty="0" smtClean="0">
                <a:latin typeface="+mn-ea"/>
              </a:rPr>
              <a:t>: </a:t>
            </a:r>
            <a:r>
              <a:rPr lang="en-US" altLang="ja-JP" sz="3000" dirty="0">
                <a:latin typeface="+mn-ea"/>
              </a:rPr>
              <a:t>mail </a:t>
            </a:r>
            <a:r>
              <a:rPr lang="en-US" altLang="ja-JP" sz="3000" dirty="0" err="1">
                <a:latin typeface="+mn-ea"/>
              </a:rPr>
              <a:t>smtp</a:t>
            </a:r>
            <a:r>
              <a:rPr lang="en-US" altLang="ja-JP" sz="3000" dirty="0">
                <a:latin typeface="+mn-ea"/>
              </a:rPr>
              <a:t> </a:t>
            </a:r>
            <a:r>
              <a:rPr lang="en-US" altLang="ja-JP" sz="3000" dirty="0" smtClean="0">
                <a:latin typeface="+mn-ea"/>
              </a:rPr>
              <a:t>TLS</a:t>
            </a:r>
            <a:r>
              <a:rPr lang="ja-JP" altLang="en-US" sz="3000" dirty="0" smtClean="0">
                <a:latin typeface="+mn-ea"/>
              </a:rPr>
              <a:t>　  　       </a:t>
            </a:r>
            <a:r>
              <a:rPr lang="ja-JP" altLang="en-US" sz="3000" dirty="0" smtClean="0">
                <a:latin typeface="+mn-ea"/>
              </a:rPr>
              <a:t> </a:t>
            </a:r>
            <a:r>
              <a:rPr lang="en-US" altLang="ja-JP" sz="3000" dirty="0" smtClean="0">
                <a:latin typeface="+mn-ea"/>
              </a:rPr>
              <a:t>465    : </a:t>
            </a:r>
            <a:r>
              <a:rPr lang="en-US" altLang="ja-JP" sz="3000" dirty="0">
                <a:latin typeface="+mn-ea"/>
              </a:rPr>
              <a:t>mail </a:t>
            </a:r>
            <a:r>
              <a:rPr lang="en-US" altLang="ja-JP" sz="3000" dirty="0" err="1">
                <a:latin typeface="+mn-ea"/>
              </a:rPr>
              <a:t>smtp</a:t>
            </a:r>
            <a:r>
              <a:rPr lang="en-US" altLang="ja-JP" sz="3000" dirty="0">
                <a:latin typeface="+mn-ea"/>
              </a:rPr>
              <a:t> SSL</a:t>
            </a:r>
          </a:p>
          <a:p>
            <a:pPr marL="0" indent="0">
              <a:buNone/>
            </a:pPr>
            <a:r>
              <a:rPr lang="en-US" altLang="ja-JP" sz="3000" dirty="0">
                <a:latin typeface="+mn-ea"/>
              </a:rPr>
              <a:t>  </a:t>
            </a:r>
            <a:r>
              <a:rPr lang="en-US" altLang="ja-JP" sz="3000" dirty="0" smtClean="0">
                <a:latin typeface="+mn-ea"/>
              </a:rPr>
              <a:t>31000 : </a:t>
            </a:r>
            <a:r>
              <a:rPr lang="en-US" altLang="ja-JP" sz="3000" dirty="0" err="1" smtClean="0">
                <a:latin typeface="+mn-ea"/>
              </a:rPr>
              <a:t>hulft</a:t>
            </a:r>
            <a:r>
              <a:rPr lang="ja-JP" altLang="en-US" sz="3000" dirty="0">
                <a:latin typeface="+mn-ea"/>
              </a:rPr>
              <a:t>　</a:t>
            </a:r>
            <a:r>
              <a:rPr lang="ja-JP" altLang="en-US" sz="3000" dirty="0" smtClean="0">
                <a:latin typeface="+mn-ea"/>
              </a:rPr>
              <a:t>　　　　　           </a:t>
            </a:r>
            <a:r>
              <a:rPr lang="ja-JP" altLang="en-US" sz="3000" dirty="0" smtClean="0">
                <a:latin typeface="+mn-ea"/>
              </a:rPr>
              <a:t> </a:t>
            </a:r>
            <a:r>
              <a:rPr lang="en-US" altLang="ja-JP" sz="3000" dirty="0" smtClean="0">
                <a:latin typeface="+mn-ea"/>
              </a:rPr>
              <a:t>2525   : </a:t>
            </a:r>
            <a:r>
              <a:rPr lang="en-US" altLang="ja-JP" sz="3000" dirty="0">
                <a:latin typeface="+mn-ea"/>
              </a:rPr>
              <a:t>mail</a:t>
            </a:r>
          </a:p>
          <a:p>
            <a:pPr marL="0" indent="0">
              <a:buNone/>
            </a:pPr>
            <a:r>
              <a:rPr lang="en-US" altLang="ja-JP" sz="3000" dirty="0">
                <a:latin typeface="+mn-ea"/>
              </a:rPr>
              <a:t>  </a:t>
            </a:r>
            <a:r>
              <a:rPr lang="en-US" altLang="ja-JP" sz="3000" dirty="0" smtClean="0">
                <a:latin typeface="+mn-ea"/>
              </a:rPr>
              <a:t>25       </a:t>
            </a:r>
            <a:r>
              <a:rPr lang="en-US" altLang="ja-JP" sz="3000" dirty="0">
                <a:latin typeface="+mn-ea"/>
              </a:rPr>
              <a:t>: </a:t>
            </a:r>
            <a:r>
              <a:rPr lang="en-US" altLang="ja-JP" sz="3000" dirty="0" smtClean="0">
                <a:latin typeface="+mn-ea"/>
              </a:rPr>
              <a:t>mail</a:t>
            </a:r>
            <a:r>
              <a:rPr lang="ja-JP" altLang="en-US" sz="3000" dirty="0" smtClean="0">
                <a:latin typeface="+mn-ea"/>
              </a:rPr>
              <a:t>　　　　　　            </a:t>
            </a:r>
            <a:r>
              <a:rPr lang="en-US" altLang="ja-JP" sz="3000" dirty="0" smtClean="0">
                <a:latin typeface="+mn-ea"/>
              </a:rPr>
              <a:t>14863 : </a:t>
            </a:r>
            <a:r>
              <a:rPr lang="en-US" altLang="ja-JP" sz="3000" dirty="0" err="1">
                <a:latin typeface="+mn-ea"/>
              </a:rPr>
              <a:t>ssh</a:t>
            </a:r>
            <a:endParaRPr lang="en-US" altLang="ja-JP" sz="3000" dirty="0">
              <a:latin typeface="+mn-ea"/>
            </a:endParaRPr>
          </a:p>
          <a:p>
            <a:pPr marL="0" indent="0">
              <a:buNone/>
            </a:pPr>
            <a:r>
              <a:rPr lang="en-US" altLang="ja-JP" sz="3000" dirty="0">
                <a:latin typeface="+mn-ea"/>
              </a:rPr>
              <a:t>  </a:t>
            </a:r>
            <a:r>
              <a:rPr lang="en-US" altLang="ja-JP" sz="3000" dirty="0" smtClean="0">
                <a:latin typeface="+mn-ea"/>
              </a:rPr>
              <a:t>10051 </a:t>
            </a:r>
            <a:r>
              <a:rPr lang="en-US" altLang="ja-JP" sz="3000" dirty="0">
                <a:latin typeface="+mn-ea"/>
              </a:rPr>
              <a:t>: </a:t>
            </a:r>
            <a:r>
              <a:rPr lang="en-US" altLang="ja-JP" sz="3000" dirty="0" err="1" smtClean="0">
                <a:latin typeface="+mn-ea"/>
              </a:rPr>
              <a:t>zabbix</a:t>
            </a:r>
            <a:r>
              <a:rPr lang="ja-JP" altLang="en-US" sz="3000" dirty="0">
                <a:latin typeface="+mn-ea"/>
              </a:rPr>
              <a:t>　</a:t>
            </a:r>
            <a:r>
              <a:rPr lang="ja-JP" altLang="en-US" sz="3000" dirty="0" smtClean="0">
                <a:latin typeface="+mn-ea"/>
              </a:rPr>
              <a:t>　　　　　         </a:t>
            </a:r>
            <a:r>
              <a:rPr lang="en-US" altLang="ja-JP" sz="3000" dirty="0" smtClean="0">
                <a:latin typeface="+mn-ea"/>
              </a:rPr>
              <a:t>10050 : </a:t>
            </a:r>
            <a:r>
              <a:rPr lang="en-US" altLang="ja-JP" sz="3000" dirty="0" err="1" smtClean="0">
                <a:latin typeface="+mn-ea"/>
              </a:rPr>
              <a:t>zabbix</a:t>
            </a:r>
            <a:endParaRPr lang="en-US" altLang="ja-JP" sz="3000" dirty="0">
              <a:latin typeface="+mn-ea"/>
            </a:endParaRPr>
          </a:p>
          <a:p>
            <a:pPr marL="0" indent="0">
              <a:buNone/>
            </a:pPr>
            <a:r>
              <a:rPr lang="en-US" altLang="ja-JP" sz="3000" dirty="0">
                <a:latin typeface="+mn-ea"/>
              </a:rPr>
              <a:t>  </a:t>
            </a:r>
            <a:r>
              <a:rPr lang="en-US" altLang="ja-JP" sz="3000" dirty="0" smtClean="0">
                <a:latin typeface="+mn-ea"/>
              </a:rPr>
              <a:t>30000 </a:t>
            </a:r>
            <a:r>
              <a:rPr lang="en-US" altLang="ja-JP" sz="3000" dirty="0">
                <a:latin typeface="+mn-ea"/>
              </a:rPr>
              <a:t>: </a:t>
            </a:r>
            <a:r>
              <a:rPr lang="en-US" altLang="ja-JP" sz="3000" dirty="0" err="1" smtClean="0">
                <a:latin typeface="+mn-ea"/>
              </a:rPr>
              <a:t>hulft</a:t>
            </a:r>
            <a:endParaRPr lang="en-US" altLang="ja-JP" sz="3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3000" b="1" dirty="0" smtClean="0">
                <a:solidFill>
                  <a:srgbClr val="C00000"/>
                </a:solidFill>
                <a:latin typeface="+mn-ea"/>
              </a:rPr>
              <a:t>ECDB</a:t>
            </a:r>
            <a:endParaRPr lang="en-US" altLang="ja-JP" sz="3000" b="1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3000" dirty="0">
                <a:latin typeface="+mn-ea"/>
              </a:rPr>
              <a:t>  </a:t>
            </a:r>
            <a:r>
              <a:rPr lang="en-US" altLang="ja-JP" sz="3000" dirty="0" smtClean="0">
                <a:latin typeface="+mn-ea"/>
              </a:rPr>
              <a:t>14863 </a:t>
            </a:r>
            <a:r>
              <a:rPr lang="en-US" altLang="ja-JP" sz="3000" dirty="0">
                <a:latin typeface="+mn-ea"/>
              </a:rPr>
              <a:t>: </a:t>
            </a:r>
            <a:r>
              <a:rPr lang="en-US" altLang="ja-JP" sz="3000" dirty="0" err="1">
                <a:latin typeface="+mn-ea"/>
              </a:rPr>
              <a:t>ssh</a:t>
            </a:r>
            <a:r>
              <a:rPr lang="en-US" altLang="ja-JP" sz="3000" dirty="0">
                <a:latin typeface="+mn-ea"/>
              </a:rPr>
              <a:t> custom </a:t>
            </a:r>
            <a:r>
              <a:rPr lang="en-US" altLang="ja-JP" sz="3000" dirty="0" smtClean="0">
                <a:latin typeface="+mn-ea"/>
              </a:rPr>
              <a:t>port              10050 : </a:t>
            </a:r>
            <a:r>
              <a:rPr lang="en-US" altLang="ja-JP" sz="3000" dirty="0" err="1">
                <a:latin typeface="+mn-ea"/>
              </a:rPr>
              <a:t>zabix</a:t>
            </a:r>
            <a:endParaRPr lang="en-US" altLang="ja-JP" sz="3000" dirty="0">
              <a:latin typeface="+mn-ea"/>
            </a:endParaRPr>
          </a:p>
          <a:p>
            <a:pPr marL="0" indent="0">
              <a:buNone/>
            </a:pPr>
            <a:r>
              <a:rPr lang="en-US" altLang="ja-JP" sz="3000" dirty="0">
                <a:latin typeface="+mn-ea"/>
              </a:rPr>
              <a:t>  </a:t>
            </a:r>
            <a:r>
              <a:rPr lang="en-US" altLang="ja-JP" sz="3000" dirty="0" smtClean="0">
                <a:latin typeface="+mn-ea"/>
              </a:rPr>
              <a:t>10051 </a:t>
            </a:r>
            <a:r>
              <a:rPr lang="en-US" altLang="ja-JP" sz="3000" dirty="0">
                <a:latin typeface="+mn-ea"/>
              </a:rPr>
              <a:t>: </a:t>
            </a:r>
            <a:r>
              <a:rPr lang="en-US" altLang="ja-JP" sz="3000" dirty="0" err="1" smtClean="0">
                <a:latin typeface="+mn-ea"/>
              </a:rPr>
              <a:t>zabix</a:t>
            </a:r>
            <a:endParaRPr lang="en-US" altLang="ja-JP" sz="3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3000" b="1" dirty="0" smtClean="0">
                <a:solidFill>
                  <a:srgbClr val="C00000"/>
                </a:solidFill>
                <a:latin typeface="+mn-ea"/>
              </a:rPr>
              <a:t>ECS</a:t>
            </a:r>
          </a:p>
          <a:p>
            <a:pPr marL="0" indent="0">
              <a:buNone/>
            </a:pPr>
            <a:r>
              <a:rPr lang="en-US" altLang="ja-JP" sz="3000" dirty="0">
                <a:latin typeface="+mn-ea"/>
              </a:rPr>
              <a:t> </a:t>
            </a:r>
            <a:r>
              <a:rPr lang="en-US" altLang="ja-JP" sz="3000" dirty="0" smtClean="0">
                <a:latin typeface="+mn-ea"/>
              </a:rPr>
              <a:t> 31000 </a:t>
            </a:r>
            <a:r>
              <a:rPr lang="en-US" altLang="ja-JP" sz="3000" dirty="0">
                <a:latin typeface="+mn-ea"/>
              </a:rPr>
              <a:t>: </a:t>
            </a:r>
            <a:r>
              <a:rPr lang="en-US" altLang="ja-JP" sz="3000" dirty="0" err="1">
                <a:latin typeface="+mn-ea"/>
              </a:rPr>
              <a:t>hulft</a:t>
            </a:r>
            <a:r>
              <a:rPr lang="en-US" altLang="ja-JP" sz="3000" dirty="0">
                <a:latin typeface="+mn-ea"/>
              </a:rPr>
              <a:t>                                </a:t>
            </a:r>
            <a:r>
              <a:rPr lang="en-US" altLang="ja-JP" sz="3000" dirty="0" smtClean="0">
                <a:latin typeface="+mn-ea"/>
              </a:rPr>
              <a:t>30000 </a:t>
            </a:r>
            <a:r>
              <a:rPr lang="en-US" altLang="ja-JP" sz="3000" dirty="0">
                <a:latin typeface="+mn-ea"/>
              </a:rPr>
              <a:t>: </a:t>
            </a:r>
            <a:r>
              <a:rPr lang="en-US" altLang="ja-JP" sz="3000" dirty="0" err="1" smtClean="0">
                <a:latin typeface="+mn-ea"/>
              </a:rPr>
              <a:t>hulft</a:t>
            </a:r>
            <a:endParaRPr lang="en-US" altLang="ja-JP" sz="3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3000" dirty="0" smtClean="0">
                <a:latin typeface="+mn-ea"/>
              </a:rPr>
              <a:t>  443     : https                              </a:t>
            </a:r>
            <a:r>
              <a:rPr lang="en-US" altLang="ja-JP" sz="3000" dirty="0" smtClean="0">
                <a:latin typeface="+mn-ea"/>
              </a:rPr>
              <a:t>80  </a:t>
            </a:r>
            <a:r>
              <a:rPr lang="ja-JP" altLang="en-US" sz="3000" dirty="0">
                <a:latin typeface="+mn-ea"/>
              </a:rPr>
              <a:t>　</a:t>
            </a:r>
            <a:r>
              <a:rPr lang="ja-JP" altLang="en-US" sz="3000" dirty="0" smtClean="0">
                <a:latin typeface="+mn-ea"/>
              </a:rPr>
              <a:t>  </a:t>
            </a:r>
            <a:r>
              <a:rPr lang="en-US" altLang="ja-JP" sz="3000" dirty="0" smtClean="0">
                <a:latin typeface="+mn-ea"/>
              </a:rPr>
              <a:t>: </a:t>
            </a:r>
            <a:r>
              <a:rPr lang="en-US" altLang="ja-JP" sz="3000" dirty="0">
                <a:latin typeface="+mn-ea"/>
              </a:rPr>
              <a:t>http</a:t>
            </a:r>
            <a:endParaRPr lang="en-US" altLang="ja-JP" sz="3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3000" dirty="0" smtClean="0">
                <a:latin typeface="+mn-ea"/>
              </a:rPr>
              <a:t>  10051 : </a:t>
            </a:r>
            <a:r>
              <a:rPr lang="en-US" altLang="ja-JP" sz="3000" dirty="0" err="1">
                <a:latin typeface="+mn-ea"/>
              </a:rPr>
              <a:t>zabix</a:t>
            </a:r>
            <a:r>
              <a:rPr lang="ja-JP" altLang="en-US" sz="3000" dirty="0">
                <a:latin typeface="+mn-ea"/>
              </a:rPr>
              <a:t>　　　　　　           </a:t>
            </a:r>
            <a:r>
              <a:rPr lang="ja-JP" altLang="en-US" sz="3000" dirty="0" smtClean="0">
                <a:latin typeface="+mn-ea"/>
              </a:rPr>
              <a:t> </a:t>
            </a:r>
            <a:r>
              <a:rPr lang="en-US" altLang="ja-JP" sz="3000" dirty="0" smtClean="0">
                <a:latin typeface="+mn-ea"/>
              </a:rPr>
              <a:t>10050  : </a:t>
            </a:r>
            <a:r>
              <a:rPr lang="en-US" altLang="ja-JP" sz="3000" dirty="0" err="1" smtClean="0">
                <a:latin typeface="+mn-ea"/>
              </a:rPr>
              <a:t>zabix</a:t>
            </a:r>
            <a:endParaRPr lang="en-US" altLang="ja-JP" sz="3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3000" dirty="0" smtClean="0">
                <a:latin typeface="+mn-ea"/>
              </a:rPr>
              <a:t>  1433   :SQL server                     </a:t>
            </a:r>
            <a:r>
              <a:rPr lang="en-US" altLang="ja-JP" sz="3000" dirty="0" smtClean="0">
                <a:latin typeface="+mn-ea"/>
              </a:rPr>
              <a:t>  </a:t>
            </a:r>
            <a:r>
              <a:rPr lang="en-US" altLang="ja-JP" sz="3000" dirty="0" smtClean="0">
                <a:latin typeface="+mn-ea"/>
              </a:rPr>
              <a:t>1434   :</a:t>
            </a:r>
            <a:r>
              <a:rPr lang="en-US" altLang="ja-JP" sz="3000" dirty="0">
                <a:latin typeface="+mn-ea"/>
              </a:rPr>
              <a:t>SQL server</a:t>
            </a:r>
            <a:r>
              <a:rPr lang="en-US" altLang="ja-JP" sz="3000" dirty="0" smtClean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ja-JP" sz="3000" dirty="0" smtClean="0">
                <a:latin typeface="+mn-ea"/>
              </a:rPr>
              <a:t>  587</a:t>
            </a:r>
            <a:r>
              <a:rPr lang="ja-JP" altLang="en-US" sz="3000" dirty="0" smtClean="0">
                <a:latin typeface="+mn-ea"/>
              </a:rPr>
              <a:t>     </a:t>
            </a:r>
            <a:r>
              <a:rPr lang="en-US" altLang="ja-JP" sz="3000" dirty="0">
                <a:latin typeface="+mn-ea"/>
              </a:rPr>
              <a:t>: mail </a:t>
            </a:r>
            <a:r>
              <a:rPr lang="en-US" altLang="ja-JP" sz="3000" dirty="0" err="1">
                <a:latin typeface="+mn-ea"/>
              </a:rPr>
              <a:t>smtp</a:t>
            </a:r>
            <a:r>
              <a:rPr lang="en-US" altLang="ja-JP" sz="3000" dirty="0">
                <a:latin typeface="+mn-ea"/>
              </a:rPr>
              <a:t> TLS</a:t>
            </a:r>
          </a:p>
          <a:p>
            <a:pPr marL="514350" indent="-514350">
              <a:buAutoNum type="arabicPlain" startAt="1433"/>
            </a:pP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91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b="1" dirty="0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チューニング</a:t>
            </a:r>
            <a:endParaRPr kumimoji="1" lang="ja-JP" altLang="en-US" sz="3200" b="1" dirty="0">
              <a:solidFill>
                <a:schemeClr val="accent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28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>
                <a:latin typeface="+mn-ea"/>
              </a:rPr>
              <a:t>・</a:t>
            </a:r>
            <a:r>
              <a:rPr lang="en-US" altLang="ja-JP" sz="2000" dirty="0" smtClean="0">
                <a:latin typeface="+mn-ea"/>
              </a:rPr>
              <a:t>ECS</a:t>
            </a:r>
            <a:r>
              <a:rPr lang="ja-JP" altLang="en-US" sz="2000" dirty="0" smtClean="0">
                <a:latin typeface="+mn-ea"/>
              </a:rPr>
              <a:t>へのリモートデスクトップ接続制限（</a:t>
            </a:r>
            <a:r>
              <a:rPr lang="en-US" altLang="ja-JP" sz="2000" dirty="0" smtClean="0">
                <a:latin typeface="+mn-ea"/>
              </a:rPr>
              <a:t>IP</a:t>
            </a:r>
            <a:r>
              <a:rPr lang="ja-JP" altLang="en-US" sz="2000" dirty="0" smtClean="0">
                <a:latin typeface="+mn-ea"/>
              </a:rPr>
              <a:t>制限）</a:t>
            </a:r>
            <a:endParaRPr lang="en-US" altLang="ja-JP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200" b="1" dirty="0" smtClean="0">
                <a:solidFill>
                  <a:srgbClr val="C00000"/>
                </a:solidFill>
                <a:latin typeface="+mn-ea"/>
              </a:rPr>
              <a:t>MGLV</a:t>
            </a:r>
            <a:endParaRPr lang="en-US" altLang="ja-JP" sz="1200" b="1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14.161.37.197</a:t>
            </a:r>
          </a:p>
          <a:p>
            <a:pPr marL="0" indent="0">
              <a:buNone/>
            </a:pPr>
            <a:r>
              <a:rPr lang="en-US" altLang="ja-JP" sz="1200" b="1" dirty="0" smtClean="0">
                <a:solidFill>
                  <a:srgbClr val="C00000"/>
                </a:solidFill>
                <a:latin typeface="+mn-ea"/>
              </a:rPr>
              <a:t>BENG</a:t>
            </a:r>
            <a:endParaRPr lang="ja-JP" altLang="en-US" sz="12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110.77.138.67</a:t>
            </a:r>
          </a:p>
          <a:p>
            <a:pPr marL="0" indent="0">
              <a:buNone/>
            </a:pPr>
            <a:r>
              <a:rPr lang="en-US" altLang="ja-JP" sz="1200" b="1" dirty="0" smtClean="0">
                <a:solidFill>
                  <a:srgbClr val="C00000"/>
                </a:solidFill>
                <a:latin typeface="+mn-ea"/>
              </a:rPr>
              <a:t>THAISON</a:t>
            </a:r>
            <a:endParaRPr lang="ja-JP" altLang="en-US" sz="12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113.160.86.242</a:t>
            </a:r>
            <a:endParaRPr lang="en-US" altLang="ja-JP" sz="1200" dirty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123.25.21.231</a:t>
            </a:r>
            <a:endParaRPr lang="en-US" altLang="ja-JP" sz="1200" dirty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117.4.245.172     </a:t>
            </a:r>
            <a:endParaRPr lang="en-US" altLang="ja-JP" sz="1200" dirty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113.190.232.180</a:t>
            </a:r>
            <a:endParaRPr lang="en-US" altLang="ja-JP" sz="1200" dirty="0">
              <a:latin typeface="+mn-ea"/>
            </a:endParaRPr>
          </a:p>
          <a:p>
            <a:pPr marL="0" indent="0">
              <a:buNone/>
            </a:pPr>
            <a:r>
              <a:rPr lang="en-US" altLang="ja-JP" sz="1200" b="1" dirty="0" smtClean="0">
                <a:solidFill>
                  <a:srgbClr val="C00000"/>
                </a:solidFill>
                <a:latin typeface="+mn-ea"/>
              </a:rPr>
              <a:t>SSV</a:t>
            </a:r>
            <a:endParaRPr lang="ja-JP" altLang="en-US" sz="12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123.24.205.158</a:t>
            </a:r>
            <a:r>
              <a:rPr lang="ja-JP" altLang="en-US" sz="1200" dirty="0" smtClean="0">
                <a:latin typeface="+mn-ea"/>
              </a:rPr>
              <a:t>（ベトナム側）</a:t>
            </a:r>
            <a:endParaRPr lang="en-US" altLang="ja-JP" sz="12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114.160.201.135</a:t>
            </a:r>
            <a:r>
              <a:rPr lang="ja-JP" altLang="en-US" sz="1200" dirty="0" smtClean="0">
                <a:latin typeface="+mn-ea"/>
              </a:rPr>
              <a:t>（日本側）</a:t>
            </a:r>
            <a:endParaRPr lang="en-US" altLang="ja-JP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9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latin typeface="+mj-ea"/>
              </a:rPr>
              <a:t>次期</a:t>
            </a:r>
            <a:r>
              <a:rPr lang="ja-JP" altLang="en-US" b="1" dirty="0" smtClean="0">
                <a:latin typeface="+mj-ea"/>
              </a:rPr>
              <a:t>の</a:t>
            </a:r>
            <a:r>
              <a:rPr lang="ja-JP" altLang="en-US" b="1" dirty="0">
                <a:latin typeface="+mj-ea"/>
              </a:rPr>
              <a:t>プラットフォー</a:t>
            </a:r>
            <a:r>
              <a:rPr lang="ja-JP" altLang="en-US" b="1" dirty="0" smtClean="0">
                <a:latin typeface="+mj-ea"/>
              </a:rPr>
              <a:t>ム</a:t>
            </a:r>
            <a:r>
              <a:rPr lang="en-US" altLang="ja-JP" b="1" dirty="0" smtClean="0">
                <a:latin typeface="+mj-ea"/>
              </a:rPr>
              <a:t/>
            </a:r>
            <a:br>
              <a:rPr lang="en-US" altLang="ja-JP" b="1" dirty="0" smtClean="0">
                <a:latin typeface="+mj-ea"/>
              </a:rPr>
            </a:br>
            <a:r>
              <a:rPr lang="ja-JP" altLang="en-US" b="1" dirty="0" smtClean="0">
                <a:latin typeface="+mj-ea"/>
              </a:rPr>
              <a:t>に</a:t>
            </a:r>
            <a:r>
              <a:rPr lang="ja-JP" altLang="en-US" b="1" dirty="0">
                <a:latin typeface="+mj-ea"/>
              </a:rPr>
              <a:t>ついて</a:t>
            </a:r>
            <a:endParaRPr kumimoji="1" lang="ja-JP" altLang="en-US" b="1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別紙参照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1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</TotalTime>
  <Words>139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Trebuchet MS</vt:lpstr>
      <vt:lpstr>Wingdings 3</vt:lpstr>
      <vt:lpstr>Facet</vt:lpstr>
      <vt:lpstr>DeepSecutiry導入 報告書</vt:lpstr>
      <vt:lpstr>タイムスケジュール（日本時間）</vt:lpstr>
      <vt:lpstr>導入作業後の確認事項</vt:lpstr>
      <vt:lpstr>チューニング</vt:lpstr>
      <vt:lpstr>チューニング</vt:lpstr>
      <vt:lpstr>次期のプラットフォーム 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DeepSecutiry導入 報告書</dc:title>
  <dc:creator>Hoang Van Tien</dc:creator>
  <cp:lastModifiedBy>Hoang Van Tien</cp:lastModifiedBy>
  <cp:revision>25</cp:revision>
  <dcterms:created xsi:type="dcterms:W3CDTF">2020-11-16T09:55:39Z</dcterms:created>
  <dcterms:modified xsi:type="dcterms:W3CDTF">2020-11-18T10:13:05Z</dcterms:modified>
</cp:coreProperties>
</file>