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a55f5020f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a55f5020f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a55f5020f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a55f5020f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55f5020f3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55f5020f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55f5020f3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55f5020f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a55f5020f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a55f5020f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55f5020f3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55f5020f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a55f5020f3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a55f5020f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a55f5020f3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a55f5020f3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a55f5020f3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a55f5020f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55f5020f3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55f5020f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55f5020f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55f5020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55f5020f3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55f5020f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55f5020f3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55f5020f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55f5020f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55f5020f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55f5020f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55f5020f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a55f5020f3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a55f5020f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55f5020f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a55f5020f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55f5020f3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55f5020f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55f5020f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55f5020f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a55f5020f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a55f5020f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Global Sequence Alignment project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Tobi Azeez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Tracing Back	</a:t>
            </a:r>
            <a:endParaRPr/>
          </a:p>
        </p:txBody>
      </p:sp>
      <p:sp>
        <p:nvSpPr>
          <p:cNvPr id="120" name="Google Shape;120;p22"/>
          <p:cNvSpPr txBox="1">
            <a:spLocks noGrp="1"/>
          </p:cNvSpPr>
          <p:nvPr>
            <p:ph type="body" idx="1"/>
          </p:nvPr>
        </p:nvSpPr>
        <p:spPr>
          <a:xfrm>
            <a:off x="311700" y="767250"/>
            <a:ext cx="85206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Although the dynamic programming table is important, the </a:t>
            </a:r>
            <a:r>
              <a:rPr lang="en" i="1"/>
              <a:t>most</a:t>
            </a:r>
            <a:r>
              <a:rPr lang="en"/>
              <a:t> important thing from this process was the path variable. This saved the directional choices which will allow us to trace back and reassemble our alignment. </a:t>
            </a:r>
            <a:br>
              <a:rPr lang="en"/>
            </a:br>
            <a:br>
              <a:rPr lang="en"/>
            </a:br>
            <a:r>
              <a:rPr lang="en"/>
              <a:t>The path matrix also any multiple alignment options that will yield the same overall score (score is the value in the bottom left of the dynamic programming matrix)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Path Matrix</a:t>
            </a:r>
            <a:endParaRPr/>
          </a:p>
        </p:txBody>
      </p:sp>
      <p:sp>
        <p:nvSpPr>
          <p:cNvPr id="126" name="Google Shape;126;p23"/>
          <p:cNvSpPr txBox="1">
            <a:spLocks noGrp="1"/>
          </p:cNvSpPr>
          <p:nvPr>
            <p:ph type="body" idx="1"/>
          </p:nvPr>
        </p:nvSpPr>
        <p:spPr>
          <a:xfrm>
            <a:off x="311700" y="3181550"/>
            <a:ext cx="8520600" cy="18438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a:t>Whilst there are multiple options for some cells in the matrix here, using a match score of 1 and a gap penalty of -1 (as we have been doing), there is only one best alignment, although it is difficult to visually trace back. </a:t>
            </a:r>
            <a:br>
              <a:rPr lang="en"/>
            </a:br>
            <a:br>
              <a:rPr lang="en"/>
            </a:br>
            <a:r>
              <a:rPr lang="en"/>
              <a:t>An ‘r’ means we came from the left, ‘d’ means we came from above, and ‘diag’ means we came diagonally above and to the left</a:t>
            </a:r>
            <a:endParaRPr/>
          </a:p>
        </p:txBody>
      </p:sp>
      <p:pic>
        <p:nvPicPr>
          <p:cNvPr id="127" name="Google Shape;127;p23"/>
          <p:cNvPicPr preferRelativeResize="0"/>
          <p:nvPr/>
        </p:nvPicPr>
        <p:blipFill>
          <a:blip r:embed="rId3">
            <a:alphaModFix/>
          </a:blip>
          <a:stretch>
            <a:fillRect/>
          </a:stretch>
        </p:blipFill>
        <p:spPr>
          <a:xfrm>
            <a:off x="0" y="503959"/>
            <a:ext cx="9143999" cy="25514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Path Matrix of Multiple Alignments</a:t>
            </a:r>
            <a:endParaRPr/>
          </a:p>
        </p:txBody>
      </p:sp>
      <p:sp>
        <p:nvSpPr>
          <p:cNvPr id="133" name="Google Shape;133;p24"/>
          <p:cNvSpPr txBox="1">
            <a:spLocks noGrp="1"/>
          </p:cNvSpPr>
          <p:nvPr>
            <p:ph type="body" idx="1"/>
          </p:nvPr>
        </p:nvSpPr>
        <p:spPr>
          <a:xfrm>
            <a:off x="311700" y="2571750"/>
            <a:ext cx="8520600" cy="2453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If we change the gap penalty from -1 to 0, this path matrix yields 5 possible alignments in comparison to only one. When using BLAST for example, the default settings are 1 for a match, and -2 for a mismatch. Gap penalty by default is left at 0. This can easily be customized. </a:t>
            </a:r>
            <a:endParaRPr/>
          </a:p>
        </p:txBody>
      </p:sp>
      <p:pic>
        <p:nvPicPr>
          <p:cNvPr id="134" name="Google Shape;134;p24"/>
          <p:cNvPicPr preferRelativeResize="0"/>
          <p:nvPr/>
        </p:nvPicPr>
        <p:blipFill>
          <a:blip r:embed="rId3">
            <a:alphaModFix/>
          </a:blip>
          <a:stretch>
            <a:fillRect/>
          </a:stretch>
        </p:blipFill>
        <p:spPr>
          <a:xfrm>
            <a:off x="0" y="639949"/>
            <a:ext cx="9144000" cy="18706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Alignment Algorithm</a:t>
            </a:r>
            <a:endParaRPr/>
          </a:p>
        </p:txBody>
      </p:sp>
      <p:sp>
        <p:nvSpPr>
          <p:cNvPr id="140" name="Google Shape;140;p25"/>
          <p:cNvSpPr txBox="1">
            <a:spLocks noGrp="1"/>
          </p:cNvSpPr>
          <p:nvPr>
            <p:ph type="body" idx="1"/>
          </p:nvPr>
        </p:nvSpPr>
        <p:spPr>
          <a:xfrm>
            <a:off x="311700" y="767250"/>
            <a:ext cx="85206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final step is to trace back through our path matrix. Started at the bottom right, checking what each value is there, and following it, while assembling two new strings (x and y) which will have a dash any time a gap is present. </a:t>
            </a:r>
            <a:br>
              <a:rPr lang="en"/>
            </a:br>
            <a:br>
              <a:rPr lang="en"/>
            </a:br>
            <a:r>
              <a:rPr lang="en"/>
              <a:t>There also may be multiple different alignments. These are shown as list elements in one cell. In order to explore all of the different possibilities, we will recursively go through each item, and save each unique alignment into a list. </a:t>
            </a:r>
            <a:br>
              <a:rPr lang="en"/>
            </a:br>
            <a:br>
              <a:rPr lang="en"/>
            </a:br>
            <a:r>
              <a:rPr lang="en"/>
              <a:t>We can pull each item from this list later to look at all of these alignments together.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6"/>
          <p:cNvSpPr txBox="1">
            <a:spLocks noGrp="1"/>
          </p:cNvSpPr>
          <p:nvPr>
            <p:ph type="body" idx="1"/>
          </p:nvPr>
        </p:nvSpPr>
        <p:spPr>
          <a:xfrm>
            <a:off x="311700" y="767250"/>
            <a:ext cx="25872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Our base case is if we have reached the start of the path matrix, which instead of having ‘r’ or ‘d’ or ‘diag’ will just have a 0.</a:t>
            </a:r>
            <a:endParaRPr/>
          </a:p>
        </p:txBody>
      </p:sp>
      <p:pic>
        <p:nvPicPr>
          <p:cNvPr id="147" name="Google Shape;147;p26"/>
          <p:cNvPicPr preferRelativeResize="0"/>
          <p:nvPr/>
        </p:nvPicPr>
        <p:blipFill>
          <a:blip r:embed="rId3">
            <a:alphaModFix/>
          </a:blip>
          <a:stretch>
            <a:fillRect/>
          </a:stretch>
        </p:blipFill>
        <p:spPr>
          <a:xfrm>
            <a:off x="3002200" y="0"/>
            <a:ext cx="5342198"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Checking our work</a:t>
            </a:r>
            <a:endParaRPr/>
          </a:p>
          <a:p>
            <a:pPr marL="0" lvl="0" indent="0" algn="l" rtl="0">
              <a:spcBef>
                <a:spcPts val="0"/>
              </a:spcBef>
              <a:spcAft>
                <a:spcPts val="0"/>
              </a:spcAft>
              <a:buNone/>
            </a:pPr>
            <a:endParaRPr/>
          </a:p>
        </p:txBody>
      </p:sp>
      <p:sp>
        <p:nvSpPr>
          <p:cNvPr id="153" name="Google Shape;153;p27"/>
          <p:cNvSpPr txBox="1">
            <a:spLocks noGrp="1"/>
          </p:cNvSpPr>
          <p:nvPr>
            <p:ph type="body" idx="1"/>
          </p:nvPr>
        </p:nvSpPr>
        <p:spPr>
          <a:xfrm>
            <a:off x="311700" y="572700"/>
            <a:ext cx="85206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order to make sure we have done everything correctly, we will use an already developed tool to cross check our work with. This tool is from the ‘Bio’ module and is named ‘Align’. Running this tool on the same strings as above yields the following unique alignment.</a:t>
            </a:r>
            <a:endParaRPr/>
          </a:p>
        </p:txBody>
      </p:sp>
      <p:pic>
        <p:nvPicPr>
          <p:cNvPr id="154" name="Google Shape;154;p27"/>
          <p:cNvPicPr preferRelativeResize="0"/>
          <p:nvPr/>
        </p:nvPicPr>
        <p:blipFill>
          <a:blip r:embed="rId3">
            <a:alphaModFix/>
          </a:blip>
          <a:stretch>
            <a:fillRect/>
          </a:stretch>
        </p:blipFill>
        <p:spPr>
          <a:xfrm>
            <a:off x="4430400" y="1609188"/>
            <a:ext cx="3543300" cy="3476625"/>
          </a:xfrm>
          <a:prstGeom prst="rect">
            <a:avLst/>
          </a:prstGeom>
          <a:noFill/>
          <a:ln>
            <a:noFill/>
          </a:ln>
        </p:spPr>
      </p:pic>
      <p:pic>
        <p:nvPicPr>
          <p:cNvPr id="155" name="Google Shape;155;p27"/>
          <p:cNvPicPr preferRelativeResize="0"/>
          <p:nvPr/>
        </p:nvPicPr>
        <p:blipFill>
          <a:blip r:embed="rId4">
            <a:alphaModFix/>
          </a:blip>
          <a:stretch>
            <a:fillRect/>
          </a:stretch>
        </p:blipFill>
        <p:spPr>
          <a:xfrm>
            <a:off x="0" y="1911188"/>
            <a:ext cx="4350075" cy="1321125"/>
          </a:xfrm>
          <a:prstGeom prst="rect">
            <a:avLst/>
          </a:prstGeom>
          <a:noFill/>
          <a:ln>
            <a:noFill/>
          </a:ln>
        </p:spPr>
      </p:pic>
      <p:sp>
        <p:nvSpPr>
          <p:cNvPr id="156" name="Google Shape;156;p27"/>
          <p:cNvSpPr txBox="1"/>
          <p:nvPr/>
        </p:nvSpPr>
        <p:spPr>
          <a:xfrm>
            <a:off x="311700" y="3417200"/>
            <a:ext cx="41148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This isn’t so interesting as there is only one unique alignment, so let’s change the score parameters and look again</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Setting Gap Penalty to 0</a:t>
            </a:r>
            <a:endParaRPr/>
          </a:p>
        </p:txBody>
      </p:sp>
      <p:sp>
        <p:nvSpPr>
          <p:cNvPr id="162" name="Google Shape;162;p28"/>
          <p:cNvSpPr txBox="1">
            <a:spLocks noGrp="1"/>
          </p:cNvSpPr>
          <p:nvPr>
            <p:ph type="body" idx="1"/>
          </p:nvPr>
        </p:nvSpPr>
        <p:spPr>
          <a:xfrm>
            <a:off x="311700" y="4306500"/>
            <a:ext cx="8520600" cy="719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a:t>After changing the gap score to 0, there are now 5 possible best alignments. Let’s see if our code matches up the same</a:t>
            </a:r>
            <a:endParaRPr/>
          </a:p>
        </p:txBody>
      </p:sp>
      <p:pic>
        <p:nvPicPr>
          <p:cNvPr id="163" name="Google Shape;163;p28"/>
          <p:cNvPicPr preferRelativeResize="0"/>
          <p:nvPr/>
        </p:nvPicPr>
        <p:blipFill>
          <a:blip r:embed="rId3">
            <a:alphaModFix/>
          </a:blip>
          <a:stretch>
            <a:fillRect/>
          </a:stretch>
        </p:blipFill>
        <p:spPr>
          <a:xfrm>
            <a:off x="3966661" y="572700"/>
            <a:ext cx="4528665" cy="3551525"/>
          </a:xfrm>
          <a:prstGeom prst="rect">
            <a:avLst/>
          </a:prstGeom>
          <a:noFill/>
          <a:ln>
            <a:noFill/>
          </a:ln>
        </p:spPr>
      </p:pic>
      <p:pic>
        <p:nvPicPr>
          <p:cNvPr id="164" name="Google Shape;164;p28"/>
          <p:cNvPicPr preferRelativeResize="0"/>
          <p:nvPr/>
        </p:nvPicPr>
        <p:blipFill>
          <a:blip r:embed="rId4">
            <a:alphaModFix/>
          </a:blip>
          <a:stretch>
            <a:fillRect/>
          </a:stretch>
        </p:blipFill>
        <p:spPr>
          <a:xfrm>
            <a:off x="1420449" y="572700"/>
            <a:ext cx="2437125" cy="3551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our code</a:t>
            </a:r>
            <a:endParaRPr/>
          </a:p>
        </p:txBody>
      </p:sp>
      <p:sp>
        <p:nvSpPr>
          <p:cNvPr id="170" name="Google Shape;170;p29"/>
          <p:cNvSpPr txBox="1">
            <a:spLocks noGrp="1"/>
          </p:cNvSpPr>
          <p:nvPr>
            <p:ph type="body" idx="1"/>
          </p:nvPr>
        </p:nvSpPr>
        <p:spPr>
          <a:xfrm>
            <a:off x="311700" y="767250"/>
            <a:ext cx="85206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We’ll create a main() function to nicely wrap everything together.</a:t>
            </a:r>
            <a:endParaRPr/>
          </a:p>
        </p:txBody>
      </p:sp>
      <p:pic>
        <p:nvPicPr>
          <p:cNvPr id="171" name="Google Shape;171;p29"/>
          <p:cNvPicPr preferRelativeResize="0"/>
          <p:nvPr/>
        </p:nvPicPr>
        <p:blipFill>
          <a:blip r:embed="rId3">
            <a:alphaModFix/>
          </a:blip>
          <a:stretch>
            <a:fillRect/>
          </a:stretch>
        </p:blipFill>
        <p:spPr>
          <a:xfrm>
            <a:off x="1409700" y="1166800"/>
            <a:ext cx="6324600" cy="2809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our code</a:t>
            </a:r>
            <a:endParaRPr/>
          </a:p>
        </p:txBody>
      </p:sp>
      <p:sp>
        <p:nvSpPr>
          <p:cNvPr id="177" name="Google Shape;177;p30"/>
          <p:cNvSpPr txBox="1">
            <a:spLocks noGrp="1"/>
          </p:cNvSpPr>
          <p:nvPr>
            <p:ph type="body" idx="1"/>
          </p:nvPr>
        </p:nvSpPr>
        <p:spPr>
          <a:xfrm>
            <a:off x="311700" y="767250"/>
            <a:ext cx="85206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And by calling main…</a:t>
            </a:r>
            <a:endParaRPr/>
          </a:p>
        </p:txBody>
      </p:sp>
      <p:pic>
        <p:nvPicPr>
          <p:cNvPr id="178" name="Google Shape;178;p30"/>
          <p:cNvPicPr preferRelativeResize="0"/>
          <p:nvPr/>
        </p:nvPicPr>
        <p:blipFill>
          <a:blip r:embed="rId3">
            <a:alphaModFix/>
          </a:blip>
          <a:stretch>
            <a:fillRect/>
          </a:stretch>
        </p:blipFill>
        <p:spPr>
          <a:xfrm>
            <a:off x="311688" y="1177350"/>
            <a:ext cx="5057775" cy="3848100"/>
          </a:xfrm>
          <a:prstGeom prst="rect">
            <a:avLst/>
          </a:prstGeom>
          <a:noFill/>
          <a:ln>
            <a:noFill/>
          </a:ln>
        </p:spPr>
      </p:pic>
      <p:pic>
        <p:nvPicPr>
          <p:cNvPr id="179" name="Google Shape;179;p30"/>
          <p:cNvPicPr preferRelativeResize="0"/>
          <p:nvPr/>
        </p:nvPicPr>
        <p:blipFill>
          <a:blip r:embed="rId4">
            <a:alphaModFix/>
          </a:blip>
          <a:stretch>
            <a:fillRect/>
          </a:stretch>
        </p:blipFill>
        <p:spPr>
          <a:xfrm>
            <a:off x="5898476" y="1160650"/>
            <a:ext cx="2748979" cy="3864800"/>
          </a:xfrm>
          <a:prstGeom prst="rect">
            <a:avLst/>
          </a:prstGeom>
          <a:noFill/>
          <a:ln>
            <a:noFill/>
          </a:ln>
        </p:spPr>
      </p:pic>
      <p:sp>
        <p:nvSpPr>
          <p:cNvPr id="180" name="Google Shape;180;p30"/>
          <p:cNvSpPr txBox="1"/>
          <p:nvPr/>
        </p:nvSpPr>
        <p:spPr>
          <a:xfrm>
            <a:off x="5898475" y="767238"/>
            <a:ext cx="3230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output</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 comparison</a:t>
            </a:r>
            <a:endParaRPr/>
          </a:p>
        </p:txBody>
      </p:sp>
      <p:sp>
        <p:nvSpPr>
          <p:cNvPr id="186" name="Google Shape;186;p31"/>
          <p:cNvSpPr txBox="1">
            <a:spLocks noGrp="1"/>
          </p:cNvSpPr>
          <p:nvPr>
            <p:ph type="body" idx="1"/>
          </p:nvPr>
        </p:nvSpPr>
        <p:spPr>
          <a:xfrm>
            <a:off x="311700" y="442650"/>
            <a:ext cx="85206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Although initially our result looks different, it is indeed the same but in a different order</a:t>
            </a:r>
            <a:endParaRPr/>
          </a:p>
        </p:txBody>
      </p:sp>
      <p:pic>
        <p:nvPicPr>
          <p:cNvPr id="187" name="Google Shape;187;p31"/>
          <p:cNvPicPr preferRelativeResize="0"/>
          <p:nvPr/>
        </p:nvPicPr>
        <p:blipFill>
          <a:blip r:embed="rId3">
            <a:alphaModFix/>
          </a:blip>
          <a:stretch>
            <a:fillRect/>
          </a:stretch>
        </p:blipFill>
        <p:spPr>
          <a:xfrm>
            <a:off x="5319126" y="1278700"/>
            <a:ext cx="2748979" cy="3864800"/>
          </a:xfrm>
          <a:prstGeom prst="rect">
            <a:avLst/>
          </a:prstGeom>
          <a:noFill/>
          <a:ln>
            <a:noFill/>
          </a:ln>
        </p:spPr>
      </p:pic>
      <p:pic>
        <p:nvPicPr>
          <p:cNvPr id="188" name="Google Shape;188;p31"/>
          <p:cNvPicPr preferRelativeResize="0"/>
          <p:nvPr/>
        </p:nvPicPr>
        <p:blipFill>
          <a:blip r:embed="rId4">
            <a:alphaModFix/>
          </a:blip>
          <a:stretch>
            <a:fillRect/>
          </a:stretch>
        </p:blipFill>
        <p:spPr>
          <a:xfrm>
            <a:off x="1371350" y="1278700"/>
            <a:ext cx="2652101" cy="3864800"/>
          </a:xfrm>
          <a:prstGeom prst="rect">
            <a:avLst/>
          </a:prstGeom>
          <a:noFill/>
          <a:ln>
            <a:noFill/>
          </a:ln>
        </p:spPr>
      </p:pic>
      <p:sp>
        <p:nvSpPr>
          <p:cNvPr id="189" name="Google Shape;189;p31"/>
          <p:cNvSpPr txBox="1"/>
          <p:nvPr/>
        </p:nvSpPr>
        <p:spPr>
          <a:xfrm>
            <a:off x="1944250" y="883775"/>
            <a:ext cx="4114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Test code</a:t>
            </a:r>
            <a:endParaRPr sz="1800">
              <a:solidFill>
                <a:schemeClr val="dk2"/>
              </a:solidFill>
            </a:endParaRPr>
          </a:p>
        </p:txBody>
      </p:sp>
      <p:sp>
        <p:nvSpPr>
          <p:cNvPr id="190" name="Google Shape;190;p31"/>
          <p:cNvSpPr txBox="1"/>
          <p:nvPr/>
        </p:nvSpPr>
        <p:spPr>
          <a:xfrm>
            <a:off x="6059050" y="883775"/>
            <a:ext cx="3102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Our code</a:t>
            </a:r>
            <a:endParaRPr sz="1800">
              <a:solidFill>
                <a:schemeClr val="dk2"/>
              </a:solidFill>
            </a:endParaRPr>
          </a:p>
        </p:txBody>
      </p:sp>
      <p:cxnSp>
        <p:nvCxnSpPr>
          <p:cNvPr id="191" name="Google Shape;191;p31"/>
          <p:cNvCxnSpPr/>
          <p:nvPr/>
        </p:nvCxnSpPr>
        <p:spPr>
          <a:xfrm>
            <a:off x="2130850" y="1522025"/>
            <a:ext cx="3162000" cy="1433700"/>
          </a:xfrm>
          <a:prstGeom prst="straightConnector1">
            <a:avLst/>
          </a:prstGeom>
          <a:noFill/>
          <a:ln w="9525" cap="flat" cmpd="sng">
            <a:solidFill>
              <a:srgbClr val="C792EA"/>
            </a:solidFill>
            <a:prstDash val="solid"/>
            <a:round/>
            <a:headEnd type="none" w="med" len="med"/>
            <a:tailEnd type="none" w="med" len="med"/>
          </a:ln>
        </p:spPr>
      </p:cxnSp>
      <p:cxnSp>
        <p:nvCxnSpPr>
          <p:cNvPr id="192" name="Google Shape;192;p31"/>
          <p:cNvCxnSpPr/>
          <p:nvPr/>
        </p:nvCxnSpPr>
        <p:spPr>
          <a:xfrm>
            <a:off x="2130850" y="2253775"/>
            <a:ext cx="3142200" cy="0"/>
          </a:xfrm>
          <a:prstGeom prst="straightConnector1">
            <a:avLst/>
          </a:prstGeom>
          <a:noFill/>
          <a:ln w="9525" cap="flat" cmpd="sng">
            <a:solidFill>
              <a:srgbClr val="C792EA"/>
            </a:solidFill>
            <a:prstDash val="solid"/>
            <a:round/>
            <a:headEnd type="none" w="med" len="med"/>
            <a:tailEnd type="none" w="med" len="med"/>
          </a:ln>
        </p:spPr>
      </p:cxnSp>
      <p:cxnSp>
        <p:nvCxnSpPr>
          <p:cNvPr id="193" name="Google Shape;193;p31"/>
          <p:cNvCxnSpPr/>
          <p:nvPr/>
        </p:nvCxnSpPr>
        <p:spPr>
          <a:xfrm>
            <a:off x="2130850" y="2955725"/>
            <a:ext cx="3171600" cy="726600"/>
          </a:xfrm>
          <a:prstGeom prst="straightConnector1">
            <a:avLst/>
          </a:prstGeom>
          <a:noFill/>
          <a:ln w="9525" cap="flat" cmpd="sng">
            <a:solidFill>
              <a:srgbClr val="C792EA"/>
            </a:solidFill>
            <a:prstDash val="solid"/>
            <a:round/>
            <a:headEnd type="none" w="med" len="med"/>
            <a:tailEnd type="none" w="med" len="med"/>
          </a:ln>
        </p:spPr>
      </p:cxnSp>
      <p:cxnSp>
        <p:nvCxnSpPr>
          <p:cNvPr id="194" name="Google Shape;194;p31"/>
          <p:cNvCxnSpPr/>
          <p:nvPr/>
        </p:nvCxnSpPr>
        <p:spPr>
          <a:xfrm rot="10800000" flipH="1">
            <a:off x="2130850" y="1522025"/>
            <a:ext cx="3162000" cy="2160300"/>
          </a:xfrm>
          <a:prstGeom prst="straightConnector1">
            <a:avLst/>
          </a:prstGeom>
          <a:noFill/>
          <a:ln w="9525" cap="flat" cmpd="sng">
            <a:solidFill>
              <a:srgbClr val="C792EA"/>
            </a:solidFill>
            <a:prstDash val="solid"/>
            <a:round/>
            <a:headEnd type="none" w="med" len="med"/>
            <a:tailEnd type="none" w="med" len="med"/>
          </a:ln>
        </p:spPr>
      </p:cxnSp>
      <p:cxnSp>
        <p:nvCxnSpPr>
          <p:cNvPr id="195" name="Google Shape;195;p31"/>
          <p:cNvCxnSpPr/>
          <p:nvPr/>
        </p:nvCxnSpPr>
        <p:spPr>
          <a:xfrm>
            <a:off x="1944250" y="4399175"/>
            <a:ext cx="3338700" cy="0"/>
          </a:xfrm>
          <a:prstGeom prst="straightConnector1">
            <a:avLst/>
          </a:prstGeom>
          <a:noFill/>
          <a:ln w="9525" cap="flat" cmpd="sng">
            <a:solidFill>
              <a:srgbClr val="C792EA"/>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1" name="Google Shape;61;p14"/>
          <p:cNvSpPr txBox="1">
            <a:spLocks noGrp="1"/>
          </p:cNvSpPr>
          <p:nvPr>
            <p:ph type="body" idx="1"/>
          </p:nvPr>
        </p:nvSpPr>
        <p:spPr>
          <a:xfrm>
            <a:off x="311700" y="767250"/>
            <a:ext cx="8520600" cy="4258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The first step to creating a sequence alignment algorithm was to figure out some general ideas of where to begin. The biggest hurdle in this project from the get go that I knew would be difficult was creating alternate alignments. But to start from scratch, let's look at the basics which means matches, mismatches, and gaps</a:t>
            </a:r>
            <a:endParaRPr/>
          </a:p>
          <a:p>
            <a:pPr marL="0" lvl="0" indent="0" algn="l" rtl="0">
              <a:spcBef>
                <a:spcPts val="1200"/>
              </a:spcBef>
              <a:spcAft>
                <a:spcPts val="0"/>
              </a:spcAft>
              <a:buNone/>
            </a:pPr>
            <a:endParaRPr/>
          </a:p>
          <a:p>
            <a:pPr marL="0" lvl="0" indent="0" algn="l" rtl="0">
              <a:spcBef>
                <a:spcPts val="1200"/>
              </a:spcBef>
              <a:spcAft>
                <a:spcPts val="0"/>
              </a:spcAft>
              <a:buNone/>
            </a:pPr>
            <a:r>
              <a:rPr lang="en"/>
              <a:t>After doing some basic research, I found a good youtube video that provided the basic theory behind how generic sequence alignment tools work - but one that didn't give any actual code to copy or paste (https://www.youtube.com/watch?v=jqyfhFziDjw&amp;t=2847s&amp;ab_channel=AhmetSacan)</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The first step would be to create a 'game board', that is a matrix with your unique target and query strings as rows and columns. In this matrix, if two of the letters of each string are the same, a 'match score' is added into that cell of the matrix. If they are not the same, a 'mismatch score' is added instead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 Check Function	</a:t>
            </a:r>
            <a:endParaRPr/>
          </a:p>
        </p:txBody>
      </p:sp>
      <p:sp>
        <p:nvSpPr>
          <p:cNvPr id="201" name="Google Shape;201;p32"/>
          <p:cNvSpPr txBox="1">
            <a:spLocks noGrp="1"/>
          </p:cNvSpPr>
          <p:nvPr>
            <p:ph type="body" idx="1"/>
          </p:nvPr>
        </p:nvSpPr>
        <p:spPr>
          <a:xfrm>
            <a:off x="311700" y="767250"/>
            <a:ext cx="85206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It’s not feasible to check alignments visually in this way. When working with an actual string from a genetic sequencing experiment, there could be thousands of possible alignments. </a:t>
            </a:r>
            <a:br>
              <a:rPr lang="en"/>
            </a:br>
            <a:br>
              <a:rPr lang="en"/>
            </a:br>
            <a:r>
              <a:rPr lang="en"/>
              <a:t>So, we can quickly make a function that just checks to see if each item from test alignment shows up in our alignment list.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 Check contd.</a:t>
            </a:r>
            <a:endParaRPr/>
          </a:p>
        </p:txBody>
      </p:sp>
      <p:sp>
        <p:nvSpPr>
          <p:cNvPr id="207" name="Google Shape;207;p33"/>
          <p:cNvSpPr txBox="1">
            <a:spLocks noGrp="1"/>
          </p:cNvSpPr>
          <p:nvPr>
            <p:ph type="body" idx="1"/>
          </p:nvPr>
        </p:nvSpPr>
        <p:spPr>
          <a:xfrm>
            <a:off x="311700" y="767250"/>
            <a:ext cx="85206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8" name="Google Shape;208;p33"/>
          <p:cNvPicPr preferRelativeResize="0"/>
          <p:nvPr/>
        </p:nvPicPr>
        <p:blipFill>
          <a:blip r:embed="rId3">
            <a:alphaModFix/>
          </a:blip>
          <a:stretch>
            <a:fillRect/>
          </a:stretch>
        </p:blipFill>
        <p:spPr>
          <a:xfrm>
            <a:off x="311700" y="767238"/>
            <a:ext cx="4638675" cy="4143375"/>
          </a:xfrm>
          <a:prstGeom prst="rect">
            <a:avLst/>
          </a:prstGeom>
          <a:noFill/>
          <a:ln>
            <a:noFill/>
          </a:ln>
        </p:spPr>
      </p:pic>
      <p:pic>
        <p:nvPicPr>
          <p:cNvPr id="209" name="Google Shape;209;p33"/>
          <p:cNvPicPr preferRelativeResize="0"/>
          <p:nvPr/>
        </p:nvPicPr>
        <p:blipFill>
          <a:blip r:embed="rId4">
            <a:alphaModFix/>
          </a:blip>
          <a:stretch>
            <a:fillRect/>
          </a:stretch>
        </p:blipFill>
        <p:spPr>
          <a:xfrm>
            <a:off x="5240925" y="2271713"/>
            <a:ext cx="3314700" cy="600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Creating the Game Board</a:t>
            </a:r>
            <a:endParaRPr/>
          </a:p>
        </p:txBody>
      </p:sp>
      <p:sp>
        <p:nvSpPr>
          <p:cNvPr id="67" name="Google Shape;67;p15"/>
          <p:cNvSpPr txBox="1">
            <a:spLocks noGrp="1"/>
          </p:cNvSpPr>
          <p:nvPr>
            <p:ph type="body" idx="1"/>
          </p:nvPr>
        </p:nvSpPr>
        <p:spPr>
          <a:xfrm>
            <a:off x="337975" y="758500"/>
            <a:ext cx="35385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050">
                <a:solidFill>
                  <a:schemeClr val="dk1"/>
                </a:solidFill>
                <a:highlight>
                  <a:srgbClr val="FFFFFF"/>
                </a:highlight>
              </a:rPr>
              <a:t>Right is an example of what this game board should look like. I will use the same target and query strings as this above example for now, to show that it works as intended.</a:t>
            </a:r>
            <a:endParaRPr/>
          </a:p>
        </p:txBody>
      </p:sp>
      <p:pic>
        <p:nvPicPr>
          <p:cNvPr id="68" name="Google Shape;68;p15"/>
          <p:cNvPicPr preferRelativeResize="0"/>
          <p:nvPr/>
        </p:nvPicPr>
        <p:blipFill>
          <a:blip r:embed="rId3">
            <a:alphaModFix/>
          </a:blip>
          <a:stretch>
            <a:fillRect/>
          </a:stretch>
        </p:blipFill>
        <p:spPr>
          <a:xfrm>
            <a:off x="4177475" y="275025"/>
            <a:ext cx="4966525" cy="47174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Game Board Code</a:t>
            </a:r>
            <a:endParaRPr/>
          </a:p>
        </p:txBody>
      </p:sp>
      <p:sp>
        <p:nvSpPr>
          <p:cNvPr id="74" name="Google Shape;74;p16"/>
          <p:cNvSpPr txBox="1">
            <a:spLocks noGrp="1"/>
          </p:cNvSpPr>
          <p:nvPr>
            <p:ph type="body" idx="1"/>
          </p:nvPr>
        </p:nvSpPr>
        <p:spPr>
          <a:xfrm>
            <a:off x="311700" y="767250"/>
            <a:ext cx="85206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5" name="Google Shape;75;p16"/>
          <p:cNvPicPr preferRelativeResize="0"/>
          <p:nvPr/>
        </p:nvPicPr>
        <p:blipFill>
          <a:blip r:embed="rId3">
            <a:alphaModFix/>
          </a:blip>
          <a:stretch>
            <a:fillRect/>
          </a:stretch>
        </p:blipFill>
        <p:spPr>
          <a:xfrm>
            <a:off x="311700" y="767250"/>
            <a:ext cx="3954925" cy="4175801"/>
          </a:xfrm>
          <a:prstGeom prst="rect">
            <a:avLst/>
          </a:prstGeom>
          <a:noFill/>
          <a:ln>
            <a:noFill/>
          </a:ln>
        </p:spPr>
      </p:pic>
      <p:pic>
        <p:nvPicPr>
          <p:cNvPr id="76" name="Google Shape;76;p16"/>
          <p:cNvPicPr preferRelativeResize="0"/>
          <p:nvPr/>
        </p:nvPicPr>
        <p:blipFill>
          <a:blip r:embed="rId4">
            <a:alphaModFix/>
          </a:blip>
          <a:stretch>
            <a:fillRect/>
          </a:stretch>
        </p:blipFill>
        <p:spPr>
          <a:xfrm>
            <a:off x="4882038" y="1016075"/>
            <a:ext cx="3571875" cy="348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2" name="Google Shape;82;p17"/>
          <p:cNvSpPr txBox="1">
            <a:spLocks noGrp="1"/>
          </p:cNvSpPr>
          <p:nvPr>
            <p:ph type="body" idx="1"/>
          </p:nvPr>
        </p:nvSpPr>
        <p:spPr>
          <a:xfrm>
            <a:off x="311700" y="767250"/>
            <a:ext cx="85206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3" name="Google Shape;83;p17"/>
          <p:cNvPicPr preferRelativeResize="0"/>
          <p:nvPr/>
        </p:nvPicPr>
        <p:blipFill>
          <a:blip r:embed="rId3">
            <a:alphaModFix/>
          </a:blip>
          <a:stretch>
            <a:fillRect/>
          </a:stretch>
        </p:blipFill>
        <p:spPr>
          <a:xfrm>
            <a:off x="5260413" y="1107500"/>
            <a:ext cx="3571875" cy="3486150"/>
          </a:xfrm>
          <a:prstGeom prst="rect">
            <a:avLst/>
          </a:prstGeom>
          <a:noFill/>
          <a:ln>
            <a:noFill/>
          </a:ln>
        </p:spPr>
      </p:pic>
      <p:pic>
        <p:nvPicPr>
          <p:cNvPr id="84" name="Google Shape;84;p17"/>
          <p:cNvPicPr preferRelativeResize="0"/>
          <p:nvPr/>
        </p:nvPicPr>
        <p:blipFill>
          <a:blip r:embed="rId4">
            <a:alphaModFix/>
          </a:blip>
          <a:stretch>
            <a:fillRect/>
          </a:stretch>
        </p:blipFill>
        <p:spPr>
          <a:xfrm>
            <a:off x="0" y="308000"/>
            <a:ext cx="4966525" cy="47174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Programming Table</a:t>
            </a:r>
            <a:endParaRPr/>
          </a:p>
        </p:txBody>
      </p:sp>
      <p:sp>
        <p:nvSpPr>
          <p:cNvPr id="90" name="Google Shape;90;p18"/>
          <p:cNvSpPr txBox="1">
            <a:spLocks noGrp="1"/>
          </p:cNvSpPr>
          <p:nvPr>
            <p:ph type="body" idx="1"/>
          </p:nvPr>
        </p:nvSpPr>
        <p:spPr>
          <a:xfrm>
            <a:off x="311700" y="767250"/>
            <a:ext cx="85206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second step is to create a 'dynamic programming table'. The way we do this is by moving through every element in the game_board, row by row. If we move from left to right, we decrease the value in the game_board by whatever our gap_penalty is defined to be. The same is true if we move from top to bottom. </a:t>
            </a:r>
            <a:endParaRPr/>
          </a:p>
          <a:p>
            <a:pPr marL="0" lvl="0" indent="0" algn="l" rtl="0">
              <a:spcBef>
                <a:spcPts val="1200"/>
              </a:spcBef>
              <a:spcAft>
                <a:spcPts val="1200"/>
              </a:spcAft>
              <a:buNone/>
            </a:pPr>
            <a:r>
              <a:rPr lang="en"/>
              <a:t>However, if we move diagonally down, we get to 'collect' whatever value is in that same position of the game board. The way we choose what way to move is either due to necessity (if there are no other possible moves) or whichever move yields the greatest value. If there are multiple moves that yield the same max value, we will save both as different choices.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6" name="Google Shape;96;p19"/>
          <p:cNvSpPr txBox="1">
            <a:spLocks noGrp="1"/>
          </p:cNvSpPr>
          <p:nvPr>
            <p:ph type="body" idx="1"/>
          </p:nvPr>
        </p:nvSpPr>
        <p:spPr>
          <a:xfrm>
            <a:off x="311700" y="767250"/>
            <a:ext cx="34071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example does not deal with multiple possibilities, but my code does</a:t>
            </a:r>
            <a:endParaRPr/>
          </a:p>
        </p:txBody>
      </p:sp>
      <p:pic>
        <p:nvPicPr>
          <p:cNvPr id="97" name="Google Shape;97;p19"/>
          <p:cNvPicPr preferRelativeResize="0"/>
          <p:nvPr/>
        </p:nvPicPr>
        <p:blipFill>
          <a:blip r:embed="rId3">
            <a:alphaModFix/>
          </a:blip>
          <a:stretch>
            <a:fillRect/>
          </a:stretch>
        </p:blipFill>
        <p:spPr>
          <a:xfrm>
            <a:off x="3865411" y="0"/>
            <a:ext cx="4179728"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3" name="Google Shape;103;p20"/>
          <p:cNvSpPr txBox="1">
            <a:spLocks noGrp="1"/>
          </p:cNvSpPr>
          <p:nvPr>
            <p:ph type="body" idx="1"/>
          </p:nvPr>
        </p:nvSpPr>
        <p:spPr>
          <a:xfrm>
            <a:off x="4006400" y="3797150"/>
            <a:ext cx="4825800" cy="122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Covering all possible positions and conditions of which values to append, and save into </a:t>
            </a:r>
            <a:r>
              <a:rPr lang="en" i="1"/>
              <a:t>path</a:t>
            </a:r>
            <a:r>
              <a:rPr lang="en"/>
              <a:t> at each step</a:t>
            </a:r>
            <a:endParaRPr/>
          </a:p>
        </p:txBody>
      </p:sp>
      <p:pic>
        <p:nvPicPr>
          <p:cNvPr id="104" name="Google Shape;104;p20"/>
          <p:cNvPicPr preferRelativeResize="0"/>
          <p:nvPr/>
        </p:nvPicPr>
        <p:blipFill>
          <a:blip r:embed="rId3">
            <a:alphaModFix/>
          </a:blip>
          <a:stretch>
            <a:fillRect/>
          </a:stretch>
        </p:blipFill>
        <p:spPr>
          <a:xfrm>
            <a:off x="7" y="0"/>
            <a:ext cx="3926336" cy="5143500"/>
          </a:xfrm>
          <a:prstGeom prst="rect">
            <a:avLst/>
          </a:prstGeom>
          <a:noFill/>
          <a:ln>
            <a:noFill/>
          </a:ln>
        </p:spPr>
      </p:pic>
      <p:pic>
        <p:nvPicPr>
          <p:cNvPr id="105" name="Google Shape;105;p20"/>
          <p:cNvPicPr preferRelativeResize="0"/>
          <p:nvPr/>
        </p:nvPicPr>
        <p:blipFill>
          <a:blip r:embed="rId4">
            <a:alphaModFix/>
          </a:blip>
          <a:stretch>
            <a:fillRect/>
          </a:stretch>
        </p:blipFill>
        <p:spPr>
          <a:xfrm>
            <a:off x="3926350" y="0"/>
            <a:ext cx="2534950" cy="3502600"/>
          </a:xfrm>
          <a:prstGeom prst="rect">
            <a:avLst/>
          </a:prstGeom>
          <a:noFill/>
          <a:ln>
            <a:noFill/>
          </a:ln>
        </p:spPr>
      </p:pic>
      <p:pic>
        <p:nvPicPr>
          <p:cNvPr id="106" name="Google Shape;106;p20"/>
          <p:cNvPicPr preferRelativeResize="0"/>
          <p:nvPr/>
        </p:nvPicPr>
        <p:blipFill>
          <a:blip r:embed="rId5">
            <a:alphaModFix/>
          </a:blip>
          <a:stretch>
            <a:fillRect/>
          </a:stretch>
        </p:blipFill>
        <p:spPr>
          <a:xfrm>
            <a:off x="6461300" y="0"/>
            <a:ext cx="2682700" cy="37971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2" name="Google Shape;112;p21"/>
          <p:cNvSpPr txBox="1">
            <a:spLocks noGrp="1"/>
          </p:cNvSpPr>
          <p:nvPr>
            <p:ph type="body" idx="1"/>
          </p:nvPr>
        </p:nvSpPr>
        <p:spPr>
          <a:xfrm>
            <a:off x="311700" y="767250"/>
            <a:ext cx="85206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 name="Google Shape;113;p21"/>
          <p:cNvPicPr preferRelativeResize="0"/>
          <p:nvPr/>
        </p:nvPicPr>
        <p:blipFill>
          <a:blip r:embed="rId3">
            <a:alphaModFix/>
          </a:blip>
          <a:stretch>
            <a:fillRect/>
          </a:stretch>
        </p:blipFill>
        <p:spPr>
          <a:xfrm>
            <a:off x="11" y="0"/>
            <a:ext cx="4179728" cy="5143500"/>
          </a:xfrm>
          <a:prstGeom prst="rect">
            <a:avLst/>
          </a:prstGeom>
          <a:noFill/>
          <a:ln>
            <a:noFill/>
          </a:ln>
        </p:spPr>
      </p:pic>
      <p:pic>
        <p:nvPicPr>
          <p:cNvPr id="114" name="Google Shape;114;p21"/>
          <p:cNvPicPr preferRelativeResize="0"/>
          <p:nvPr/>
        </p:nvPicPr>
        <p:blipFill>
          <a:blip r:embed="rId4">
            <a:alphaModFix/>
          </a:blip>
          <a:stretch>
            <a:fillRect/>
          </a:stretch>
        </p:blipFill>
        <p:spPr>
          <a:xfrm>
            <a:off x="4572004" y="1118704"/>
            <a:ext cx="4127625" cy="3289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1031</Words>
  <Application>Microsoft Office PowerPoint</Application>
  <PresentationFormat>On-screen Show (16:9)</PresentationFormat>
  <Paragraphs>42</Paragraphs>
  <Slides>21</Slides>
  <Notes>21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Global Sequence Alignment project</vt:lpstr>
      <vt:lpstr>Introduction</vt:lpstr>
      <vt:lpstr>Creating the Game Board</vt:lpstr>
      <vt:lpstr>Game Board Code</vt:lpstr>
      <vt:lpstr>PowerPoint Presentation</vt:lpstr>
      <vt:lpstr>Dynamic Programming Table</vt:lpstr>
      <vt:lpstr>PowerPoint Presentation</vt:lpstr>
      <vt:lpstr>PowerPoint Presentation</vt:lpstr>
      <vt:lpstr>PowerPoint Presentation</vt:lpstr>
      <vt:lpstr>Tracing Back </vt:lpstr>
      <vt:lpstr>Path Matrix</vt:lpstr>
      <vt:lpstr>Path Matrix of Multiple Alignments</vt:lpstr>
      <vt:lpstr>The Alignment Algorithm</vt:lpstr>
      <vt:lpstr>PowerPoint Presentation</vt:lpstr>
      <vt:lpstr>Checking our work </vt:lpstr>
      <vt:lpstr>Setting Gap Penalty to 0</vt:lpstr>
      <vt:lpstr>Testing our code</vt:lpstr>
      <vt:lpstr>Testing our code</vt:lpstr>
      <vt:lpstr>Visual comparison</vt:lpstr>
      <vt:lpstr>Cross Check Function </vt:lpstr>
      <vt:lpstr>Cross Check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Sequence Alignment project</dc:title>
  <cp:lastModifiedBy>Tobi Azeez</cp:lastModifiedBy>
  <cp:revision>1</cp:revision>
  <dcterms:modified xsi:type="dcterms:W3CDTF">2024-04-19T01:52:13Z</dcterms:modified>
</cp:coreProperties>
</file>