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6"/>
  </p:notesMasterIdLst>
  <p:sldIdLst>
    <p:sldId id="256" r:id="rId2"/>
    <p:sldId id="300" r:id="rId3"/>
    <p:sldId id="257" r:id="rId4"/>
    <p:sldId id="301" r:id="rId5"/>
    <p:sldId id="309" r:id="rId6"/>
    <p:sldId id="295" r:id="rId7"/>
    <p:sldId id="296" r:id="rId8"/>
    <p:sldId id="297" r:id="rId9"/>
    <p:sldId id="311" r:id="rId10"/>
    <p:sldId id="298" r:id="rId11"/>
    <p:sldId id="299" r:id="rId12"/>
    <p:sldId id="302" r:id="rId13"/>
    <p:sldId id="312" r:id="rId14"/>
    <p:sldId id="314" r:id="rId15"/>
    <p:sldId id="313" r:id="rId16"/>
    <p:sldId id="303" r:id="rId17"/>
    <p:sldId id="304" r:id="rId18"/>
    <p:sldId id="305" r:id="rId19"/>
    <p:sldId id="306" r:id="rId20"/>
    <p:sldId id="307" r:id="rId21"/>
    <p:sldId id="308" r:id="rId22"/>
    <p:sldId id="274" r:id="rId23"/>
    <p:sldId id="278" r:id="rId24"/>
    <p:sldId id="310"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Candara" panose="020E0502030303020204" pitchFamily="34" charset="0"/>
      <p:regular r:id="rId31"/>
      <p:bold r:id="rId32"/>
      <p:italic r:id="rId33"/>
      <p:boldItalic r:id="rId34"/>
    </p:embeddedFont>
    <p:embeddedFont>
      <p:font typeface="Oswald" panose="00000500000000000000" pitchFamily="2" charset="0"/>
      <p:regular r:id="rId35"/>
      <p:bold r:id="rId36"/>
    </p:embeddedFont>
    <p:embeddedFont>
      <p:font typeface="Source Sans Pro" panose="020B050303040302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7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4"/>
        <p:cNvGrpSpPr/>
        <p:nvPr/>
      </p:nvGrpSpPr>
      <p:grpSpPr>
        <a:xfrm>
          <a:off x="0" y="0"/>
          <a:ext cx="0" cy="0"/>
          <a:chOff x="0" y="0"/>
          <a:chExt cx="0" cy="0"/>
        </a:xfrm>
      </p:grpSpPr>
      <p:sp>
        <p:nvSpPr>
          <p:cNvPr id="335" name="Google Shape;335;p9"/>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340;p9"/>
          <p:cNvGrpSpPr/>
          <p:nvPr/>
        </p:nvGrpSpPr>
        <p:grpSpPr>
          <a:xfrm>
            <a:off x="-9525" y="4462475"/>
            <a:ext cx="9167825" cy="595300"/>
            <a:chOff x="-9525" y="4462475"/>
            <a:chExt cx="9167825" cy="595300"/>
          </a:xfrm>
        </p:grpSpPr>
        <p:sp>
          <p:nvSpPr>
            <p:cNvPr id="341" name="Google Shape;341;p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42" name="Google Shape;342;p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43" name="Google Shape;343;p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44" name="Google Shape;344;p9"/>
          <p:cNvGrpSpPr/>
          <p:nvPr/>
        </p:nvGrpSpPr>
        <p:grpSpPr>
          <a:xfrm>
            <a:off x="-42837" y="4443488"/>
            <a:ext cx="9229575" cy="642788"/>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9"/>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Clr>
                <a:schemeClr val="accent1"/>
              </a:buClr>
              <a:buSzPts val="1400"/>
              <a:buNone/>
              <a:defRPr sz="1400">
                <a:solidFill>
                  <a:schemeClr val="accent1"/>
                </a:solidFill>
              </a:defRPr>
            </a:lvl1pPr>
          </a:lstStyle>
          <a:p>
            <a:endParaRPr/>
          </a:p>
        </p:txBody>
      </p:sp>
      <p:sp>
        <p:nvSpPr>
          <p:cNvPr id="375" name="Google Shape;375;p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5"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oui.doleta.gov/unemploy/claims.asp" TargetMode="External"/><Relationship Id="rId2" Type="http://schemas.openxmlformats.org/officeDocument/2006/relationships/hyperlink" Target="https://datausa.io/" TargetMode="External"/><Relationship Id="rId1" Type="http://schemas.openxmlformats.org/officeDocument/2006/relationships/slideLayout" Target="../slideLayouts/slideLayout2.xml"/><Relationship Id="rId5" Type="http://schemas.openxmlformats.org/officeDocument/2006/relationships/hyperlink" Target="http://www.census.gov/programs-surveys/acs/" TargetMode="External"/><Relationship Id="rId4" Type="http://schemas.openxmlformats.org/officeDocument/2006/relationships/hyperlink" Target="https://www.bls.gov/data/#employmen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750417" y="2841914"/>
            <a:ext cx="7135166" cy="19514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COSC 6378 FINAL PROJECT PRESENTATION</a:t>
            </a:r>
            <a:endParaRPr dirty="0"/>
          </a:p>
        </p:txBody>
      </p:sp>
      <p:sp>
        <p:nvSpPr>
          <p:cNvPr id="2" name="TextBox 1">
            <a:extLst>
              <a:ext uri="{FF2B5EF4-FFF2-40B4-BE49-F238E27FC236}">
                <a16:creationId xmlns:a16="http://schemas.microsoft.com/office/drawing/2014/main" id="{6D842D31-7927-8694-E741-1107039E084A}"/>
              </a:ext>
            </a:extLst>
          </p:cNvPr>
          <p:cNvSpPr txBox="1"/>
          <p:nvPr/>
        </p:nvSpPr>
        <p:spPr>
          <a:xfrm>
            <a:off x="2689578" y="2661286"/>
            <a:ext cx="5340927" cy="523220"/>
          </a:xfrm>
          <a:prstGeom prst="rect">
            <a:avLst/>
          </a:prstGeom>
          <a:noFill/>
        </p:spPr>
        <p:txBody>
          <a:bodyPr wrap="square" rtlCol="0">
            <a:spAutoFit/>
          </a:bodyPr>
          <a:lstStyle/>
          <a:p>
            <a:r>
              <a:rPr lang="en-US" sz="2800" dirty="0">
                <a:solidFill>
                  <a:schemeClr val="accent1">
                    <a:lumMod val="75000"/>
                  </a:schemeClr>
                </a:solidFill>
                <a:latin typeface="Oswald" panose="00000500000000000000" pitchFamily="2" charset="0"/>
              </a:rPr>
              <a:t>DATA VISUALIZATION</a:t>
            </a:r>
          </a:p>
        </p:txBody>
      </p:sp>
      <p:sp>
        <p:nvSpPr>
          <p:cNvPr id="3" name="TextBox 2">
            <a:extLst>
              <a:ext uri="{FF2B5EF4-FFF2-40B4-BE49-F238E27FC236}">
                <a16:creationId xmlns:a16="http://schemas.microsoft.com/office/drawing/2014/main" id="{2812A280-1597-14D6-21B2-7A7EC3233FF2}"/>
              </a:ext>
            </a:extLst>
          </p:cNvPr>
          <p:cNvSpPr txBox="1"/>
          <p:nvPr/>
        </p:nvSpPr>
        <p:spPr>
          <a:xfrm>
            <a:off x="2428009" y="4531779"/>
            <a:ext cx="4287982" cy="523220"/>
          </a:xfrm>
          <a:prstGeom prst="rect">
            <a:avLst/>
          </a:prstGeom>
          <a:noFill/>
        </p:spPr>
        <p:txBody>
          <a:bodyPr wrap="square" rtlCol="0">
            <a:spAutoFit/>
          </a:bodyPr>
          <a:lstStyle/>
          <a:p>
            <a:r>
              <a:rPr lang="en-US" sz="2800" dirty="0">
                <a:solidFill>
                  <a:schemeClr val="accent1">
                    <a:lumMod val="75000"/>
                  </a:schemeClr>
                </a:solidFill>
                <a:latin typeface="Oswald" panose="00000500000000000000" pitchFamily="2" charset="0"/>
              </a:rPr>
              <a:t>BY TOCHUKWU IHEANACHO</a:t>
            </a:r>
          </a:p>
        </p:txBody>
      </p:sp>
      <p:sp>
        <p:nvSpPr>
          <p:cNvPr id="4" name="Google Shape;478;p15">
            <a:extLst>
              <a:ext uri="{FF2B5EF4-FFF2-40B4-BE49-F238E27FC236}">
                <a16:creationId xmlns:a16="http://schemas.microsoft.com/office/drawing/2014/main" id="{10F506B9-2F91-BDE4-4CC8-1FF9C8B71D96}"/>
              </a:ext>
            </a:extLst>
          </p:cNvPr>
          <p:cNvSpPr txBox="1">
            <a:spLocks/>
          </p:cNvSpPr>
          <p:nvPr/>
        </p:nvSpPr>
        <p:spPr>
          <a:xfrm>
            <a:off x="304800" y="440267"/>
            <a:ext cx="8026400" cy="13969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sz="3200"/>
              <a:t>THE ECONOMIC STRENGTH AND GROWTH OF TEXAS!</a:t>
            </a: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20CE6-0C2F-8AED-097C-79BB0FA353CD}"/>
              </a:ext>
            </a:extLst>
          </p:cNvPr>
          <p:cNvSpPr>
            <a:spLocks noGrp="1"/>
          </p:cNvSpPr>
          <p:nvPr>
            <p:ph type="title"/>
          </p:nvPr>
        </p:nvSpPr>
        <p:spPr>
          <a:xfrm>
            <a:off x="694459" y="0"/>
            <a:ext cx="6996600" cy="715800"/>
          </a:xfrm>
        </p:spPr>
        <p:txBody>
          <a:bodyPr/>
          <a:lstStyle/>
          <a:p>
            <a:r>
              <a:rPr lang="en-US" sz="1800" dirty="0">
                <a:effectLst/>
                <a:latin typeface="Candara" panose="020E0502030303020204" pitchFamily="34" charset="0"/>
                <a:ea typeface="Calibri" panose="020F0502020204030204" pitchFamily="34" charset="0"/>
                <a:cs typeface="Times New Roman" panose="02020603050405020304" pitchFamily="18" charset="0"/>
              </a:rPr>
              <a:t>HIGHEST AVERAGE SALARIES BY RACE &amp; ETHNICITY IN TEXAS</a:t>
            </a:r>
            <a:endParaRPr lang="en-US" dirty="0"/>
          </a:p>
        </p:txBody>
      </p:sp>
      <p:sp>
        <p:nvSpPr>
          <p:cNvPr id="3" name="Text Placeholder 2">
            <a:extLst>
              <a:ext uri="{FF2B5EF4-FFF2-40B4-BE49-F238E27FC236}">
                <a16:creationId xmlns:a16="http://schemas.microsoft.com/office/drawing/2014/main" id="{91EAFE2F-FDBF-2A78-7F66-4DAA34FA0737}"/>
              </a:ext>
            </a:extLst>
          </p:cNvPr>
          <p:cNvSpPr>
            <a:spLocks noGrp="1"/>
          </p:cNvSpPr>
          <p:nvPr>
            <p:ph type="body" idx="1"/>
          </p:nvPr>
        </p:nvSpPr>
        <p:spPr>
          <a:xfrm>
            <a:off x="392452" y="715800"/>
            <a:ext cx="8359095" cy="3932370"/>
          </a:xfrm>
        </p:spPr>
        <p:txBody>
          <a:bodyPr/>
          <a:lstStyle/>
          <a:p>
            <a:r>
              <a:rPr lang="en-US" dirty="0"/>
              <a:t>Asian : $71,020 ± $2,237</a:t>
            </a:r>
          </a:p>
          <a:p>
            <a:r>
              <a:rPr lang="en-US" dirty="0"/>
              <a:t>White:  $57,454 ± $557</a:t>
            </a:r>
          </a:p>
          <a:p>
            <a:r>
              <a:rPr lang="en-US" dirty="0"/>
              <a:t>American Indian : $48,111 ± $6,839</a:t>
            </a:r>
          </a:p>
          <a:p>
            <a:r>
              <a:rPr lang="en-US" dirty="0"/>
              <a:t>In 2020 the highest paid race/ethnicity of Texas workers was Asian. These workers were paid 1.24 times more than White workers, who made the second highest salary of any race/ethnicity in Texas.</a:t>
            </a:r>
          </a:p>
          <a:p>
            <a:r>
              <a:rPr lang="en-US" dirty="0"/>
              <a:t>This chart shows the race- and ethnicity-based wage disparities in the 5 most common occupations in Texas by number of full-time employees.</a:t>
            </a:r>
          </a:p>
          <a:p>
            <a:r>
              <a:rPr lang="en-US" dirty="0"/>
              <a:t>Data from the Census Bureau ACS PUMS 5-Year Estimate. http://www.census.gov/programs-surveys/acs/</a:t>
            </a:r>
          </a:p>
          <a:p>
            <a:endParaRPr lang="en-US" dirty="0"/>
          </a:p>
        </p:txBody>
      </p:sp>
      <p:sp>
        <p:nvSpPr>
          <p:cNvPr id="4" name="Slide Number Placeholder 3">
            <a:extLst>
              <a:ext uri="{FF2B5EF4-FFF2-40B4-BE49-F238E27FC236}">
                <a16:creationId xmlns:a16="http://schemas.microsoft.com/office/drawing/2014/main" id="{1048A5E2-C24E-FAB2-C0EC-7C80C6C772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6401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F7CAC-B1F6-D369-0A1B-BD4F38957B99}"/>
              </a:ext>
            </a:extLst>
          </p:cNvPr>
          <p:cNvSpPr>
            <a:spLocks noGrp="1"/>
          </p:cNvSpPr>
          <p:nvPr>
            <p:ph type="title"/>
          </p:nvPr>
        </p:nvSpPr>
        <p:spPr>
          <a:xfrm>
            <a:off x="341559" y="251612"/>
            <a:ext cx="8227868" cy="398038"/>
          </a:xfrm>
        </p:spPr>
        <p:txBody>
          <a:bodyPr/>
          <a:lstStyle/>
          <a:p>
            <a:r>
              <a:rPr lang="en-US" dirty="0"/>
              <a:t>Wage Distribution</a:t>
            </a:r>
          </a:p>
        </p:txBody>
      </p:sp>
      <p:sp>
        <p:nvSpPr>
          <p:cNvPr id="3" name="Text Placeholder 2">
            <a:extLst>
              <a:ext uri="{FF2B5EF4-FFF2-40B4-BE49-F238E27FC236}">
                <a16:creationId xmlns:a16="http://schemas.microsoft.com/office/drawing/2014/main" id="{C3FACD57-7070-C120-B050-E36E02BDF54B}"/>
              </a:ext>
            </a:extLst>
          </p:cNvPr>
          <p:cNvSpPr>
            <a:spLocks noGrp="1"/>
          </p:cNvSpPr>
          <p:nvPr>
            <p:ph type="body" idx="1"/>
          </p:nvPr>
        </p:nvSpPr>
        <p:spPr>
          <a:xfrm>
            <a:off x="341559" y="649650"/>
            <a:ext cx="8504567" cy="4247932"/>
          </a:xfrm>
        </p:spPr>
        <p:txBody>
          <a:bodyPr/>
          <a:lstStyle/>
          <a:p>
            <a:r>
              <a:rPr lang="en-US" sz="1800" dirty="0"/>
              <a:t>2020 WAGE GINI IN TEXAS  : 0.478</a:t>
            </a:r>
          </a:p>
          <a:p>
            <a:r>
              <a:rPr lang="en-US" sz="1800" dirty="0"/>
              <a:t>2019 WAGE GINI IN TEXAS: 0.48</a:t>
            </a:r>
          </a:p>
          <a:p>
            <a:r>
              <a:rPr lang="en-US" sz="1800" dirty="0"/>
              <a:t>In 2020, the income inequality in Texas was 0.478 according to the GINI calculation of the wage distribution. Income inequality had a 0.474% decline from 2019 to 2020, which means that wage distribution grew somewhat more even. The GINI for Texas was higher than </a:t>
            </a:r>
            <a:r>
              <a:rPr lang="en-US" sz="1800" dirty="0" err="1"/>
              <a:t>than</a:t>
            </a:r>
            <a:r>
              <a:rPr lang="en-US" sz="1800" dirty="0"/>
              <a:t> the national average of 0.478. In other words, wages are distributed less evenly in Texas in comparison to the national average.</a:t>
            </a:r>
          </a:p>
          <a:p>
            <a:r>
              <a:rPr lang="en-US" sz="1800" dirty="0"/>
              <a:t>This chart shows the number of workers in Texas across various wage buckets compared to the national average.</a:t>
            </a:r>
          </a:p>
          <a:p>
            <a:r>
              <a:rPr lang="en-US" sz="1800" dirty="0"/>
              <a:t>Data from the Census Bureau ACS PUMS 5-Year Estimate. http://www.census.gov/programs-surveys/acs/</a:t>
            </a:r>
          </a:p>
          <a:p>
            <a:endParaRPr lang="en-US" dirty="0"/>
          </a:p>
        </p:txBody>
      </p:sp>
      <p:sp>
        <p:nvSpPr>
          <p:cNvPr id="4" name="Slide Number Placeholder 3">
            <a:extLst>
              <a:ext uri="{FF2B5EF4-FFF2-40B4-BE49-F238E27FC236}">
                <a16:creationId xmlns:a16="http://schemas.microsoft.com/office/drawing/2014/main" id="{773AF926-51F1-279C-8CA7-0BD9CA6CF5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4017335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624D-C853-B947-9185-3096323E1AD9}"/>
              </a:ext>
            </a:extLst>
          </p:cNvPr>
          <p:cNvSpPr>
            <a:spLocks noGrp="1"/>
          </p:cNvSpPr>
          <p:nvPr>
            <p:ph type="title"/>
          </p:nvPr>
        </p:nvSpPr>
        <p:spPr>
          <a:xfrm>
            <a:off x="396586" y="73016"/>
            <a:ext cx="6996600" cy="460384"/>
          </a:xfrm>
        </p:spPr>
        <p:txBody>
          <a:bodyPr/>
          <a:lstStyle/>
          <a:p>
            <a:r>
              <a:rPr lang="en-US" dirty="0"/>
              <a:t>Income by Location</a:t>
            </a:r>
          </a:p>
        </p:txBody>
      </p:sp>
      <p:sp>
        <p:nvSpPr>
          <p:cNvPr id="3" name="Text Placeholder 2">
            <a:extLst>
              <a:ext uri="{FF2B5EF4-FFF2-40B4-BE49-F238E27FC236}">
                <a16:creationId xmlns:a16="http://schemas.microsoft.com/office/drawing/2014/main" id="{991D13D7-F28B-AC54-EBEE-24C252B965BE}"/>
              </a:ext>
            </a:extLst>
          </p:cNvPr>
          <p:cNvSpPr>
            <a:spLocks noGrp="1"/>
          </p:cNvSpPr>
          <p:nvPr>
            <p:ph type="body" idx="1"/>
          </p:nvPr>
        </p:nvSpPr>
        <p:spPr>
          <a:xfrm>
            <a:off x="396585" y="533399"/>
            <a:ext cx="8511887" cy="3934691"/>
          </a:xfrm>
        </p:spPr>
        <p:txBody>
          <a:bodyPr/>
          <a:lstStyle/>
          <a:p>
            <a:r>
              <a:rPr lang="en-US" dirty="0"/>
              <a:t>HIGHEST MEDIAN HOUSEHOLD INCOME (TOTAL)</a:t>
            </a:r>
          </a:p>
          <a:p>
            <a:r>
              <a:rPr lang="en-US" dirty="0"/>
              <a:t>Rockwall County, TX</a:t>
            </a:r>
          </a:p>
          <a:p>
            <a:r>
              <a:rPr lang="en-US" dirty="0"/>
              <a:t>Collin County, TX</a:t>
            </a:r>
          </a:p>
          <a:p>
            <a:r>
              <a:rPr lang="en-US" dirty="0"/>
              <a:t>Fort Bend County, TX</a:t>
            </a:r>
          </a:p>
          <a:p>
            <a:r>
              <a:rPr lang="en-US" dirty="0"/>
              <a:t>In 2020, the county with the highest Median Household Income (Total) in Texas was Rockwall County, TX with a value of $105,956, followed by Collin County, TX and Fort Bend County, TX, with respective values of $100,541 and $100,189.</a:t>
            </a:r>
          </a:p>
          <a:p>
            <a:endParaRPr lang="en-US" dirty="0"/>
          </a:p>
        </p:txBody>
      </p:sp>
      <p:sp>
        <p:nvSpPr>
          <p:cNvPr id="4" name="Slide Number Placeholder 3">
            <a:extLst>
              <a:ext uri="{FF2B5EF4-FFF2-40B4-BE49-F238E27FC236}">
                <a16:creationId xmlns:a16="http://schemas.microsoft.com/office/drawing/2014/main" id="{75689083-59C2-23C1-177B-8C8BB499F2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3143332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FC4BE6-9F4B-57EF-5FF4-8FF76281E067}"/>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EA014EFC-8C2A-2340-41AA-0CDFB7A531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Picture 4">
            <a:extLst>
              <a:ext uri="{FF2B5EF4-FFF2-40B4-BE49-F238E27FC236}">
                <a16:creationId xmlns:a16="http://schemas.microsoft.com/office/drawing/2014/main" id="{72A22ED6-1D24-E531-84A0-F232313A192C}"/>
              </a:ext>
            </a:extLst>
          </p:cNvPr>
          <p:cNvPicPr>
            <a:picLocks noChangeAspect="1"/>
          </p:cNvPicPr>
          <p:nvPr/>
        </p:nvPicPr>
        <p:blipFill>
          <a:blip r:embed="rId2"/>
          <a:stretch>
            <a:fillRect/>
          </a:stretch>
        </p:blipFill>
        <p:spPr>
          <a:xfrm>
            <a:off x="1330037" y="175642"/>
            <a:ext cx="6100570" cy="4196786"/>
          </a:xfrm>
          <a:prstGeom prst="rect">
            <a:avLst/>
          </a:prstGeom>
        </p:spPr>
      </p:pic>
    </p:spTree>
    <p:extLst>
      <p:ext uri="{BB962C8B-B14F-4D97-AF65-F5344CB8AC3E}">
        <p14:creationId xmlns:p14="http://schemas.microsoft.com/office/powerpoint/2010/main" val="3959618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E29CB8-3298-067D-B6EF-A7182E67A5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4" name="Picture 3">
            <a:extLst>
              <a:ext uri="{FF2B5EF4-FFF2-40B4-BE49-F238E27FC236}">
                <a16:creationId xmlns:a16="http://schemas.microsoft.com/office/drawing/2014/main" id="{C445EE05-02A3-EF57-3C22-12548D26BBBC}"/>
              </a:ext>
            </a:extLst>
          </p:cNvPr>
          <p:cNvPicPr>
            <a:picLocks noChangeAspect="1"/>
          </p:cNvPicPr>
          <p:nvPr/>
        </p:nvPicPr>
        <p:blipFill>
          <a:blip r:embed="rId2"/>
          <a:stretch>
            <a:fillRect/>
          </a:stretch>
        </p:blipFill>
        <p:spPr>
          <a:xfrm>
            <a:off x="1607126" y="259743"/>
            <a:ext cx="5943853" cy="4055948"/>
          </a:xfrm>
          <a:prstGeom prst="rect">
            <a:avLst/>
          </a:prstGeom>
        </p:spPr>
      </p:pic>
    </p:spTree>
    <p:extLst>
      <p:ext uri="{BB962C8B-B14F-4D97-AF65-F5344CB8AC3E}">
        <p14:creationId xmlns:p14="http://schemas.microsoft.com/office/powerpoint/2010/main" val="523934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9BD18A-234D-12FC-8758-33F315DA8A08}"/>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C19866C7-CCFD-C949-F933-13715DF144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5" name="Picture 4">
            <a:extLst>
              <a:ext uri="{FF2B5EF4-FFF2-40B4-BE49-F238E27FC236}">
                <a16:creationId xmlns:a16="http://schemas.microsoft.com/office/drawing/2014/main" id="{626674F1-53BF-D698-FEF2-3381EEF8F3EF}"/>
              </a:ext>
            </a:extLst>
          </p:cNvPr>
          <p:cNvPicPr>
            <a:picLocks noChangeAspect="1"/>
          </p:cNvPicPr>
          <p:nvPr/>
        </p:nvPicPr>
        <p:blipFill>
          <a:blip r:embed="rId2"/>
          <a:stretch>
            <a:fillRect/>
          </a:stretch>
        </p:blipFill>
        <p:spPr>
          <a:xfrm>
            <a:off x="1163781" y="259063"/>
            <a:ext cx="6362432" cy="4113365"/>
          </a:xfrm>
          <a:prstGeom prst="rect">
            <a:avLst/>
          </a:prstGeom>
        </p:spPr>
      </p:pic>
    </p:spTree>
    <p:extLst>
      <p:ext uri="{BB962C8B-B14F-4D97-AF65-F5344CB8AC3E}">
        <p14:creationId xmlns:p14="http://schemas.microsoft.com/office/powerpoint/2010/main" val="563710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5D57-7AAE-5450-52A1-1043FF8ABC83}"/>
              </a:ext>
            </a:extLst>
          </p:cNvPr>
          <p:cNvSpPr>
            <a:spLocks noGrp="1"/>
          </p:cNvSpPr>
          <p:nvPr>
            <p:ph type="title"/>
          </p:nvPr>
        </p:nvSpPr>
        <p:spPr>
          <a:xfrm>
            <a:off x="729096" y="176925"/>
            <a:ext cx="6996600" cy="460384"/>
          </a:xfrm>
        </p:spPr>
        <p:txBody>
          <a:bodyPr/>
          <a:lstStyle/>
          <a:p>
            <a:r>
              <a:rPr lang="en-US" dirty="0"/>
              <a:t>Poverty by Age and Sex</a:t>
            </a:r>
          </a:p>
        </p:txBody>
      </p:sp>
      <p:sp>
        <p:nvSpPr>
          <p:cNvPr id="3" name="Text Placeholder 2">
            <a:extLst>
              <a:ext uri="{FF2B5EF4-FFF2-40B4-BE49-F238E27FC236}">
                <a16:creationId xmlns:a16="http://schemas.microsoft.com/office/drawing/2014/main" id="{6450F9BB-17DB-A8B5-A51B-850003183F01}"/>
              </a:ext>
            </a:extLst>
          </p:cNvPr>
          <p:cNvSpPr>
            <a:spLocks noGrp="1"/>
          </p:cNvSpPr>
          <p:nvPr>
            <p:ph type="body" idx="1"/>
          </p:nvPr>
        </p:nvSpPr>
        <p:spPr>
          <a:xfrm>
            <a:off x="327705" y="649650"/>
            <a:ext cx="8656968" cy="3749168"/>
          </a:xfrm>
        </p:spPr>
        <p:txBody>
          <a:bodyPr/>
          <a:lstStyle/>
          <a:p>
            <a:pPr marL="457200" marR="0" algn="just">
              <a:lnSpc>
                <a:spcPct val="107000"/>
              </a:lnSpc>
              <a:spcBef>
                <a:spcPts val="0"/>
              </a:spcBef>
              <a:spcAft>
                <a:spcPts val="800"/>
              </a:spcAft>
            </a:pPr>
            <a:r>
              <a:rPr lang="en-US" sz="1600" dirty="0">
                <a:effectLst/>
                <a:latin typeface="Candara" panose="020E0502030303020204" pitchFamily="34" charset="0"/>
                <a:ea typeface="Calibri" panose="020F0502020204030204" pitchFamily="34" charset="0"/>
                <a:cs typeface="Times New Roman" panose="02020603050405020304" pitchFamily="18" charset="0"/>
              </a:rPr>
              <a:t>Females 25 - 34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800"/>
              </a:spcAft>
            </a:pPr>
            <a:r>
              <a:rPr lang="en-US" sz="1600" dirty="0">
                <a:effectLst/>
                <a:latin typeface="Candara" panose="020E0502030303020204" pitchFamily="34" charset="0"/>
                <a:ea typeface="Calibri" panose="020F0502020204030204" pitchFamily="34" charset="0"/>
                <a:cs typeface="Times New Roman" panose="02020603050405020304" pitchFamily="18" charset="0"/>
              </a:rPr>
              <a:t>LARGEST DEMOGRAPHIC LIVING IN POVERTY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t>In Texas, 14.2 percent of the population for whom poverty status is determined (3.98 million out of 28 million people) lives below the poverty line, which is higher than the national average of 12.8 percent. Females aged 25 to 34 are the most likely to be poor, followed by Females aged 18 to 24, and then Females aged 35 to 44.</a:t>
            </a:r>
          </a:p>
          <a:p>
            <a:r>
              <a:rPr lang="en-US" sz="1800" dirty="0"/>
              <a:t>The Census Bureau uses a set of money income thresholds that vary by family size and composition to determine who classifies as impoverished. If a family's total income is less than the family's threshold than that family and every individual in it is considered to be living in poverty.</a:t>
            </a:r>
          </a:p>
          <a:p>
            <a:endParaRPr lang="en-US" dirty="0"/>
          </a:p>
        </p:txBody>
      </p:sp>
      <p:sp>
        <p:nvSpPr>
          <p:cNvPr id="4" name="Slide Number Placeholder 3">
            <a:extLst>
              <a:ext uri="{FF2B5EF4-FFF2-40B4-BE49-F238E27FC236}">
                <a16:creationId xmlns:a16="http://schemas.microsoft.com/office/drawing/2014/main" id="{11AB92A1-7DD2-D790-F5AE-8F2039BF7D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994286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BFF2B-B941-C592-D9D2-27DE43DF8462}"/>
              </a:ext>
            </a:extLst>
          </p:cNvPr>
          <p:cNvSpPr>
            <a:spLocks noGrp="1"/>
          </p:cNvSpPr>
          <p:nvPr>
            <p:ph type="title"/>
          </p:nvPr>
        </p:nvSpPr>
        <p:spPr>
          <a:xfrm>
            <a:off x="916132" y="190780"/>
            <a:ext cx="6996600" cy="529656"/>
          </a:xfrm>
        </p:spPr>
        <p:txBody>
          <a:bodyPr/>
          <a:lstStyle/>
          <a:p>
            <a:r>
              <a:rPr lang="en-US" dirty="0"/>
              <a:t>Poverty by Race and Ethnicity</a:t>
            </a:r>
          </a:p>
        </p:txBody>
      </p:sp>
      <p:sp>
        <p:nvSpPr>
          <p:cNvPr id="3" name="Text Placeholder 2">
            <a:extLst>
              <a:ext uri="{FF2B5EF4-FFF2-40B4-BE49-F238E27FC236}">
                <a16:creationId xmlns:a16="http://schemas.microsoft.com/office/drawing/2014/main" id="{56A80EB8-0710-F690-FFF7-71A9BFE2D139}"/>
              </a:ext>
            </a:extLst>
          </p:cNvPr>
          <p:cNvSpPr>
            <a:spLocks noGrp="1"/>
          </p:cNvSpPr>
          <p:nvPr>
            <p:ph type="body" idx="1"/>
          </p:nvPr>
        </p:nvSpPr>
        <p:spPr>
          <a:xfrm>
            <a:off x="327704" y="720435"/>
            <a:ext cx="8553059" cy="3532909"/>
          </a:xfrm>
        </p:spPr>
        <p:txBody>
          <a:bodyPr/>
          <a:lstStyle/>
          <a:p>
            <a:r>
              <a:rPr lang="en-US" dirty="0"/>
              <a:t>White: 2,533,511 ± 14,704</a:t>
            </a:r>
          </a:p>
          <a:p>
            <a:r>
              <a:rPr lang="en-US" dirty="0"/>
              <a:t>Hispanic : 2,191,157 ± 14,440</a:t>
            </a:r>
          </a:p>
          <a:p>
            <a:r>
              <a:rPr lang="en-US" dirty="0"/>
              <a:t>Black: 621,903 ± 7,558</a:t>
            </a:r>
          </a:p>
          <a:p>
            <a:r>
              <a:rPr lang="en-US" dirty="0"/>
              <a:t>White is the most frequent racial or ethnic group living in poverty in Texas, followed by Hispanic and Black. To define who is poverty, the Census Bureau employs a series of monetary income levels that vary according to family size and composition. If a family's total income is less than the family's criterion, the family and all of its members are deemed to be poor.</a:t>
            </a:r>
          </a:p>
          <a:p>
            <a:endParaRPr lang="en-US" dirty="0"/>
          </a:p>
        </p:txBody>
      </p:sp>
      <p:sp>
        <p:nvSpPr>
          <p:cNvPr id="4" name="Slide Number Placeholder 3">
            <a:extLst>
              <a:ext uri="{FF2B5EF4-FFF2-40B4-BE49-F238E27FC236}">
                <a16:creationId xmlns:a16="http://schemas.microsoft.com/office/drawing/2014/main" id="{3813241F-CF93-8EB5-6453-8272D324FD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3336169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72C4D-EB07-DA36-4668-2ABE95ED60B0}"/>
              </a:ext>
            </a:extLst>
          </p:cNvPr>
          <p:cNvSpPr>
            <a:spLocks noGrp="1"/>
          </p:cNvSpPr>
          <p:nvPr>
            <p:ph type="title"/>
          </p:nvPr>
        </p:nvSpPr>
        <p:spPr>
          <a:xfrm>
            <a:off x="431223" y="210137"/>
            <a:ext cx="6996600" cy="448919"/>
          </a:xfrm>
        </p:spPr>
        <p:txBody>
          <a:bodyPr/>
          <a:lstStyle/>
          <a:p>
            <a:r>
              <a:rPr lang="en-US" dirty="0"/>
              <a:t>Employment by Occupations</a:t>
            </a:r>
          </a:p>
        </p:txBody>
      </p:sp>
      <p:sp>
        <p:nvSpPr>
          <p:cNvPr id="3" name="Text Placeholder 2">
            <a:extLst>
              <a:ext uri="{FF2B5EF4-FFF2-40B4-BE49-F238E27FC236}">
                <a16:creationId xmlns:a16="http://schemas.microsoft.com/office/drawing/2014/main" id="{77199186-EBBA-F75A-5C2E-9A2C22FEAE79}"/>
              </a:ext>
            </a:extLst>
          </p:cNvPr>
          <p:cNvSpPr>
            <a:spLocks noGrp="1"/>
          </p:cNvSpPr>
          <p:nvPr>
            <p:ph type="body" idx="1"/>
          </p:nvPr>
        </p:nvSpPr>
        <p:spPr>
          <a:xfrm>
            <a:off x="234380" y="875156"/>
            <a:ext cx="8596745" cy="3286025"/>
          </a:xfrm>
        </p:spPr>
        <p:txBody>
          <a:bodyPr/>
          <a:lstStyle/>
          <a:p>
            <a:r>
              <a:rPr lang="en-US" dirty="0"/>
              <a:t>12.7M  2020 VALUE</a:t>
            </a:r>
          </a:p>
          <a:p>
            <a:r>
              <a:rPr lang="en-US" dirty="0"/>
              <a:t>1.25% 1 YEAR GROWTH  |  ± 1.25%</a:t>
            </a:r>
          </a:p>
          <a:p>
            <a:r>
              <a:rPr lang="en-US" dirty="0"/>
              <a:t>From 2019 to 2020, employment in Texas grew at a rate of 1.25%, from 12.5M employees to 12.7M employees.</a:t>
            </a:r>
          </a:p>
          <a:p>
            <a:r>
              <a:rPr lang="en-US" dirty="0"/>
              <a:t>The most common job groups, by number of people living in Texas, are Elementary &amp; middle school teachers (346,592 people), Driver/sales workers &amp; truck drivers (333,875 people), and Other managers (314,935 people). </a:t>
            </a:r>
          </a:p>
        </p:txBody>
      </p:sp>
      <p:sp>
        <p:nvSpPr>
          <p:cNvPr id="4" name="Slide Number Placeholder 3">
            <a:extLst>
              <a:ext uri="{FF2B5EF4-FFF2-40B4-BE49-F238E27FC236}">
                <a16:creationId xmlns:a16="http://schemas.microsoft.com/office/drawing/2014/main" id="{910E1356-E389-DC76-0CFA-1A1F528160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3280863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5C18-A7C8-0967-260B-51940A2F0FD3}"/>
              </a:ext>
            </a:extLst>
          </p:cNvPr>
          <p:cNvSpPr>
            <a:spLocks noGrp="1"/>
          </p:cNvSpPr>
          <p:nvPr>
            <p:ph type="title"/>
          </p:nvPr>
        </p:nvSpPr>
        <p:spPr>
          <a:xfrm>
            <a:off x="535132" y="103909"/>
            <a:ext cx="6996600" cy="428598"/>
          </a:xfrm>
        </p:spPr>
        <p:txBody>
          <a:bodyPr/>
          <a:lstStyle/>
          <a:p>
            <a:r>
              <a:rPr lang="en-US" dirty="0"/>
              <a:t>Employment by Industries</a:t>
            </a:r>
          </a:p>
        </p:txBody>
      </p:sp>
      <p:sp>
        <p:nvSpPr>
          <p:cNvPr id="3" name="Text Placeholder 2">
            <a:extLst>
              <a:ext uri="{FF2B5EF4-FFF2-40B4-BE49-F238E27FC236}">
                <a16:creationId xmlns:a16="http://schemas.microsoft.com/office/drawing/2014/main" id="{327C17AC-1AE4-F7CC-123E-B4DC88E8C2A3}"/>
              </a:ext>
            </a:extLst>
          </p:cNvPr>
          <p:cNvSpPr>
            <a:spLocks noGrp="1"/>
          </p:cNvSpPr>
          <p:nvPr>
            <p:ph type="body" idx="1"/>
          </p:nvPr>
        </p:nvSpPr>
        <p:spPr>
          <a:xfrm>
            <a:off x="299995" y="649650"/>
            <a:ext cx="8566914" cy="3735314"/>
          </a:xfrm>
        </p:spPr>
        <p:txBody>
          <a:bodyPr/>
          <a:lstStyle/>
          <a:p>
            <a:r>
              <a:rPr lang="en-US" dirty="0"/>
              <a:t>12.7M  2020 VALUE</a:t>
            </a:r>
          </a:p>
          <a:p>
            <a:r>
              <a:rPr lang="en-US" dirty="0"/>
              <a:t>1.25% 1 YEAR GROWTH ± 1.25%</a:t>
            </a:r>
          </a:p>
          <a:p>
            <a:r>
              <a:rPr lang="en-US" dirty="0"/>
              <a:t>From 2019 to 2020, employment in Texas grew at a rate of 1.25%, from 12.5M employees to 12.7M employees.</a:t>
            </a:r>
          </a:p>
          <a:p>
            <a:r>
              <a:rPr lang="en-US" dirty="0"/>
              <a:t>Construction (993,462 individuals), Elementary and secondary schools (899,993 people), and Restaurants &amp; Food Services are the most common job sectors in Texas (866,707 people). This figure depicts the share of principal industries for Texas citizens, albeit some of these persons may live in Texas but work elsewhere. Census data is associated with a residential address rather than a work address.</a:t>
            </a:r>
          </a:p>
          <a:p>
            <a:endParaRPr lang="en-US" dirty="0"/>
          </a:p>
        </p:txBody>
      </p:sp>
      <p:sp>
        <p:nvSpPr>
          <p:cNvPr id="4" name="Slide Number Placeholder 3">
            <a:extLst>
              <a:ext uri="{FF2B5EF4-FFF2-40B4-BE49-F238E27FC236}">
                <a16:creationId xmlns:a16="http://schemas.microsoft.com/office/drawing/2014/main" id="{D1687494-3767-A972-A89E-DE65E370A3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214355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8D5D7-4F80-1C02-1839-A458F806485E}"/>
              </a:ext>
            </a:extLst>
          </p:cNvPr>
          <p:cNvSpPr>
            <a:spLocks noGrp="1"/>
          </p:cNvSpPr>
          <p:nvPr>
            <p:ph type="title"/>
          </p:nvPr>
        </p:nvSpPr>
        <p:spPr>
          <a:xfrm>
            <a:off x="736023" y="294689"/>
            <a:ext cx="6996600" cy="715800"/>
          </a:xfrm>
        </p:spPr>
        <p:txBody>
          <a:bodyPr/>
          <a:lstStyle/>
          <a:p>
            <a:r>
              <a:rPr lang="en-US" dirty="0"/>
              <a:t>CHALLENGES I FACED DURING THE PROJECT</a:t>
            </a:r>
          </a:p>
        </p:txBody>
      </p:sp>
      <p:sp>
        <p:nvSpPr>
          <p:cNvPr id="3" name="Text Placeholder 2">
            <a:extLst>
              <a:ext uri="{FF2B5EF4-FFF2-40B4-BE49-F238E27FC236}">
                <a16:creationId xmlns:a16="http://schemas.microsoft.com/office/drawing/2014/main" id="{B53702D9-13ED-BDF2-E6E1-CB86028E3775}"/>
              </a:ext>
            </a:extLst>
          </p:cNvPr>
          <p:cNvSpPr>
            <a:spLocks noGrp="1"/>
          </p:cNvSpPr>
          <p:nvPr>
            <p:ph type="body" idx="1"/>
          </p:nvPr>
        </p:nvSpPr>
        <p:spPr>
          <a:xfrm>
            <a:off x="556304" y="1010488"/>
            <a:ext cx="6996600" cy="3450675"/>
          </a:xfrm>
        </p:spPr>
        <p:txBody>
          <a:bodyPr/>
          <a:lstStyle/>
          <a:p>
            <a:r>
              <a:rPr lang="en-US" dirty="0"/>
              <a:t>Selecting proper visual metaphors</a:t>
            </a:r>
          </a:p>
          <a:p>
            <a:r>
              <a:rPr lang="en-US" dirty="0"/>
              <a:t>Legibility without too much reliance legends and labels</a:t>
            </a:r>
          </a:p>
          <a:p>
            <a:r>
              <a:rPr lang="en-US" dirty="0"/>
              <a:t>Data density and credibility</a:t>
            </a:r>
          </a:p>
          <a:p>
            <a:r>
              <a:rPr lang="en-US" dirty="0"/>
              <a:t>Low Tableau Skill</a:t>
            </a:r>
          </a:p>
          <a:p>
            <a:r>
              <a:rPr lang="en-US" dirty="0"/>
              <a:t>Establish Data relationships and data cleaning</a:t>
            </a:r>
          </a:p>
        </p:txBody>
      </p:sp>
      <p:sp>
        <p:nvSpPr>
          <p:cNvPr id="4" name="Slide Number Placeholder 3">
            <a:extLst>
              <a:ext uri="{FF2B5EF4-FFF2-40B4-BE49-F238E27FC236}">
                <a16:creationId xmlns:a16="http://schemas.microsoft.com/office/drawing/2014/main" id="{81E9049F-1365-311C-AB84-3BD54C7212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4060726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FBE4B-0FB2-C01F-0299-CB1E7B6A9E30}"/>
              </a:ext>
            </a:extLst>
          </p:cNvPr>
          <p:cNvSpPr>
            <a:spLocks noGrp="1"/>
          </p:cNvSpPr>
          <p:nvPr>
            <p:ph type="title"/>
          </p:nvPr>
        </p:nvSpPr>
        <p:spPr>
          <a:xfrm>
            <a:off x="555913" y="190780"/>
            <a:ext cx="6996600" cy="715800"/>
          </a:xfrm>
        </p:spPr>
        <p:txBody>
          <a:bodyPr/>
          <a:lstStyle/>
          <a:p>
            <a:r>
              <a:rPr lang="en-US" dirty="0"/>
              <a:t>MOST COMMON TRADE PARTNERS</a:t>
            </a:r>
          </a:p>
        </p:txBody>
      </p:sp>
      <p:sp>
        <p:nvSpPr>
          <p:cNvPr id="3" name="Text Placeholder 2">
            <a:extLst>
              <a:ext uri="{FF2B5EF4-FFF2-40B4-BE49-F238E27FC236}">
                <a16:creationId xmlns:a16="http://schemas.microsoft.com/office/drawing/2014/main" id="{52C30400-8CCB-6EA8-4370-8A96D19542F9}"/>
              </a:ext>
            </a:extLst>
          </p:cNvPr>
          <p:cNvSpPr>
            <a:spLocks noGrp="1"/>
          </p:cNvSpPr>
          <p:nvPr>
            <p:ph type="body" idx="1"/>
          </p:nvPr>
        </p:nvSpPr>
        <p:spPr>
          <a:xfrm>
            <a:off x="393089" y="906580"/>
            <a:ext cx="8712386" cy="3198079"/>
          </a:xfrm>
        </p:spPr>
        <p:txBody>
          <a:bodyPr/>
          <a:lstStyle/>
          <a:p>
            <a:r>
              <a:rPr lang="en-US" dirty="0"/>
              <a:t>Louisiana  $78.1B</a:t>
            </a:r>
          </a:p>
          <a:p>
            <a:r>
              <a:rPr lang="en-US" dirty="0"/>
              <a:t>California $76.4B</a:t>
            </a:r>
          </a:p>
          <a:p>
            <a:r>
              <a:rPr lang="en-US" dirty="0"/>
              <a:t>Michigan $74.9B</a:t>
            </a:r>
          </a:p>
          <a:p>
            <a:r>
              <a:rPr lang="en-US" dirty="0"/>
              <a:t>In 2020, the top outbound Texas domestic partner for goods and services (by dollars) was Louisiana with $78.1B, followed by California with $76.4B and Michigan and $74.9B.</a:t>
            </a:r>
          </a:p>
          <a:p>
            <a:pPr marL="457200" marR="0" algn="just">
              <a:lnSpc>
                <a:spcPct val="107000"/>
              </a:lnSpc>
              <a:spcBef>
                <a:spcPts val="0"/>
              </a:spcBef>
              <a:spcAft>
                <a:spcPts val="800"/>
              </a:spcAft>
            </a:pPr>
            <a:r>
              <a:rPr lang="en-US" sz="1800" dirty="0">
                <a:effectLst/>
                <a:latin typeface="Candara" panose="020E0502030303020204" pitchFamily="34" charset="0"/>
                <a:ea typeface="Calibri" panose="020F0502020204030204" pitchFamily="34" charset="0"/>
                <a:cs typeface="Times New Roman" panose="02020603050405020304" pitchFamily="18" charset="0"/>
              </a:rPr>
              <a:t>Data from the Department of Transportation Federal Highway Administration Freight Analysis Framework Domestic Flows.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dirty="0"/>
          </a:p>
          <a:p>
            <a:endParaRPr lang="en-US" dirty="0"/>
          </a:p>
        </p:txBody>
      </p:sp>
      <p:sp>
        <p:nvSpPr>
          <p:cNvPr id="4" name="Slide Number Placeholder 3">
            <a:extLst>
              <a:ext uri="{FF2B5EF4-FFF2-40B4-BE49-F238E27FC236}">
                <a16:creationId xmlns:a16="http://schemas.microsoft.com/office/drawing/2014/main" id="{FB38C0F5-CCF9-3FB7-DA40-935B3BF5CF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4034111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0477-6B4D-8071-D64F-2DE79C58CDFF}"/>
              </a:ext>
            </a:extLst>
          </p:cNvPr>
          <p:cNvSpPr>
            <a:spLocks noGrp="1"/>
          </p:cNvSpPr>
          <p:nvPr>
            <p:ph type="title"/>
          </p:nvPr>
        </p:nvSpPr>
        <p:spPr>
          <a:xfrm>
            <a:off x="542059" y="190780"/>
            <a:ext cx="6996600" cy="425748"/>
          </a:xfrm>
        </p:spPr>
        <p:txBody>
          <a:bodyPr/>
          <a:lstStyle/>
          <a:p>
            <a:r>
              <a:rPr lang="en-US" dirty="0"/>
              <a:t>Domestic Production in Dollars</a:t>
            </a:r>
          </a:p>
        </p:txBody>
      </p:sp>
      <p:sp>
        <p:nvSpPr>
          <p:cNvPr id="3" name="Text Placeholder 2">
            <a:extLst>
              <a:ext uri="{FF2B5EF4-FFF2-40B4-BE49-F238E27FC236}">
                <a16:creationId xmlns:a16="http://schemas.microsoft.com/office/drawing/2014/main" id="{E57721D9-33B0-A806-12AE-6EE78A2DBADA}"/>
              </a:ext>
            </a:extLst>
          </p:cNvPr>
          <p:cNvSpPr>
            <a:spLocks noGrp="1"/>
          </p:cNvSpPr>
          <p:nvPr>
            <p:ph type="body" idx="1"/>
          </p:nvPr>
        </p:nvSpPr>
        <p:spPr>
          <a:xfrm>
            <a:off x="383121" y="743539"/>
            <a:ext cx="8449151" cy="3419752"/>
          </a:xfrm>
        </p:spPr>
        <p:txBody>
          <a:bodyPr/>
          <a:lstStyle/>
          <a:p>
            <a:r>
              <a:rPr lang="en-US" dirty="0"/>
              <a:t>Electronics $292B</a:t>
            </a:r>
          </a:p>
          <a:p>
            <a:r>
              <a:rPr lang="en-US" dirty="0"/>
              <a:t>Gasoline $210B</a:t>
            </a:r>
          </a:p>
          <a:p>
            <a:r>
              <a:rPr lang="en-US" dirty="0"/>
              <a:t>Fuel oils $178B</a:t>
            </a:r>
          </a:p>
          <a:p>
            <a:r>
              <a:rPr lang="en-US" dirty="0"/>
              <a:t>Domestic Trade Growth</a:t>
            </a:r>
          </a:p>
          <a:p>
            <a:r>
              <a:rPr lang="en-US" dirty="0"/>
              <a:t>Domestic Production in Dollars $2.36T</a:t>
            </a:r>
          </a:p>
          <a:p>
            <a:r>
              <a:rPr lang="en-US" dirty="0"/>
              <a:t>2020 VALUE IN TEXAS $4.5T</a:t>
            </a:r>
          </a:p>
          <a:p>
            <a:r>
              <a:rPr lang="en-US" dirty="0"/>
              <a:t>PROJECTED 2050 VALUE IN TEXAS 90.9% growth</a:t>
            </a:r>
          </a:p>
          <a:p>
            <a:endParaRPr lang="en-US" dirty="0"/>
          </a:p>
        </p:txBody>
      </p:sp>
      <p:sp>
        <p:nvSpPr>
          <p:cNvPr id="4" name="Slide Number Placeholder 3">
            <a:extLst>
              <a:ext uri="{FF2B5EF4-FFF2-40B4-BE49-F238E27FC236}">
                <a16:creationId xmlns:a16="http://schemas.microsoft.com/office/drawing/2014/main" id="{11B33D23-46B6-A855-6620-AEC432D93D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657442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31"/>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endParaRPr b="1" dirty="0">
              <a:solidFill>
                <a:srgbClr val="00CEF6"/>
              </a:solidFill>
            </a:endParaRPr>
          </a:p>
        </p:txBody>
      </p:sp>
      <p:sp>
        <p:nvSpPr>
          <p:cNvPr id="660" name="Google Shape;660;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cxnSp>
        <p:nvCxnSpPr>
          <p:cNvPr id="661" name="Google Shape;661;p31"/>
          <p:cNvCxnSpPr/>
          <p:nvPr/>
        </p:nvCxnSpPr>
        <p:spPr>
          <a:xfrm>
            <a:off x="952500" y="75247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2" name="Google Shape;662;p31"/>
          <p:cNvCxnSpPr/>
          <p:nvPr/>
        </p:nvCxnSpPr>
        <p:spPr>
          <a:xfrm>
            <a:off x="952500" y="1461958"/>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3" name="Google Shape;663;p31"/>
          <p:cNvCxnSpPr/>
          <p:nvPr/>
        </p:nvCxnSpPr>
        <p:spPr>
          <a:xfrm>
            <a:off x="952500" y="2171439"/>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4" name="Google Shape;664;p31"/>
          <p:cNvCxnSpPr/>
          <p:nvPr/>
        </p:nvCxnSpPr>
        <p:spPr>
          <a:xfrm>
            <a:off x="952500" y="288092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5" name="Google Shape;665;p31"/>
          <p:cNvCxnSpPr/>
          <p:nvPr/>
        </p:nvCxnSpPr>
        <p:spPr>
          <a:xfrm>
            <a:off x="952500" y="3612301"/>
            <a:ext cx="7239000" cy="0"/>
          </a:xfrm>
          <a:prstGeom prst="straightConnector1">
            <a:avLst/>
          </a:prstGeom>
          <a:noFill/>
          <a:ln w="9525" cap="flat" cmpd="sng">
            <a:solidFill>
              <a:schemeClr val="lt2"/>
            </a:solidFill>
            <a:prstDash val="solid"/>
            <a:round/>
            <a:headEnd type="none" w="med" len="med"/>
            <a:tailEnd type="none" w="med" len="med"/>
          </a:ln>
        </p:spPr>
      </p:cxnSp>
      <p:sp>
        <p:nvSpPr>
          <p:cNvPr id="666" name="Google Shape;666;p31"/>
          <p:cNvSpPr txBox="1"/>
          <p:nvPr/>
        </p:nvSpPr>
        <p:spPr>
          <a:xfrm>
            <a:off x="952500" y="593725"/>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Source Sans Pro"/>
                <a:ea typeface="Source Sans Pro"/>
                <a:cs typeface="Source Sans Pro"/>
                <a:sym typeface="Source Sans Pro"/>
              </a:rPr>
              <a:t>4000</a:t>
            </a:r>
            <a:endParaRPr sz="1000">
              <a:solidFill>
                <a:schemeClr val="dk2"/>
              </a:solidFill>
              <a:latin typeface="Source Sans Pro"/>
              <a:ea typeface="Source Sans Pro"/>
              <a:cs typeface="Source Sans Pro"/>
              <a:sym typeface="Source Sans Pro"/>
            </a:endParaRPr>
          </a:p>
          <a:p>
            <a:pPr marL="0" marR="0" lvl="0" indent="0" algn="r" rtl="0">
              <a:lnSpc>
                <a:spcPct val="100000"/>
              </a:lnSpc>
              <a:spcBef>
                <a:spcPts val="4400"/>
              </a:spcBef>
              <a:spcAft>
                <a:spcPts val="0"/>
              </a:spcAft>
              <a:buNone/>
            </a:pPr>
            <a:r>
              <a:rPr lang="en" sz="1000">
                <a:solidFill>
                  <a:schemeClr val="dk2"/>
                </a:solidFill>
                <a:latin typeface="Source Sans Pro"/>
                <a:ea typeface="Source Sans Pro"/>
                <a:cs typeface="Source Sans Pro"/>
                <a:sym typeface="Source Sans Pro"/>
              </a:rPr>
              <a:t>3000</a:t>
            </a:r>
            <a:endParaRPr sz="1000">
              <a:solidFill>
                <a:schemeClr val="dk2"/>
              </a:solidFill>
              <a:latin typeface="Source Sans Pro"/>
              <a:ea typeface="Source Sans Pro"/>
              <a:cs typeface="Source Sans Pro"/>
              <a:sym typeface="Source Sans Pro"/>
            </a:endParaRPr>
          </a:p>
          <a:p>
            <a:pPr marL="0" marR="0" lvl="0" indent="0" algn="r" rtl="0">
              <a:lnSpc>
                <a:spcPct val="100000"/>
              </a:lnSpc>
              <a:spcBef>
                <a:spcPts val="4400"/>
              </a:spcBef>
              <a:spcAft>
                <a:spcPts val="0"/>
              </a:spcAft>
              <a:buNone/>
            </a:pPr>
            <a:r>
              <a:rPr lang="en" sz="1000">
                <a:solidFill>
                  <a:schemeClr val="dk2"/>
                </a:solidFill>
                <a:latin typeface="Source Sans Pro"/>
                <a:ea typeface="Source Sans Pro"/>
                <a:cs typeface="Source Sans Pro"/>
                <a:sym typeface="Source Sans Pro"/>
              </a:rPr>
              <a:t>2000</a:t>
            </a:r>
            <a:endParaRPr sz="1000">
              <a:solidFill>
                <a:schemeClr val="dk2"/>
              </a:solidFill>
              <a:latin typeface="Source Sans Pro"/>
              <a:ea typeface="Source Sans Pro"/>
              <a:cs typeface="Source Sans Pro"/>
              <a:sym typeface="Source Sans Pro"/>
            </a:endParaRPr>
          </a:p>
          <a:p>
            <a:pPr marL="0" marR="0" lvl="0" indent="0" algn="r" rtl="0">
              <a:lnSpc>
                <a:spcPct val="100000"/>
              </a:lnSpc>
              <a:spcBef>
                <a:spcPts val="4400"/>
              </a:spcBef>
              <a:spcAft>
                <a:spcPts val="0"/>
              </a:spcAft>
              <a:buNone/>
            </a:pPr>
            <a:r>
              <a:rPr lang="en" sz="1000">
                <a:solidFill>
                  <a:schemeClr val="dk2"/>
                </a:solidFill>
                <a:latin typeface="Source Sans Pro"/>
                <a:ea typeface="Source Sans Pro"/>
                <a:cs typeface="Source Sans Pro"/>
                <a:sym typeface="Source Sans Pro"/>
              </a:rPr>
              <a:t>1000</a:t>
            </a:r>
            <a:endParaRPr sz="1000">
              <a:solidFill>
                <a:schemeClr val="dk2"/>
              </a:solidFill>
              <a:latin typeface="Source Sans Pro"/>
              <a:ea typeface="Source Sans Pro"/>
              <a:cs typeface="Source Sans Pro"/>
              <a:sym typeface="Source Sans Pro"/>
            </a:endParaRPr>
          </a:p>
          <a:p>
            <a:pPr marL="0" marR="0" lvl="0" indent="0" algn="r" rtl="0">
              <a:lnSpc>
                <a:spcPct val="100000"/>
              </a:lnSpc>
              <a:spcBef>
                <a:spcPts val="4400"/>
              </a:spcBef>
              <a:spcAft>
                <a:spcPts val="4400"/>
              </a:spcAft>
              <a:buNone/>
            </a:pPr>
            <a:r>
              <a:rPr lang="en" sz="1000">
                <a:solidFill>
                  <a:schemeClr val="dk2"/>
                </a:solidFill>
                <a:latin typeface="Source Sans Pro"/>
                <a:ea typeface="Source Sans Pro"/>
                <a:cs typeface="Source Sans Pro"/>
                <a:sym typeface="Source Sans Pro"/>
              </a:rPr>
              <a:t>0</a:t>
            </a:r>
            <a:endParaRPr sz="1000">
              <a:solidFill>
                <a:schemeClr val="dk2"/>
              </a:solidFill>
              <a:latin typeface="Source Sans Pro"/>
              <a:ea typeface="Source Sans Pro"/>
              <a:cs typeface="Source Sans Pro"/>
              <a:sym typeface="Source Sans Pro"/>
            </a:endParaRPr>
          </a:p>
        </p:txBody>
      </p:sp>
      <p:sp>
        <p:nvSpPr>
          <p:cNvPr id="667" name="Google Shape;667;p31"/>
          <p:cNvSpPr/>
          <p:nvPr/>
        </p:nvSpPr>
        <p:spPr>
          <a:xfrm>
            <a:off x="1572782" y="2058712"/>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1887026" y="1664649"/>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2201270" y="2171439"/>
            <a:ext cx="233700" cy="1441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3325786" y="2372502"/>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3640031" y="1774119"/>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3954275" y="906800"/>
            <a:ext cx="233700" cy="2706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5078791" y="1817895"/>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5393035" y="752352"/>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5707280" y="2000337"/>
            <a:ext cx="233700" cy="1611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a:off x="6831796" y="2430876"/>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7146040" y="971395"/>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7460284" y="1285185"/>
            <a:ext cx="233700" cy="2327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t>THANKS!</a:t>
            </a:r>
            <a:endParaRPr sz="10000" dirty="0"/>
          </a:p>
        </p:txBody>
      </p:sp>
      <p:sp>
        <p:nvSpPr>
          <p:cNvPr id="720" name="Google Shape;720;p35"/>
          <p:cNvSpPr txBox="1">
            <a:spLocks noGrp="1"/>
          </p:cNvSpPr>
          <p:nvPr>
            <p:ph type="subTitle" idx="4294967295"/>
          </p:nvPr>
        </p:nvSpPr>
        <p:spPr>
          <a:xfrm>
            <a:off x="1275150" y="2325749"/>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3600" b="1" dirty="0"/>
              <a:t>……</a:t>
            </a:r>
            <a:endParaRPr sz="3600" b="1" dirty="0"/>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40AFC-DA3F-1584-7ACA-B6BA8F6B6998}"/>
              </a:ext>
            </a:extLst>
          </p:cNvPr>
          <p:cNvSpPr>
            <a:spLocks noGrp="1"/>
          </p:cNvSpPr>
          <p:nvPr>
            <p:ph type="title"/>
          </p:nvPr>
        </p:nvSpPr>
        <p:spPr>
          <a:xfrm>
            <a:off x="652895" y="228600"/>
            <a:ext cx="6996600" cy="442452"/>
          </a:xfrm>
        </p:spPr>
        <p:txBody>
          <a:bodyPr/>
          <a:lstStyle/>
          <a:p>
            <a:r>
              <a:rPr lang="en-US" dirty="0"/>
              <a:t>Data Sources and References</a:t>
            </a:r>
          </a:p>
        </p:txBody>
      </p:sp>
      <p:sp>
        <p:nvSpPr>
          <p:cNvPr id="3" name="Text Placeholder 2">
            <a:extLst>
              <a:ext uri="{FF2B5EF4-FFF2-40B4-BE49-F238E27FC236}">
                <a16:creationId xmlns:a16="http://schemas.microsoft.com/office/drawing/2014/main" id="{747EBE74-4A56-26B9-85EA-859AF589AC46}"/>
              </a:ext>
            </a:extLst>
          </p:cNvPr>
          <p:cNvSpPr>
            <a:spLocks noGrp="1"/>
          </p:cNvSpPr>
          <p:nvPr>
            <p:ph type="body" idx="1"/>
          </p:nvPr>
        </p:nvSpPr>
        <p:spPr>
          <a:xfrm>
            <a:off x="431614" y="847448"/>
            <a:ext cx="8386804" cy="3364334"/>
          </a:xfrm>
        </p:spPr>
        <p:txBody>
          <a:bodyPr/>
          <a:lstStyle/>
          <a:p>
            <a:r>
              <a:rPr lang="en-US" dirty="0">
                <a:hlinkClick r:id="rId2"/>
              </a:rPr>
              <a:t>https://datausa.io/</a:t>
            </a:r>
            <a:endParaRPr lang="en-US" dirty="0"/>
          </a:p>
          <a:p>
            <a:r>
              <a:rPr lang="en-US" dirty="0">
                <a:hlinkClick r:id="rId3"/>
              </a:rPr>
              <a:t>https://oui.doleta.gov/unemploy/claims.asp</a:t>
            </a:r>
            <a:endParaRPr lang="en-US" dirty="0"/>
          </a:p>
          <a:p>
            <a:r>
              <a:rPr lang="en-US" dirty="0"/>
              <a:t> Bureau of Labor Statistics Current Employment Statistics (CES). </a:t>
            </a:r>
            <a:r>
              <a:rPr lang="en-US" dirty="0">
                <a:hlinkClick r:id="rId4"/>
              </a:rPr>
              <a:t>https://www.bls.gov/data/#employment</a:t>
            </a:r>
            <a:endParaRPr lang="en-US" dirty="0"/>
          </a:p>
          <a:p>
            <a:r>
              <a:rPr lang="en-US" dirty="0">
                <a:hlinkClick r:id="rId5"/>
              </a:rPr>
              <a:t>http://www.census.gov/programs-surveys/acs/</a:t>
            </a:r>
            <a:endParaRPr lang="en-US" dirty="0"/>
          </a:p>
          <a:p>
            <a:endParaRPr lang="en-US" dirty="0"/>
          </a:p>
        </p:txBody>
      </p:sp>
      <p:sp>
        <p:nvSpPr>
          <p:cNvPr id="4" name="Slide Number Placeholder 3">
            <a:extLst>
              <a:ext uri="{FF2B5EF4-FFF2-40B4-BE49-F238E27FC236}">
                <a16:creationId xmlns:a16="http://schemas.microsoft.com/office/drawing/2014/main" id="{485750DE-FDA3-16AE-795A-81AFB8475B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317589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4"/>
          <p:cNvSpPr txBox="1"/>
          <p:nvPr/>
        </p:nvSpPr>
        <p:spPr>
          <a:xfrm>
            <a:off x="410441" y="88786"/>
            <a:ext cx="8414904" cy="4233832"/>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rgbClr val="00CEF6"/>
                </a:solidFill>
                <a:latin typeface="Source Sans Pro"/>
                <a:ea typeface="Source Sans Pro"/>
                <a:cs typeface="Source Sans Pro"/>
                <a:sym typeface="Source Sans Pro"/>
              </a:rPr>
              <a:t>Background information</a:t>
            </a:r>
            <a:endParaRPr dirty="0">
              <a:solidFill>
                <a:srgbClr val="00CEF6"/>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r>
              <a:rPr lang="en-US" dirty="0">
                <a:solidFill>
                  <a:srgbClr val="28324A"/>
                </a:solidFill>
                <a:latin typeface="Source Sans Pro"/>
                <a:ea typeface="Source Sans Pro"/>
                <a:cs typeface="Source Sans Pro"/>
                <a:sym typeface="Source Sans Pro"/>
              </a:rPr>
              <a:t>Texas had a population of 28.6 million people in 2020, with a median age of 34.8 and a typical family income of $63,826. Texas' population increased from 28.3 million to 28.6 million, a 1.33 percent rise, and its median household income increased from $61,874 to $63,826, a 3.15 percent increase, between 2019 and 2020.</a:t>
            </a:r>
          </a:p>
          <a:p>
            <a:pPr marL="0" lvl="0" indent="0" algn="l" rtl="0">
              <a:spcBef>
                <a:spcPts val="600"/>
              </a:spcBef>
              <a:spcAft>
                <a:spcPts val="0"/>
              </a:spcAft>
              <a:buClr>
                <a:schemeClr val="dk1"/>
              </a:buClr>
              <a:buSzPts val="1100"/>
              <a:buFont typeface="Arial"/>
              <a:buNone/>
            </a:pPr>
            <a:r>
              <a:rPr lang="en-US" dirty="0">
                <a:solidFill>
                  <a:srgbClr val="28324A"/>
                </a:solidFill>
                <a:latin typeface="Source Sans Pro"/>
                <a:ea typeface="Source Sans Pro"/>
                <a:cs typeface="Source Sans Pro"/>
                <a:sym typeface="Source Sans Pro"/>
              </a:rPr>
              <a:t>The 5 largest ethnic groups in Texas are White (Non-Hispanic) (41.4%), White (Hispanic) (27.8%), Black or African American (Non-Hispanic) (11.8%), Other (Hispanic) (6.05%), and Two+ (Hispanic) (4.94%).</a:t>
            </a:r>
          </a:p>
          <a:p>
            <a:pPr marL="0" lvl="0" indent="0" algn="l" rtl="0">
              <a:spcBef>
                <a:spcPts val="600"/>
              </a:spcBef>
              <a:spcAft>
                <a:spcPts val="0"/>
              </a:spcAft>
              <a:buClr>
                <a:schemeClr val="dk1"/>
              </a:buClr>
              <a:buSzPts val="1100"/>
              <a:buFont typeface="Arial"/>
              <a:buNone/>
            </a:pPr>
            <a:r>
              <a:rPr lang="en-US" dirty="0">
                <a:solidFill>
                  <a:srgbClr val="28324A"/>
                </a:solidFill>
                <a:latin typeface="Source Sans Pro"/>
                <a:ea typeface="Source Sans Pro"/>
                <a:cs typeface="Source Sans Pro"/>
                <a:sym typeface="Source Sans Pro"/>
              </a:rPr>
              <a:t>35.1% of the households in Texas reported speaking a non-English language at home as their primary shared language. This does not consider the potential multi-lingual nature of households, but only the primary self-reported language spoken by all members of the household.</a:t>
            </a:r>
          </a:p>
          <a:p>
            <a:pPr marL="0" lvl="0" indent="0" algn="l" rtl="0">
              <a:spcBef>
                <a:spcPts val="600"/>
              </a:spcBef>
              <a:spcAft>
                <a:spcPts val="0"/>
              </a:spcAft>
              <a:buNone/>
            </a:pPr>
            <a:r>
              <a:rPr lang="en-US" dirty="0">
                <a:solidFill>
                  <a:srgbClr val="28324A"/>
                </a:solidFill>
                <a:latin typeface="Source Sans Pro"/>
                <a:ea typeface="Source Sans Pro"/>
                <a:cs typeface="Source Sans Pro"/>
                <a:sym typeface="Source Sans Pro"/>
              </a:rPr>
              <a:t>89.7% of the residents in Texas are U.S. citizens.</a:t>
            </a:r>
          </a:p>
          <a:p>
            <a:pPr marL="0" lvl="0" indent="0" algn="l" rtl="0">
              <a:spcBef>
                <a:spcPts val="600"/>
              </a:spcBef>
              <a:spcAft>
                <a:spcPts val="0"/>
              </a:spcAft>
              <a:buNone/>
            </a:pPr>
            <a:r>
              <a:rPr lang="en-US" dirty="0">
                <a:solidFill>
                  <a:srgbClr val="28324A"/>
                </a:solidFill>
                <a:latin typeface="Source Sans Pro"/>
                <a:ea typeface="Source Sans Pro"/>
                <a:cs typeface="Source Sans Pro"/>
                <a:sym typeface="Source Sans Pro"/>
              </a:rPr>
              <a:t>The largest universities in Texas are Texas A &amp; M University-College Station (19,611 degrees awarded in 2020), The University of Texas at Austin (15,363 degrees), and The University of Texas at Arlington (14,095 degrees).</a:t>
            </a:r>
          </a:p>
          <a:p>
            <a:pPr marL="0" lvl="0" indent="0" algn="l" rtl="0">
              <a:spcBef>
                <a:spcPts val="600"/>
              </a:spcBef>
              <a:spcAft>
                <a:spcPts val="0"/>
              </a:spcAft>
              <a:buNone/>
            </a:pPr>
            <a:r>
              <a:rPr lang="en-US" dirty="0">
                <a:solidFill>
                  <a:srgbClr val="28324A"/>
                </a:solidFill>
                <a:latin typeface="Source Sans Pro"/>
                <a:ea typeface="Source Sans Pro"/>
                <a:cs typeface="Source Sans Pro"/>
                <a:sym typeface="Source Sans Pro"/>
              </a:rPr>
              <a:t>In 2020, the median property value in Texas was $187,200, and the homeownership rate was 62.3%. Most people in Texas drove alone to work, and the average commute time was 26.6 minutes. The average car ownership in Texas was 2 cars per household.</a:t>
            </a:r>
          </a:p>
          <a:p>
            <a:pPr marL="0" lvl="0" indent="0" algn="l" rtl="0">
              <a:spcBef>
                <a:spcPts val="600"/>
              </a:spcBef>
              <a:spcAft>
                <a:spcPts val="0"/>
              </a:spcAft>
              <a:buNone/>
            </a:pPr>
            <a:r>
              <a:rPr lang="en-US" dirty="0">
                <a:solidFill>
                  <a:srgbClr val="28324A"/>
                </a:solidFill>
                <a:latin typeface="Source Sans Pro"/>
                <a:ea typeface="Source Sans Pro"/>
                <a:cs typeface="Source Sans Pro"/>
                <a:sym typeface="Source Sans Pro"/>
              </a:rPr>
              <a:t>Texas borders Arkansas, Louisiana, New Mexico, and Oklahoma.</a:t>
            </a:r>
          </a:p>
          <a:p>
            <a:pPr marL="0" lvl="0" indent="0" algn="l" rtl="0">
              <a:spcBef>
                <a:spcPts val="600"/>
              </a:spcBef>
              <a:spcAft>
                <a:spcPts val="0"/>
              </a:spcAft>
              <a:buNone/>
            </a:pPr>
            <a:endParaRPr dirty="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B67677-33BC-EE12-F027-C493C7C6DA35}"/>
              </a:ext>
            </a:extLst>
          </p:cNvPr>
          <p:cNvSpPr>
            <a:spLocks noGrp="1"/>
          </p:cNvSpPr>
          <p:nvPr>
            <p:ph type="body" idx="1"/>
          </p:nvPr>
        </p:nvSpPr>
        <p:spPr>
          <a:xfrm>
            <a:off x="457200" y="347627"/>
            <a:ext cx="8229600" cy="3129863"/>
          </a:xfrm>
        </p:spPr>
        <p:txBody>
          <a:bodyPr/>
          <a:lstStyle/>
          <a:p>
            <a:pPr algn="l"/>
            <a:r>
              <a:rPr lang="en-US" dirty="0">
                <a:solidFill>
                  <a:schemeClr val="tx1"/>
                </a:solidFill>
              </a:rPr>
              <a:t>In Texas, the median family income is $63,826. In 2020, the county with the highest Median Household Income in Texas was Rockwall County, TX with a value of $105,956, followed by Collin County, TX and Fort Bend County, TX, with respective values of $100,541 and $100,189.</a:t>
            </a:r>
          </a:p>
          <a:p>
            <a:pPr algn="l"/>
            <a:r>
              <a:rPr lang="en-US" dirty="0">
                <a:solidFill>
                  <a:schemeClr val="tx1"/>
                </a:solidFill>
              </a:rPr>
              <a:t>Males in Texas have an average income that is 1.39 times more than females, who have an average income of $50,589. The income inequality in Texas (measured using the Gini index) is 0.478, which is greater than </a:t>
            </a:r>
            <a:r>
              <a:rPr lang="en-US" dirty="0" err="1">
                <a:solidFill>
                  <a:schemeClr val="tx1"/>
                </a:solidFill>
              </a:rPr>
              <a:t>than</a:t>
            </a:r>
            <a:r>
              <a:rPr lang="en-US" dirty="0">
                <a:solidFill>
                  <a:schemeClr val="tx1"/>
                </a:solidFill>
              </a:rPr>
              <a:t> the national average.</a:t>
            </a:r>
          </a:p>
          <a:p>
            <a:pPr algn="l"/>
            <a:r>
              <a:rPr lang="en-US" dirty="0">
                <a:solidFill>
                  <a:schemeClr val="tx1"/>
                </a:solidFill>
              </a:rPr>
              <a:t>Texas' economy employs 12.7 million people. Construction (993,462 people), Elementary &amp; secondary schools (899,993 people), and Restaurants &amp; Food Services (866,707 people) are the major sectors in Texas, and the top paid businesses are Oil &amp; gas extraction ($139,961) and Software publishing (866,707 people).</a:t>
            </a:r>
          </a:p>
          <a:p>
            <a:endParaRPr lang="en-US" dirty="0"/>
          </a:p>
        </p:txBody>
      </p:sp>
      <p:sp>
        <p:nvSpPr>
          <p:cNvPr id="3" name="Slide Number Placeholder 2">
            <a:extLst>
              <a:ext uri="{FF2B5EF4-FFF2-40B4-BE49-F238E27FC236}">
                <a16:creationId xmlns:a16="http://schemas.microsoft.com/office/drawing/2014/main" id="{3407B464-22BB-ADEC-22E7-A99217C097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343765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328D3C-391C-148C-2B1F-0988D75461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4" name="Picture 3">
            <a:extLst>
              <a:ext uri="{FF2B5EF4-FFF2-40B4-BE49-F238E27FC236}">
                <a16:creationId xmlns:a16="http://schemas.microsoft.com/office/drawing/2014/main" id="{AA2D8E7D-87A1-D2F4-2186-F25B50944034}"/>
              </a:ext>
            </a:extLst>
          </p:cNvPr>
          <p:cNvPicPr>
            <a:picLocks noChangeAspect="1"/>
          </p:cNvPicPr>
          <p:nvPr/>
        </p:nvPicPr>
        <p:blipFill>
          <a:blip r:embed="rId2"/>
          <a:stretch>
            <a:fillRect/>
          </a:stretch>
        </p:blipFill>
        <p:spPr>
          <a:xfrm>
            <a:off x="1177636" y="249101"/>
            <a:ext cx="6525491" cy="4462962"/>
          </a:xfrm>
          <a:prstGeom prst="rect">
            <a:avLst/>
          </a:prstGeom>
        </p:spPr>
      </p:pic>
    </p:spTree>
    <p:extLst>
      <p:ext uri="{BB962C8B-B14F-4D97-AF65-F5344CB8AC3E}">
        <p14:creationId xmlns:p14="http://schemas.microsoft.com/office/powerpoint/2010/main" val="1921219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E83304-5058-E22B-FAEE-991FF8918063}"/>
              </a:ext>
            </a:extLst>
          </p:cNvPr>
          <p:cNvSpPr>
            <a:spLocks noGrp="1"/>
          </p:cNvSpPr>
          <p:nvPr>
            <p:ph type="title"/>
          </p:nvPr>
        </p:nvSpPr>
        <p:spPr>
          <a:xfrm>
            <a:off x="736023" y="0"/>
            <a:ext cx="6996600" cy="715800"/>
          </a:xfrm>
        </p:spPr>
        <p:txBody>
          <a:bodyPr/>
          <a:lstStyle/>
          <a:p>
            <a:r>
              <a:rPr lang="en-US" dirty="0"/>
              <a:t>Employment by Industry Sector</a:t>
            </a:r>
          </a:p>
        </p:txBody>
      </p:sp>
      <p:sp>
        <p:nvSpPr>
          <p:cNvPr id="7" name="Text Placeholder 6">
            <a:extLst>
              <a:ext uri="{FF2B5EF4-FFF2-40B4-BE49-F238E27FC236}">
                <a16:creationId xmlns:a16="http://schemas.microsoft.com/office/drawing/2014/main" id="{E19653AB-7C32-0A3B-E73A-5B5AB4F24668}"/>
              </a:ext>
            </a:extLst>
          </p:cNvPr>
          <p:cNvSpPr>
            <a:spLocks noGrp="1"/>
          </p:cNvSpPr>
          <p:nvPr>
            <p:ph type="body" idx="1"/>
          </p:nvPr>
        </p:nvSpPr>
        <p:spPr>
          <a:xfrm>
            <a:off x="625577" y="715799"/>
            <a:ext cx="8109713" cy="3731509"/>
          </a:xfrm>
        </p:spPr>
        <p:txBody>
          <a:bodyPr/>
          <a:lstStyle/>
          <a:p>
            <a:r>
              <a:rPr lang="en-US" sz="1400" dirty="0"/>
              <a:t>Data is only available at the state level. Showing data for Texas.</a:t>
            </a:r>
          </a:p>
          <a:p>
            <a:r>
              <a:rPr lang="en-US" sz="1400" dirty="0"/>
              <a:t>Monthly Growth (Year-over-Year)</a:t>
            </a:r>
          </a:p>
          <a:p>
            <a:r>
              <a:rPr lang="en-US" sz="1400" dirty="0"/>
              <a:t>8.45%</a:t>
            </a:r>
          </a:p>
          <a:p>
            <a:r>
              <a:rPr lang="en-US" sz="1400" dirty="0"/>
              <a:t>YEAR-OVER-YEAR GROWTH</a:t>
            </a:r>
          </a:p>
          <a:p>
            <a:r>
              <a:rPr lang="en-US" sz="1400" dirty="0"/>
              <a:t>Employment change between May 2020 and May 2021</a:t>
            </a:r>
          </a:p>
          <a:p>
            <a:r>
              <a:rPr lang="en-US" sz="1400" dirty="0"/>
              <a:t>As of May 2021, there are 145M people employed in Texas. This represents a 8.45% increase in employment when compared to May 2020.</a:t>
            </a:r>
          </a:p>
          <a:p>
            <a:r>
              <a:rPr lang="en-US" sz="1400" dirty="0"/>
              <a:t>The following chart shows monthly employment numbers for each industry sector in Texas.</a:t>
            </a:r>
          </a:p>
          <a:p>
            <a:r>
              <a:rPr lang="en-US" sz="1400" dirty="0"/>
              <a:t>Data from the Bureau of Labor Statistics Current Employment Statistics (CES). https://www.bls.gov/data/#employment</a:t>
            </a:r>
          </a:p>
          <a:p>
            <a:endParaRPr lang="en-US" dirty="0"/>
          </a:p>
        </p:txBody>
      </p:sp>
      <p:sp>
        <p:nvSpPr>
          <p:cNvPr id="5" name="Slide Number Placeholder 4">
            <a:extLst>
              <a:ext uri="{FF2B5EF4-FFF2-40B4-BE49-F238E27FC236}">
                <a16:creationId xmlns:a16="http://schemas.microsoft.com/office/drawing/2014/main" id="{A8B3ECF1-6E7D-8030-D315-331FA10C09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024409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55FD2-7EE5-06E9-81BA-5972DDBF4770}"/>
              </a:ext>
            </a:extLst>
          </p:cNvPr>
          <p:cNvSpPr>
            <a:spLocks noGrp="1"/>
          </p:cNvSpPr>
          <p:nvPr>
            <p:ph type="title"/>
          </p:nvPr>
        </p:nvSpPr>
        <p:spPr>
          <a:xfrm>
            <a:off x="666750" y="166255"/>
            <a:ext cx="6996600" cy="457199"/>
          </a:xfrm>
        </p:spPr>
        <p:txBody>
          <a:bodyPr/>
          <a:lstStyle/>
          <a:p>
            <a:r>
              <a:rPr lang="en-US" dirty="0"/>
              <a:t>WAGES</a:t>
            </a:r>
          </a:p>
        </p:txBody>
      </p:sp>
      <p:sp>
        <p:nvSpPr>
          <p:cNvPr id="3" name="Text Placeholder 2">
            <a:extLst>
              <a:ext uri="{FF2B5EF4-FFF2-40B4-BE49-F238E27FC236}">
                <a16:creationId xmlns:a16="http://schemas.microsoft.com/office/drawing/2014/main" id="{87695056-FD5A-BB6A-88C9-6543FC1CD78C}"/>
              </a:ext>
            </a:extLst>
          </p:cNvPr>
          <p:cNvSpPr>
            <a:spLocks noGrp="1"/>
          </p:cNvSpPr>
          <p:nvPr>
            <p:ph type="body" idx="1"/>
          </p:nvPr>
        </p:nvSpPr>
        <p:spPr>
          <a:xfrm>
            <a:off x="436417" y="554182"/>
            <a:ext cx="8492837" cy="4589317"/>
          </a:xfrm>
        </p:spPr>
        <p:txBody>
          <a:bodyPr/>
          <a:lstStyle/>
          <a:p>
            <a:r>
              <a:rPr lang="en-US" sz="1400" dirty="0"/>
              <a:t>Median Household Income</a:t>
            </a:r>
          </a:p>
          <a:p>
            <a:r>
              <a:rPr lang="en-US" sz="1400" dirty="0"/>
              <a:t>$63,826</a:t>
            </a:r>
          </a:p>
          <a:p>
            <a:r>
              <a:rPr lang="en-US" sz="1400" dirty="0"/>
              <a:t>2020 VALUE</a:t>
            </a:r>
          </a:p>
          <a:p>
            <a:r>
              <a:rPr lang="en-US" sz="1400" dirty="0"/>
              <a:t>± $218</a:t>
            </a:r>
          </a:p>
          <a:p>
            <a:r>
              <a:rPr lang="en-US" sz="1400" dirty="0"/>
              <a:t>3.15%</a:t>
            </a:r>
          </a:p>
          <a:p>
            <a:r>
              <a:rPr lang="en-US" sz="1400" dirty="0"/>
              <a:t>1 YEAR GROWTH</a:t>
            </a:r>
          </a:p>
          <a:p>
            <a:r>
              <a:rPr lang="en-US" sz="1400" dirty="0"/>
              <a:t>± 0.465%</a:t>
            </a:r>
          </a:p>
          <a:p>
            <a:r>
              <a:rPr lang="en-US" sz="1400" dirty="0"/>
              <a:t>Households in Texas have a median annual income of $63,826, which is less than the median annual income of $64,994 across the entire United States. This is in comparison to a median income of $61,874 in 2019, which represents a 3.15% annual growth.</a:t>
            </a:r>
          </a:p>
          <a:p>
            <a:r>
              <a:rPr lang="en-US" sz="1400" dirty="0"/>
              <a:t>The following chart shows how the median household income in Texas compares to that of its neighboring and parent geographies.</a:t>
            </a:r>
          </a:p>
          <a:p>
            <a:r>
              <a:rPr lang="en-US" sz="1400" dirty="0"/>
              <a:t>Data from the Census Bureau ACS 5-year Estimate. http://www.census.gov/programs-surveys/acs/</a:t>
            </a:r>
          </a:p>
          <a:p>
            <a:endParaRPr lang="en-US" sz="1400" dirty="0"/>
          </a:p>
        </p:txBody>
      </p:sp>
      <p:sp>
        <p:nvSpPr>
          <p:cNvPr id="4" name="Slide Number Placeholder 3">
            <a:extLst>
              <a:ext uri="{FF2B5EF4-FFF2-40B4-BE49-F238E27FC236}">
                <a16:creationId xmlns:a16="http://schemas.microsoft.com/office/drawing/2014/main" id="{F7499CE9-941A-2084-D59C-F40614D468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180676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26D78-3809-C4A3-EC7F-0E550F32164A}"/>
              </a:ext>
            </a:extLst>
          </p:cNvPr>
          <p:cNvSpPr>
            <a:spLocks noGrp="1"/>
          </p:cNvSpPr>
          <p:nvPr>
            <p:ph type="title"/>
          </p:nvPr>
        </p:nvSpPr>
        <p:spPr>
          <a:xfrm>
            <a:off x="562841" y="135362"/>
            <a:ext cx="6996600" cy="715800"/>
          </a:xfrm>
        </p:spPr>
        <p:txBody>
          <a:bodyPr/>
          <a:lstStyle/>
          <a:p>
            <a:r>
              <a:rPr lang="en-US" sz="1800" dirty="0">
                <a:effectLst/>
                <a:latin typeface="Candara" panose="020E0502030303020204" pitchFamily="34" charset="0"/>
                <a:ea typeface="Calibri" panose="020F0502020204030204" pitchFamily="34" charset="0"/>
                <a:cs typeface="Times New Roman" panose="02020603050405020304" pitchFamily="18" charset="0"/>
              </a:rPr>
              <a:t>Wage by Sex in Common Jobs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081F250A-D5EF-53AD-18B4-8CB524BE5A12}"/>
              </a:ext>
            </a:extLst>
          </p:cNvPr>
          <p:cNvSpPr>
            <a:spLocks noGrp="1"/>
          </p:cNvSpPr>
          <p:nvPr>
            <p:ph type="body" idx="1"/>
          </p:nvPr>
        </p:nvSpPr>
        <p:spPr>
          <a:xfrm>
            <a:off x="493959" y="851162"/>
            <a:ext cx="8062816" cy="3319056"/>
          </a:xfrm>
        </p:spPr>
        <p:txBody>
          <a:bodyPr/>
          <a:lstStyle/>
          <a:p>
            <a:r>
              <a:rPr lang="en-US" dirty="0"/>
              <a:t>AVERAGE MALE SALARY IN TEXAS :  $70,236  | ± $745    </a:t>
            </a:r>
          </a:p>
          <a:p>
            <a:r>
              <a:rPr lang="en-US" dirty="0"/>
              <a:t>AVERAGE FEMALE SALARY IN TEXAS:  $50,589  | ± $558</a:t>
            </a:r>
          </a:p>
          <a:p>
            <a:r>
              <a:rPr lang="en-US" dirty="0"/>
              <a:t>In 2020, full-time male employees in Texas made 1.39 times more than female employees.</a:t>
            </a:r>
          </a:p>
          <a:p>
            <a:r>
              <a:rPr lang="en-US" dirty="0"/>
              <a:t>This chart shows the sex-based wage disparity in the 5 most common occupations in Texas by number of full-time employees.</a:t>
            </a:r>
          </a:p>
          <a:p>
            <a:endParaRPr lang="en-US" dirty="0"/>
          </a:p>
          <a:p>
            <a:endParaRPr lang="en-US" dirty="0"/>
          </a:p>
        </p:txBody>
      </p:sp>
      <p:sp>
        <p:nvSpPr>
          <p:cNvPr id="4" name="Slide Number Placeholder 3">
            <a:extLst>
              <a:ext uri="{FF2B5EF4-FFF2-40B4-BE49-F238E27FC236}">
                <a16:creationId xmlns:a16="http://schemas.microsoft.com/office/drawing/2014/main" id="{BA9E7526-80A0-8113-8880-9072C1684F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4668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9BA65D-83CE-91AF-BC1C-EA7B12530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4" name="Picture 3">
            <a:extLst>
              <a:ext uri="{FF2B5EF4-FFF2-40B4-BE49-F238E27FC236}">
                <a16:creationId xmlns:a16="http://schemas.microsoft.com/office/drawing/2014/main" id="{2DB332AB-01FE-2643-8F48-CB49CA25A956}"/>
              </a:ext>
            </a:extLst>
          </p:cNvPr>
          <p:cNvPicPr>
            <a:picLocks noChangeAspect="1"/>
          </p:cNvPicPr>
          <p:nvPr/>
        </p:nvPicPr>
        <p:blipFill>
          <a:blip r:embed="rId2"/>
          <a:stretch>
            <a:fillRect/>
          </a:stretch>
        </p:blipFill>
        <p:spPr>
          <a:xfrm>
            <a:off x="1424458" y="109707"/>
            <a:ext cx="6295084" cy="4306027"/>
          </a:xfrm>
          <a:prstGeom prst="rect">
            <a:avLst/>
          </a:prstGeom>
        </p:spPr>
      </p:pic>
    </p:spTree>
    <p:extLst>
      <p:ext uri="{BB962C8B-B14F-4D97-AF65-F5344CB8AC3E}">
        <p14:creationId xmlns:p14="http://schemas.microsoft.com/office/powerpoint/2010/main" val="520223772"/>
      </p:ext>
    </p:extLst>
  </p:cSld>
  <p:clrMapOvr>
    <a:masterClrMapping/>
  </p:clrMapOvr>
</p:sld>
</file>

<file path=ppt/theme/theme1.xml><?xml version="1.0" encoding="utf-8"?>
<a:theme xmlns:a="http://schemas.openxmlformats.org/drawingml/2006/main" name="Quince template">
  <a:themeElements>
    <a:clrScheme name="Slidehelper - 016">
      <a:dk1>
        <a:sysClr val="windowText" lastClr="000000"/>
      </a:dk1>
      <a:lt1>
        <a:sysClr val="window" lastClr="FFFFFF"/>
      </a:lt1>
      <a:dk2>
        <a:srgbClr val="323232"/>
      </a:dk2>
      <a:lt2>
        <a:srgbClr val="E3DED1"/>
      </a:lt2>
      <a:accent1>
        <a:srgbClr val="1985A1"/>
      </a:accent1>
      <a:accent2>
        <a:srgbClr val="4C5C68"/>
      </a:accent2>
      <a:accent3>
        <a:srgbClr val="46494C"/>
      </a:accent3>
      <a:accent4>
        <a:srgbClr val="C5C3C6"/>
      </a:accent4>
      <a:accent5>
        <a:srgbClr val="DCDCDD"/>
      </a:accent5>
      <a:accent6>
        <a:srgbClr val="BFBFBF"/>
      </a:accent6>
      <a:hlink>
        <a:srgbClr val="1985A1"/>
      </a:hlink>
      <a:folHlink>
        <a:srgbClr val="4C5C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TotalTime>
  <Words>1686</Words>
  <Application>Microsoft Office PowerPoint</Application>
  <PresentationFormat>On-screen Show (16:9)</PresentationFormat>
  <Paragraphs>134</Paragraphs>
  <Slides>24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Candara</vt:lpstr>
      <vt:lpstr>Calibri</vt:lpstr>
      <vt:lpstr>Oswald</vt:lpstr>
      <vt:lpstr>Source Sans Pro</vt:lpstr>
      <vt:lpstr>Quince template</vt:lpstr>
      <vt:lpstr>COSC 6378 FINAL PROJECT PRESENTATION</vt:lpstr>
      <vt:lpstr>CHALLENGES I FACED DURING THE PROJECT</vt:lpstr>
      <vt:lpstr>PowerPoint Presentation</vt:lpstr>
      <vt:lpstr>PowerPoint Presentation</vt:lpstr>
      <vt:lpstr>PowerPoint Presentation</vt:lpstr>
      <vt:lpstr>Employment by Industry Sector</vt:lpstr>
      <vt:lpstr>WAGES</vt:lpstr>
      <vt:lpstr>Wage by Sex in Common Jobs </vt:lpstr>
      <vt:lpstr>PowerPoint Presentation</vt:lpstr>
      <vt:lpstr>HIGHEST AVERAGE SALARIES BY RACE &amp; ETHNICITY IN TEXAS</vt:lpstr>
      <vt:lpstr>Wage Distribution</vt:lpstr>
      <vt:lpstr>Income by Location</vt:lpstr>
      <vt:lpstr>PowerPoint Presentation</vt:lpstr>
      <vt:lpstr>PowerPoint Presentation</vt:lpstr>
      <vt:lpstr>PowerPoint Presentation</vt:lpstr>
      <vt:lpstr>Poverty by Age and Sex</vt:lpstr>
      <vt:lpstr>Poverty by Race and Ethnicity</vt:lpstr>
      <vt:lpstr>Employment by Occupations</vt:lpstr>
      <vt:lpstr>Employment by Industries</vt:lpstr>
      <vt:lpstr>MOST COMMON TRADE PARTNERS</vt:lpstr>
      <vt:lpstr>Domestic Production in Dollars</vt:lpstr>
      <vt:lpstr>PowerPoint Presentation</vt:lpstr>
      <vt:lpstr>THANKS!</vt:lpstr>
      <vt:lpstr>Data Sources and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COSC 6378 FINAL PROJECT PRESENTATION</dc:title>
  <dc:creator>weamone2</dc:creator>
  <cp:lastModifiedBy>Tochukwu Iheanacho</cp:lastModifiedBy>
  <cp:revision>3</cp:revision>
  <dcterms:modified xsi:type="dcterms:W3CDTF">2022-12-10T07:40:53Z</dcterms:modified>
</cp:coreProperties>
</file>